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12"/>
  </p:notesMasterIdLst>
  <p:sldIdLst>
    <p:sldId id="256" r:id="rId2"/>
    <p:sldId id="259" r:id="rId3"/>
    <p:sldId id="284" r:id="rId4"/>
    <p:sldId id="368" r:id="rId5"/>
    <p:sldId id="364" r:id="rId6"/>
    <p:sldId id="369" r:id="rId7"/>
    <p:sldId id="350" r:id="rId8"/>
    <p:sldId id="367" r:id="rId9"/>
    <p:sldId id="366" r:id="rId10"/>
    <p:sldId id="352" r:id="rId11"/>
    <p:sldId id="370" r:id="rId12"/>
    <p:sldId id="365" r:id="rId13"/>
    <p:sldId id="351" r:id="rId14"/>
    <p:sldId id="371" r:id="rId15"/>
    <p:sldId id="269" r:id="rId16"/>
    <p:sldId id="279" r:id="rId17"/>
    <p:sldId id="344" r:id="rId18"/>
    <p:sldId id="372" r:id="rId19"/>
    <p:sldId id="304" r:id="rId20"/>
    <p:sldId id="348" r:id="rId21"/>
    <p:sldId id="375" r:id="rId22"/>
    <p:sldId id="346" r:id="rId23"/>
    <p:sldId id="376" r:id="rId24"/>
    <p:sldId id="345" r:id="rId25"/>
    <p:sldId id="377" r:id="rId26"/>
    <p:sldId id="353" r:id="rId27"/>
    <p:sldId id="378" r:id="rId28"/>
    <p:sldId id="305" r:id="rId29"/>
    <p:sldId id="347" r:id="rId30"/>
    <p:sldId id="361" r:id="rId31"/>
    <p:sldId id="362" r:id="rId32"/>
    <p:sldId id="270" r:id="rId33"/>
    <p:sldId id="278" r:id="rId34"/>
    <p:sldId id="379" r:id="rId35"/>
    <p:sldId id="282" r:id="rId36"/>
    <p:sldId id="380" r:id="rId37"/>
    <p:sldId id="281" r:id="rId38"/>
    <p:sldId id="381" r:id="rId39"/>
    <p:sldId id="349" r:id="rId40"/>
    <p:sldId id="382" r:id="rId41"/>
    <p:sldId id="283" r:id="rId42"/>
    <p:sldId id="383" r:id="rId43"/>
    <p:sldId id="386" r:id="rId44"/>
    <p:sldId id="301" r:id="rId45"/>
    <p:sldId id="384" r:id="rId46"/>
    <p:sldId id="302" r:id="rId47"/>
    <p:sldId id="385" r:id="rId48"/>
    <p:sldId id="303" r:id="rId49"/>
    <p:sldId id="271" r:id="rId50"/>
    <p:sldId id="272" r:id="rId51"/>
    <p:sldId id="275" r:id="rId52"/>
    <p:sldId id="276" r:id="rId53"/>
    <p:sldId id="277" r:id="rId54"/>
    <p:sldId id="285" r:id="rId55"/>
    <p:sldId id="286" r:id="rId56"/>
    <p:sldId id="287" r:id="rId57"/>
    <p:sldId id="288" r:id="rId58"/>
    <p:sldId id="289" r:id="rId59"/>
    <p:sldId id="290" r:id="rId60"/>
    <p:sldId id="291" r:id="rId61"/>
    <p:sldId id="292" r:id="rId62"/>
    <p:sldId id="293" r:id="rId63"/>
    <p:sldId id="294" r:id="rId64"/>
    <p:sldId id="295" r:id="rId65"/>
    <p:sldId id="296" r:id="rId66"/>
    <p:sldId id="297" r:id="rId67"/>
    <p:sldId id="298" r:id="rId68"/>
    <p:sldId id="299" r:id="rId69"/>
    <p:sldId id="300" r:id="rId70"/>
    <p:sldId id="306" r:id="rId71"/>
    <p:sldId id="307" r:id="rId72"/>
    <p:sldId id="308" r:id="rId73"/>
    <p:sldId id="309" r:id="rId74"/>
    <p:sldId id="310" r:id="rId75"/>
    <p:sldId id="311" r:id="rId76"/>
    <p:sldId id="312" r:id="rId77"/>
    <p:sldId id="313" r:id="rId78"/>
    <p:sldId id="314" r:id="rId79"/>
    <p:sldId id="315" r:id="rId80"/>
    <p:sldId id="316" r:id="rId81"/>
    <p:sldId id="317" r:id="rId82"/>
    <p:sldId id="318" r:id="rId83"/>
    <p:sldId id="320" r:id="rId84"/>
    <p:sldId id="319" r:id="rId85"/>
    <p:sldId id="323" r:id="rId86"/>
    <p:sldId id="322" r:id="rId87"/>
    <p:sldId id="321" r:id="rId88"/>
    <p:sldId id="325" r:id="rId89"/>
    <p:sldId id="328" r:id="rId90"/>
    <p:sldId id="330" r:id="rId91"/>
    <p:sldId id="329" r:id="rId92"/>
    <p:sldId id="332" r:id="rId93"/>
    <p:sldId id="333" r:id="rId94"/>
    <p:sldId id="334" r:id="rId95"/>
    <p:sldId id="335" r:id="rId96"/>
    <p:sldId id="336" r:id="rId97"/>
    <p:sldId id="337" r:id="rId98"/>
    <p:sldId id="338" r:id="rId99"/>
    <p:sldId id="339" r:id="rId100"/>
    <p:sldId id="340" r:id="rId101"/>
    <p:sldId id="373" r:id="rId102"/>
    <p:sldId id="374" r:id="rId103"/>
    <p:sldId id="342" r:id="rId104"/>
    <p:sldId id="354" r:id="rId105"/>
    <p:sldId id="355" r:id="rId106"/>
    <p:sldId id="356" r:id="rId107"/>
    <p:sldId id="357" r:id="rId108"/>
    <p:sldId id="359" r:id="rId109"/>
    <p:sldId id="360" r:id="rId110"/>
    <p:sldId id="358" r:id="rId111"/>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88" autoAdjust="0"/>
    <p:restoredTop sz="94622" autoAdjust="0"/>
  </p:normalViewPr>
  <p:slideViewPr>
    <p:cSldViewPr>
      <p:cViewPr>
        <p:scale>
          <a:sx n="70" d="100"/>
          <a:sy n="70" d="100"/>
        </p:scale>
        <p:origin x="-490" y="3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r-Latn-C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058C8B-A1A7-44BA-8457-5587E5616886}" type="datetimeFigureOut">
              <a:rPr lang="sr-Latn-CS" smtClean="0"/>
              <a:pPr/>
              <a:t>21.1.2015</a:t>
            </a:fld>
            <a:endParaRPr lang="sr-Latn-C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r-Latn-C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r-Latn-C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751B9C-EB2E-4828-B38B-AC9BE56FD6D2}" type="slidenum">
              <a:rPr lang="sr-Latn-CS" smtClean="0"/>
              <a:pPr/>
              <a:t>‹#›</a:t>
            </a:fld>
            <a:endParaRPr lang="sr-Latn-C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r-Latn-CS" dirty="0"/>
          </a:p>
        </p:txBody>
      </p:sp>
      <p:sp>
        <p:nvSpPr>
          <p:cNvPr id="4" name="Slide Number Placeholder 3"/>
          <p:cNvSpPr>
            <a:spLocks noGrp="1"/>
          </p:cNvSpPr>
          <p:nvPr>
            <p:ph type="sldNum" sz="quarter" idx="10"/>
          </p:nvPr>
        </p:nvSpPr>
        <p:spPr/>
        <p:txBody>
          <a:bodyPr/>
          <a:lstStyle/>
          <a:p>
            <a:fld id="{2B751B9C-EB2E-4828-B38B-AC9BE56FD6D2}" type="slidenum">
              <a:rPr lang="sr-Latn-CS" smtClean="0"/>
              <a:pPr/>
              <a:t>1</a:t>
            </a:fld>
            <a:endParaRPr lang="sr-Latn-C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r-Latn-CS" dirty="0"/>
          </a:p>
        </p:txBody>
      </p:sp>
      <p:sp>
        <p:nvSpPr>
          <p:cNvPr id="4" name="Slide Number Placeholder 3"/>
          <p:cNvSpPr>
            <a:spLocks noGrp="1"/>
          </p:cNvSpPr>
          <p:nvPr>
            <p:ph type="sldNum" sz="quarter" idx="10"/>
          </p:nvPr>
        </p:nvSpPr>
        <p:spPr/>
        <p:txBody>
          <a:bodyPr/>
          <a:lstStyle/>
          <a:p>
            <a:fld id="{2B751B9C-EB2E-4828-B38B-AC9BE56FD6D2}" type="slidenum">
              <a:rPr lang="sr-Latn-CS" smtClean="0"/>
              <a:pPr/>
              <a:t>16</a:t>
            </a:fld>
            <a:endParaRPr lang="sr-Latn-C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r-Latn-CS" dirty="0"/>
          </a:p>
        </p:txBody>
      </p:sp>
      <p:sp>
        <p:nvSpPr>
          <p:cNvPr id="4" name="Slide Number Placeholder 3"/>
          <p:cNvSpPr>
            <a:spLocks noGrp="1"/>
          </p:cNvSpPr>
          <p:nvPr>
            <p:ph type="sldNum" sz="quarter" idx="10"/>
          </p:nvPr>
        </p:nvSpPr>
        <p:spPr/>
        <p:txBody>
          <a:bodyPr/>
          <a:lstStyle/>
          <a:p>
            <a:fld id="{2B751B9C-EB2E-4828-B38B-AC9BE56FD6D2}" type="slidenum">
              <a:rPr lang="sr-Latn-CS" smtClean="0"/>
              <a:pPr/>
              <a:t>28</a:t>
            </a:fld>
            <a:endParaRPr lang="sr-Latn-C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r-Latn-C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r-Latn-CS"/>
          </a:p>
        </p:txBody>
      </p:sp>
      <p:sp>
        <p:nvSpPr>
          <p:cNvPr id="4" name="Date Placeholder 3"/>
          <p:cNvSpPr>
            <a:spLocks noGrp="1"/>
          </p:cNvSpPr>
          <p:nvPr>
            <p:ph type="dt" sz="half" idx="10"/>
          </p:nvPr>
        </p:nvSpPr>
        <p:spPr/>
        <p:txBody>
          <a:bodyPr/>
          <a:lstStyle/>
          <a:p>
            <a:fld id="{243B7B7B-FB3B-44DA-9EF6-4740B1AAEF8F}" type="datetimeFigureOut">
              <a:rPr lang="sr-Latn-CS" smtClean="0"/>
              <a:pPr/>
              <a:t>21.1.2015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8C6B7689-B811-4909-9984-92AC02B5A294}" type="slidenum">
              <a:rPr lang="sr-Latn-CS" smtClean="0"/>
              <a:pPr/>
              <a:t>‹#›</a:t>
            </a:fld>
            <a:endParaRPr lang="sr-Latn-C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Date Placeholder 3"/>
          <p:cNvSpPr>
            <a:spLocks noGrp="1"/>
          </p:cNvSpPr>
          <p:nvPr>
            <p:ph type="dt" sz="half" idx="10"/>
          </p:nvPr>
        </p:nvSpPr>
        <p:spPr/>
        <p:txBody>
          <a:bodyPr/>
          <a:lstStyle/>
          <a:p>
            <a:fld id="{243B7B7B-FB3B-44DA-9EF6-4740B1AAEF8F}" type="datetimeFigureOut">
              <a:rPr lang="sr-Latn-CS" smtClean="0"/>
              <a:pPr/>
              <a:t>21.1.2015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8C6B7689-B811-4909-9984-92AC02B5A294}" type="slidenum">
              <a:rPr lang="sr-Latn-CS" smtClean="0"/>
              <a:pPr/>
              <a:t>‹#›</a:t>
            </a:fld>
            <a:endParaRPr lang="sr-Latn-C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r-Latn-C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Date Placeholder 3"/>
          <p:cNvSpPr>
            <a:spLocks noGrp="1"/>
          </p:cNvSpPr>
          <p:nvPr>
            <p:ph type="dt" sz="half" idx="10"/>
          </p:nvPr>
        </p:nvSpPr>
        <p:spPr/>
        <p:txBody>
          <a:bodyPr/>
          <a:lstStyle/>
          <a:p>
            <a:fld id="{243B7B7B-FB3B-44DA-9EF6-4740B1AAEF8F}" type="datetimeFigureOut">
              <a:rPr lang="sr-Latn-CS" smtClean="0"/>
              <a:pPr/>
              <a:t>21.1.2015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8C6B7689-B811-4909-9984-92AC02B5A294}" type="slidenum">
              <a:rPr lang="sr-Latn-CS" smtClean="0"/>
              <a:pPr/>
              <a:t>‹#›</a:t>
            </a:fld>
            <a:endParaRPr lang="sr-Latn-C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Date Placeholder 3"/>
          <p:cNvSpPr>
            <a:spLocks noGrp="1"/>
          </p:cNvSpPr>
          <p:nvPr>
            <p:ph type="dt" sz="half" idx="10"/>
          </p:nvPr>
        </p:nvSpPr>
        <p:spPr/>
        <p:txBody>
          <a:bodyPr/>
          <a:lstStyle/>
          <a:p>
            <a:fld id="{243B7B7B-FB3B-44DA-9EF6-4740B1AAEF8F}" type="datetimeFigureOut">
              <a:rPr lang="sr-Latn-CS" smtClean="0"/>
              <a:pPr/>
              <a:t>21.1.2015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8C6B7689-B811-4909-9984-92AC02B5A294}" type="slidenum">
              <a:rPr lang="sr-Latn-CS" smtClean="0"/>
              <a:pPr/>
              <a:t>‹#›</a:t>
            </a:fld>
            <a:endParaRPr lang="sr-Latn-C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r-Latn-C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3B7B7B-FB3B-44DA-9EF6-4740B1AAEF8F}" type="datetimeFigureOut">
              <a:rPr lang="sr-Latn-CS" smtClean="0"/>
              <a:pPr/>
              <a:t>21.1.2015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8C6B7689-B811-4909-9984-92AC02B5A294}" type="slidenum">
              <a:rPr lang="sr-Latn-CS" smtClean="0"/>
              <a:pPr/>
              <a:t>‹#›</a:t>
            </a:fld>
            <a:endParaRPr lang="sr-Latn-C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5" name="Date Placeholder 4"/>
          <p:cNvSpPr>
            <a:spLocks noGrp="1"/>
          </p:cNvSpPr>
          <p:nvPr>
            <p:ph type="dt" sz="half" idx="10"/>
          </p:nvPr>
        </p:nvSpPr>
        <p:spPr/>
        <p:txBody>
          <a:bodyPr/>
          <a:lstStyle/>
          <a:p>
            <a:fld id="{243B7B7B-FB3B-44DA-9EF6-4740B1AAEF8F}" type="datetimeFigureOut">
              <a:rPr lang="sr-Latn-CS" smtClean="0"/>
              <a:pPr/>
              <a:t>21.1.2015</a:t>
            </a:fld>
            <a:endParaRPr lang="sr-Latn-CS"/>
          </a:p>
        </p:txBody>
      </p:sp>
      <p:sp>
        <p:nvSpPr>
          <p:cNvPr id="6" name="Footer Placeholder 5"/>
          <p:cNvSpPr>
            <a:spLocks noGrp="1"/>
          </p:cNvSpPr>
          <p:nvPr>
            <p:ph type="ftr" sz="quarter" idx="11"/>
          </p:nvPr>
        </p:nvSpPr>
        <p:spPr/>
        <p:txBody>
          <a:bodyPr/>
          <a:lstStyle/>
          <a:p>
            <a:endParaRPr lang="sr-Latn-CS"/>
          </a:p>
        </p:txBody>
      </p:sp>
      <p:sp>
        <p:nvSpPr>
          <p:cNvPr id="7" name="Slide Number Placeholder 6"/>
          <p:cNvSpPr>
            <a:spLocks noGrp="1"/>
          </p:cNvSpPr>
          <p:nvPr>
            <p:ph type="sldNum" sz="quarter" idx="12"/>
          </p:nvPr>
        </p:nvSpPr>
        <p:spPr/>
        <p:txBody>
          <a:bodyPr/>
          <a:lstStyle/>
          <a:p>
            <a:fld id="{8C6B7689-B811-4909-9984-92AC02B5A294}" type="slidenum">
              <a:rPr lang="sr-Latn-CS" smtClean="0"/>
              <a:pPr/>
              <a:t>‹#›</a:t>
            </a:fld>
            <a:endParaRPr lang="sr-Latn-C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r-Latn-C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7" name="Date Placeholder 6"/>
          <p:cNvSpPr>
            <a:spLocks noGrp="1"/>
          </p:cNvSpPr>
          <p:nvPr>
            <p:ph type="dt" sz="half" idx="10"/>
          </p:nvPr>
        </p:nvSpPr>
        <p:spPr/>
        <p:txBody>
          <a:bodyPr/>
          <a:lstStyle/>
          <a:p>
            <a:fld id="{243B7B7B-FB3B-44DA-9EF6-4740B1AAEF8F}" type="datetimeFigureOut">
              <a:rPr lang="sr-Latn-CS" smtClean="0"/>
              <a:pPr/>
              <a:t>21.1.2015</a:t>
            </a:fld>
            <a:endParaRPr lang="sr-Latn-CS"/>
          </a:p>
        </p:txBody>
      </p:sp>
      <p:sp>
        <p:nvSpPr>
          <p:cNvPr id="8" name="Footer Placeholder 7"/>
          <p:cNvSpPr>
            <a:spLocks noGrp="1"/>
          </p:cNvSpPr>
          <p:nvPr>
            <p:ph type="ftr" sz="quarter" idx="11"/>
          </p:nvPr>
        </p:nvSpPr>
        <p:spPr/>
        <p:txBody>
          <a:bodyPr/>
          <a:lstStyle/>
          <a:p>
            <a:endParaRPr lang="sr-Latn-CS"/>
          </a:p>
        </p:txBody>
      </p:sp>
      <p:sp>
        <p:nvSpPr>
          <p:cNvPr id="9" name="Slide Number Placeholder 8"/>
          <p:cNvSpPr>
            <a:spLocks noGrp="1"/>
          </p:cNvSpPr>
          <p:nvPr>
            <p:ph type="sldNum" sz="quarter" idx="12"/>
          </p:nvPr>
        </p:nvSpPr>
        <p:spPr/>
        <p:txBody>
          <a:bodyPr/>
          <a:lstStyle/>
          <a:p>
            <a:fld id="{8C6B7689-B811-4909-9984-92AC02B5A294}" type="slidenum">
              <a:rPr lang="sr-Latn-CS" smtClean="0"/>
              <a:pPr/>
              <a:t>‹#›</a:t>
            </a:fld>
            <a:endParaRPr lang="sr-Latn-C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Date Placeholder 2"/>
          <p:cNvSpPr>
            <a:spLocks noGrp="1"/>
          </p:cNvSpPr>
          <p:nvPr>
            <p:ph type="dt" sz="half" idx="10"/>
          </p:nvPr>
        </p:nvSpPr>
        <p:spPr/>
        <p:txBody>
          <a:bodyPr/>
          <a:lstStyle/>
          <a:p>
            <a:fld id="{243B7B7B-FB3B-44DA-9EF6-4740B1AAEF8F}" type="datetimeFigureOut">
              <a:rPr lang="sr-Latn-CS" smtClean="0"/>
              <a:pPr/>
              <a:t>21.1.2015</a:t>
            </a:fld>
            <a:endParaRPr lang="sr-Latn-CS"/>
          </a:p>
        </p:txBody>
      </p:sp>
      <p:sp>
        <p:nvSpPr>
          <p:cNvPr id="4" name="Footer Placeholder 3"/>
          <p:cNvSpPr>
            <a:spLocks noGrp="1"/>
          </p:cNvSpPr>
          <p:nvPr>
            <p:ph type="ftr" sz="quarter" idx="11"/>
          </p:nvPr>
        </p:nvSpPr>
        <p:spPr/>
        <p:txBody>
          <a:bodyPr/>
          <a:lstStyle/>
          <a:p>
            <a:endParaRPr lang="sr-Latn-CS"/>
          </a:p>
        </p:txBody>
      </p:sp>
      <p:sp>
        <p:nvSpPr>
          <p:cNvPr id="5" name="Slide Number Placeholder 4"/>
          <p:cNvSpPr>
            <a:spLocks noGrp="1"/>
          </p:cNvSpPr>
          <p:nvPr>
            <p:ph type="sldNum" sz="quarter" idx="12"/>
          </p:nvPr>
        </p:nvSpPr>
        <p:spPr/>
        <p:txBody>
          <a:bodyPr/>
          <a:lstStyle/>
          <a:p>
            <a:fld id="{8C6B7689-B811-4909-9984-92AC02B5A294}" type="slidenum">
              <a:rPr lang="sr-Latn-CS" smtClean="0"/>
              <a:pPr/>
              <a:t>‹#›</a:t>
            </a:fld>
            <a:endParaRPr lang="sr-Latn-C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3B7B7B-FB3B-44DA-9EF6-4740B1AAEF8F}" type="datetimeFigureOut">
              <a:rPr lang="sr-Latn-CS" smtClean="0"/>
              <a:pPr/>
              <a:t>21.1.2015</a:t>
            </a:fld>
            <a:endParaRPr lang="sr-Latn-CS"/>
          </a:p>
        </p:txBody>
      </p:sp>
      <p:sp>
        <p:nvSpPr>
          <p:cNvPr id="3" name="Footer Placeholder 2"/>
          <p:cNvSpPr>
            <a:spLocks noGrp="1"/>
          </p:cNvSpPr>
          <p:nvPr>
            <p:ph type="ftr" sz="quarter" idx="11"/>
          </p:nvPr>
        </p:nvSpPr>
        <p:spPr/>
        <p:txBody>
          <a:bodyPr/>
          <a:lstStyle/>
          <a:p>
            <a:endParaRPr lang="sr-Latn-CS"/>
          </a:p>
        </p:txBody>
      </p:sp>
      <p:sp>
        <p:nvSpPr>
          <p:cNvPr id="4" name="Slide Number Placeholder 3"/>
          <p:cNvSpPr>
            <a:spLocks noGrp="1"/>
          </p:cNvSpPr>
          <p:nvPr>
            <p:ph type="sldNum" sz="quarter" idx="12"/>
          </p:nvPr>
        </p:nvSpPr>
        <p:spPr/>
        <p:txBody>
          <a:bodyPr/>
          <a:lstStyle/>
          <a:p>
            <a:fld id="{8C6B7689-B811-4909-9984-92AC02B5A294}" type="slidenum">
              <a:rPr lang="sr-Latn-CS" smtClean="0"/>
              <a:pPr/>
              <a:t>‹#›</a:t>
            </a:fld>
            <a:endParaRPr lang="sr-Latn-C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r-Latn-C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3B7B7B-FB3B-44DA-9EF6-4740B1AAEF8F}" type="datetimeFigureOut">
              <a:rPr lang="sr-Latn-CS" smtClean="0"/>
              <a:pPr/>
              <a:t>21.1.2015</a:t>
            </a:fld>
            <a:endParaRPr lang="sr-Latn-CS"/>
          </a:p>
        </p:txBody>
      </p:sp>
      <p:sp>
        <p:nvSpPr>
          <p:cNvPr id="6" name="Footer Placeholder 5"/>
          <p:cNvSpPr>
            <a:spLocks noGrp="1"/>
          </p:cNvSpPr>
          <p:nvPr>
            <p:ph type="ftr" sz="quarter" idx="11"/>
          </p:nvPr>
        </p:nvSpPr>
        <p:spPr/>
        <p:txBody>
          <a:bodyPr/>
          <a:lstStyle/>
          <a:p>
            <a:endParaRPr lang="sr-Latn-CS"/>
          </a:p>
        </p:txBody>
      </p:sp>
      <p:sp>
        <p:nvSpPr>
          <p:cNvPr id="7" name="Slide Number Placeholder 6"/>
          <p:cNvSpPr>
            <a:spLocks noGrp="1"/>
          </p:cNvSpPr>
          <p:nvPr>
            <p:ph type="sldNum" sz="quarter" idx="12"/>
          </p:nvPr>
        </p:nvSpPr>
        <p:spPr/>
        <p:txBody>
          <a:bodyPr/>
          <a:lstStyle/>
          <a:p>
            <a:fld id="{8C6B7689-B811-4909-9984-92AC02B5A294}" type="slidenum">
              <a:rPr lang="sr-Latn-CS" smtClean="0"/>
              <a:pPr/>
              <a:t>‹#›</a:t>
            </a:fld>
            <a:endParaRPr lang="sr-Latn-C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r-Latn-C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C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3B7B7B-FB3B-44DA-9EF6-4740B1AAEF8F}" type="datetimeFigureOut">
              <a:rPr lang="sr-Latn-CS" smtClean="0"/>
              <a:pPr/>
              <a:t>21.1.2015</a:t>
            </a:fld>
            <a:endParaRPr lang="sr-Latn-CS"/>
          </a:p>
        </p:txBody>
      </p:sp>
      <p:sp>
        <p:nvSpPr>
          <p:cNvPr id="6" name="Footer Placeholder 5"/>
          <p:cNvSpPr>
            <a:spLocks noGrp="1"/>
          </p:cNvSpPr>
          <p:nvPr>
            <p:ph type="ftr" sz="quarter" idx="11"/>
          </p:nvPr>
        </p:nvSpPr>
        <p:spPr/>
        <p:txBody>
          <a:bodyPr/>
          <a:lstStyle/>
          <a:p>
            <a:endParaRPr lang="sr-Latn-CS"/>
          </a:p>
        </p:txBody>
      </p:sp>
      <p:sp>
        <p:nvSpPr>
          <p:cNvPr id="7" name="Slide Number Placeholder 6"/>
          <p:cNvSpPr>
            <a:spLocks noGrp="1"/>
          </p:cNvSpPr>
          <p:nvPr>
            <p:ph type="sldNum" sz="quarter" idx="12"/>
          </p:nvPr>
        </p:nvSpPr>
        <p:spPr/>
        <p:txBody>
          <a:bodyPr/>
          <a:lstStyle/>
          <a:p>
            <a:fld id="{8C6B7689-B811-4909-9984-92AC02B5A294}" type="slidenum">
              <a:rPr lang="sr-Latn-CS" smtClean="0"/>
              <a:pPr/>
              <a:t>‹#›</a:t>
            </a:fld>
            <a:endParaRPr lang="sr-Latn-C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r-Latn-C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3B7B7B-FB3B-44DA-9EF6-4740B1AAEF8F}" type="datetimeFigureOut">
              <a:rPr lang="sr-Latn-CS" smtClean="0"/>
              <a:pPr/>
              <a:t>21.1.2015</a:t>
            </a:fld>
            <a:endParaRPr lang="sr-Latn-C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C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6B7689-B811-4909-9984-92AC02B5A294}" type="slidenum">
              <a:rPr lang="sr-Latn-CS" smtClean="0"/>
              <a:pPr/>
              <a:t>‹#›</a:t>
            </a:fld>
            <a:endParaRPr lang="sr-Latn-CS"/>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ajdukovicj.narod.ru/"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7851648" cy="838200"/>
          </a:xfrm>
        </p:spPr>
        <p:txBody>
          <a:bodyPr>
            <a:noAutofit/>
          </a:bodyPr>
          <a:lstStyle/>
          <a:p>
            <a:pPr algn="ctr"/>
            <a:r>
              <a:rPr lang="sr-Latn-CS" sz="4000" b="1" dirty="0" smtClean="0">
                <a:solidFill>
                  <a:srgbClr val="FFFF00"/>
                </a:solidFill>
                <a:latin typeface="Times New Roman" pitchFamily="18" charset="0"/>
                <a:cs typeface="Times New Roman" pitchFamily="18" charset="0"/>
              </a:rPr>
              <a:t>Dr</a:t>
            </a:r>
            <a:r>
              <a:rPr lang="sr-Cyrl-CS" sz="4000" b="1" dirty="0" smtClean="0">
                <a:solidFill>
                  <a:srgbClr val="FFFF00"/>
                </a:solidFill>
                <a:latin typeface="Times New Roman" pitchFamily="18" charset="0"/>
                <a:cs typeface="Times New Roman" pitchFamily="18" charset="0"/>
              </a:rPr>
              <a:t> </a:t>
            </a:r>
            <a:r>
              <a:rPr lang="sr-Latn-CS" sz="4000" b="1" dirty="0" smtClean="0">
                <a:solidFill>
                  <a:srgbClr val="FFFF00"/>
                </a:solidFill>
                <a:latin typeface="Times New Roman" pitchFamily="18" charset="0"/>
                <a:cs typeface="Times New Roman" pitchFamily="18" charset="0"/>
              </a:rPr>
              <a:t>Jovan Ajduković</a:t>
            </a:r>
            <a:r>
              <a:rPr sz="4000" b="1" dirty="0" smtClean="0">
                <a:solidFill>
                  <a:srgbClr val="FFFF00"/>
                </a:solidFill>
                <a:latin typeface="Times New Roman" pitchFamily="18" charset="0"/>
                <a:cs typeface="Times New Roman" pitchFamily="18" charset="0"/>
              </a:rPr>
              <a:t> </a:t>
            </a:r>
            <a:r>
              <a:rPr lang="sr-Cyrl-CS" sz="4000" b="1" dirty="0" smtClean="0">
                <a:solidFill>
                  <a:srgbClr val="FFFF00"/>
                </a:solidFill>
                <a:latin typeface="Times New Roman" pitchFamily="18" charset="0"/>
                <a:cs typeface="Times New Roman" pitchFamily="18" charset="0"/>
              </a:rPr>
              <a:t>(</a:t>
            </a:r>
            <a:r>
              <a:rPr lang="sr-Latn-CS" sz="4000" b="1" dirty="0" smtClean="0">
                <a:solidFill>
                  <a:srgbClr val="FFFF00"/>
                </a:solidFill>
                <a:latin typeface="Times New Roman" pitchFamily="18" charset="0"/>
                <a:cs typeface="Times New Roman" pitchFamily="18" charset="0"/>
              </a:rPr>
              <a:t>Beograd</a:t>
            </a:r>
            <a:r>
              <a:rPr lang="sr-Cyrl-CS" sz="4000" b="1" dirty="0" smtClean="0">
                <a:solidFill>
                  <a:srgbClr val="FFFF00"/>
                </a:solidFill>
                <a:latin typeface="Times New Roman" pitchFamily="18" charset="0"/>
                <a:cs typeface="Times New Roman" pitchFamily="18" charset="0"/>
              </a:rPr>
              <a:t>)</a:t>
            </a:r>
            <a:endParaRPr lang="sr-Latn-CS" sz="4000" b="1" dirty="0">
              <a:solidFill>
                <a:srgbClr val="FFFF00"/>
              </a:solidFill>
              <a:latin typeface="Times New Roman" pitchFamily="18" charset="0"/>
              <a:cs typeface="Times New Roman" pitchFamily="18" charset="0"/>
            </a:endParaRPr>
          </a:p>
        </p:txBody>
      </p:sp>
      <p:sp>
        <p:nvSpPr>
          <p:cNvPr id="3" name="Subtitle 2"/>
          <p:cNvSpPr>
            <a:spLocks noGrp="1"/>
          </p:cNvSpPr>
          <p:nvPr>
            <p:ph type="subTitle" idx="1"/>
          </p:nvPr>
        </p:nvSpPr>
        <p:spPr>
          <a:xfrm>
            <a:off x="152400" y="762000"/>
            <a:ext cx="8839200" cy="5715000"/>
          </a:xfrm>
        </p:spPr>
        <p:txBody>
          <a:bodyPr>
            <a:normAutofit fontScale="40000" lnSpcReduction="20000"/>
          </a:bodyPr>
          <a:lstStyle/>
          <a:p>
            <a:pPr algn="ctr"/>
            <a:endParaRPr lang="sr-Cyrl-CS" sz="4800" b="1" dirty="0" smtClean="0">
              <a:solidFill>
                <a:schemeClr val="accent5">
                  <a:lumMod val="40000"/>
                  <a:lumOff val="60000"/>
                </a:schemeClr>
              </a:solidFill>
              <a:latin typeface="Times New Roman" pitchFamily="18" charset="0"/>
              <a:cs typeface="Times New Roman" pitchFamily="18" charset="0"/>
            </a:endParaRPr>
          </a:p>
          <a:p>
            <a:pPr algn="ctr"/>
            <a:endParaRPr lang="sr-Cyrl-CS" sz="10100" b="1" dirty="0" smtClean="0">
              <a:solidFill>
                <a:schemeClr val="bg1"/>
              </a:solidFill>
              <a:latin typeface="Times New Roman" pitchFamily="18" charset="0"/>
              <a:cs typeface="Times New Roman" pitchFamily="18" charset="0"/>
            </a:endParaRPr>
          </a:p>
          <a:p>
            <a:pPr algn="ctr"/>
            <a:r>
              <a:rPr lang="sr-Latn-CS" sz="12500" b="1" dirty="0" smtClean="0">
                <a:solidFill>
                  <a:srgbClr val="FFFF00"/>
                </a:solidFill>
                <a:latin typeface="Times New Roman" pitchFamily="18" charset="0"/>
                <a:cs typeface="Times New Roman" pitchFamily="18" charset="0"/>
              </a:rPr>
              <a:t>TRANSSEMANTIZACIJ</a:t>
            </a:r>
            <a:r>
              <a:rPr lang="en-US" sz="12500" b="1" dirty="0" smtClean="0">
                <a:solidFill>
                  <a:srgbClr val="FFFF00"/>
                </a:solidFill>
                <a:latin typeface="Times New Roman" pitchFamily="18" charset="0"/>
                <a:cs typeface="Times New Roman" pitchFamily="18" charset="0"/>
              </a:rPr>
              <a:t>A</a:t>
            </a:r>
            <a:r>
              <a:rPr lang="sr-Latn-CS" sz="12500" b="1" dirty="0" smtClean="0">
                <a:solidFill>
                  <a:srgbClr val="FFFF00"/>
                </a:solidFill>
                <a:latin typeface="Times New Roman" pitchFamily="18" charset="0"/>
                <a:cs typeface="Times New Roman" pitchFamily="18" charset="0"/>
              </a:rPr>
              <a:t> U</a:t>
            </a:r>
            <a:r>
              <a:rPr lang="en-US" sz="12500" b="1" dirty="0" smtClean="0">
                <a:solidFill>
                  <a:srgbClr val="FFFF00"/>
                </a:solidFill>
                <a:latin typeface="Times New Roman" pitchFamily="18" charset="0"/>
                <a:cs typeface="Times New Roman" pitchFamily="18" charset="0"/>
              </a:rPr>
              <a:t> KO</a:t>
            </a:r>
            <a:r>
              <a:rPr lang="sr-Latn-CS" sz="12500" b="1" dirty="0" smtClean="0">
                <a:solidFill>
                  <a:srgbClr val="FFFF00"/>
                </a:solidFill>
                <a:latin typeface="Times New Roman" pitchFamily="18" charset="0"/>
                <a:cs typeface="Times New Roman" pitchFamily="18" charset="0"/>
              </a:rPr>
              <a:t>NTAKTOLOŠKIM REČNICIMA</a:t>
            </a:r>
            <a:endParaRPr lang="sr-Cyrl-CS" sz="12500" b="1" dirty="0" smtClean="0">
              <a:solidFill>
                <a:srgbClr val="FFFF00"/>
              </a:solidFill>
              <a:latin typeface="Times New Roman" pitchFamily="18" charset="0"/>
              <a:cs typeface="Times New Roman" pitchFamily="18" charset="0"/>
            </a:endParaRPr>
          </a:p>
          <a:p>
            <a:pPr algn="ctr"/>
            <a:r>
              <a:rPr lang="sr-Latn-CS" b="1" dirty="0" smtClean="0"/>
              <a:t> </a:t>
            </a:r>
            <a:endParaRPr lang="sr-Cyrl-CS" sz="3600" b="1" dirty="0" smtClean="0">
              <a:solidFill>
                <a:srgbClr val="002060"/>
              </a:solidFill>
              <a:latin typeface="Times New Roman" pitchFamily="18" charset="0"/>
              <a:cs typeface="Times New Roman" pitchFamily="18" charset="0"/>
            </a:endParaRPr>
          </a:p>
          <a:p>
            <a:pPr algn="ctr"/>
            <a:endParaRPr lang="sr-Latn-CS" sz="2800" dirty="0" smtClean="0">
              <a:solidFill>
                <a:srgbClr val="00B050"/>
              </a:solidFill>
              <a:latin typeface="Times New Roman" pitchFamily="18" charset="0"/>
              <a:cs typeface="Times New Roman" pitchFamily="18" charset="0"/>
            </a:endParaRPr>
          </a:p>
          <a:p>
            <a:pPr algn="ctr"/>
            <a:endParaRPr lang="sr-Latn-CS" sz="2800" dirty="0" smtClean="0">
              <a:solidFill>
                <a:srgbClr val="00B050"/>
              </a:solidFill>
              <a:latin typeface="Times New Roman" pitchFamily="18" charset="0"/>
              <a:cs typeface="Times New Roman" pitchFamily="18" charset="0"/>
            </a:endParaRPr>
          </a:p>
          <a:p>
            <a:pPr algn="ctr"/>
            <a:r>
              <a:rPr lang="en-US" sz="6300" dirty="0" smtClean="0">
                <a:solidFill>
                  <a:schemeClr val="tx1"/>
                </a:solidFill>
                <a:latin typeface="Times New Roman" pitchFamily="18" charset="0"/>
                <a:cs typeface="Times New Roman" pitchFamily="18" charset="0"/>
              </a:rPr>
              <a:t>Prezentacija</a:t>
            </a:r>
            <a:r>
              <a:rPr lang="sr-Latn-CS" sz="6300" dirty="0" smtClean="0">
                <a:solidFill>
                  <a:schemeClr val="tx1"/>
                </a:solidFill>
                <a:latin typeface="Times New Roman" pitchFamily="18" charset="0"/>
                <a:cs typeface="Times New Roman" pitchFamily="18" charset="0"/>
              </a:rPr>
              <a:t> </a:t>
            </a:r>
            <a:r>
              <a:rPr lang="en-US" sz="6300" dirty="0" smtClean="0">
                <a:solidFill>
                  <a:schemeClr val="tx1"/>
                </a:solidFill>
                <a:latin typeface="Times New Roman" pitchFamily="18" charset="0"/>
                <a:cs typeface="Times New Roman" pitchFamily="18" charset="0"/>
              </a:rPr>
              <a:t>je </a:t>
            </a:r>
            <a:r>
              <a:rPr lang="sr-Latn-CS" sz="6300" dirty="0" smtClean="0">
                <a:solidFill>
                  <a:schemeClr val="tx1"/>
                </a:solidFill>
                <a:latin typeface="Times New Roman" pitchFamily="18" charset="0"/>
                <a:cs typeface="Times New Roman" pitchFamily="18" charset="0"/>
              </a:rPr>
              <a:t>pripremljena za</a:t>
            </a:r>
          </a:p>
          <a:p>
            <a:r>
              <a:rPr lang="sr-Latn-CS" sz="6300" b="1" dirty="0" smtClean="0">
                <a:solidFill>
                  <a:schemeClr val="tx1"/>
                </a:solidFill>
                <a:latin typeface="Times New Roman" pitchFamily="18" charset="0"/>
                <a:cs typeface="Times New Roman" pitchFamily="18" charset="0"/>
              </a:rPr>
              <a:t> 6. hrvatski slavistički kongres</a:t>
            </a:r>
            <a:endParaRPr lang="sr-Cyrl-CS" sz="6300" b="1" dirty="0" smtClean="0">
              <a:solidFill>
                <a:schemeClr val="tx1"/>
              </a:solidFill>
              <a:latin typeface="Times New Roman" pitchFamily="18" charset="0"/>
              <a:cs typeface="Times New Roman" pitchFamily="18" charset="0"/>
            </a:endParaRPr>
          </a:p>
          <a:p>
            <a:pPr algn="ctr"/>
            <a:r>
              <a:rPr lang="sr-Latn-CS" sz="6300" dirty="0" smtClean="0">
                <a:solidFill>
                  <a:schemeClr val="tx1"/>
                </a:solidFill>
                <a:latin typeface="Times New Roman" pitchFamily="18" charset="0"/>
                <a:cs typeface="Times New Roman" pitchFamily="18" charset="0"/>
              </a:rPr>
              <a:t>(u zvaničnom programu)</a:t>
            </a:r>
          </a:p>
          <a:p>
            <a:pPr algn="ctr"/>
            <a:endParaRPr lang="sr-Cyrl-CS" sz="6200" b="1" dirty="0" smtClean="0">
              <a:solidFill>
                <a:schemeClr val="tx1"/>
              </a:solidFill>
              <a:latin typeface="Times New Roman" pitchFamily="18" charset="0"/>
              <a:cs typeface="Times New Roman" pitchFamily="18" charset="0"/>
            </a:endParaRPr>
          </a:p>
          <a:p>
            <a:endParaRPr lang="sr-Latn-CS" sz="5000" b="1" dirty="0" smtClean="0">
              <a:solidFill>
                <a:schemeClr val="tx1"/>
              </a:solidFill>
              <a:latin typeface="Times New Roman" pitchFamily="18" charset="0"/>
              <a:cs typeface="Times New Roman" pitchFamily="18" charset="0"/>
            </a:endParaRPr>
          </a:p>
          <a:p>
            <a:r>
              <a:rPr lang="sr-Latn-CS" sz="6000" b="1" dirty="0" smtClean="0">
                <a:solidFill>
                  <a:schemeClr val="tx1"/>
                </a:solidFill>
                <a:latin typeface="Times New Roman" pitchFamily="18" charset="0"/>
                <a:cs typeface="Times New Roman" pitchFamily="18" charset="0"/>
              </a:rPr>
              <a:t>Vinkovci</a:t>
            </a:r>
            <a:r>
              <a:rPr lang="sr-Cyrl-CS" sz="6000" b="1" dirty="0" smtClean="0">
                <a:solidFill>
                  <a:schemeClr val="tx1"/>
                </a:solidFill>
                <a:latin typeface="Times New Roman" pitchFamily="18" charset="0"/>
                <a:cs typeface="Times New Roman" pitchFamily="18" charset="0"/>
              </a:rPr>
              <a:t>,</a:t>
            </a:r>
            <a:r>
              <a:rPr lang="en-US" sz="6000" b="1" dirty="0" smtClean="0">
                <a:solidFill>
                  <a:schemeClr val="tx1"/>
                </a:solidFill>
                <a:latin typeface="Times New Roman" pitchFamily="18" charset="0"/>
                <a:cs typeface="Times New Roman" pitchFamily="18" charset="0"/>
              </a:rPr>
              <a:t> </a:t>
            </a:r>
            <a:r>
              <a:rPr lang="sr-Latn-CS" sz="6000" b="1" dirty="0" smtClean="0">
                <a:solidFill>
                  <a:schemeClr val="tx1"/>
                </a:solidFill>
                <a:latin typeface="Times New Roman" pitchFamily="18" charset="0"/>
                <a:cs typeface="Times New Roman" pitchFamily="18" charset="0"/>
              </a:rPr>
              <a:t>12</a:t>
            </a:r>
            <a:r>
              <a:rPr lang="sr-Cyrl-CS" sz="6000" b="1" dirty="0" smtClean="0">
                <a:solidFill>
                  <a:schemeClr val="tx1"/>
                </a:solidFill>
                <a:latin typeface="Times New Roman" pitchFamily="18" charset="0"/>
                <a:cs typeface="Times New Roman" pitchFamily="18" charset="0"/>
              </a:rPr>
              <a:t>. </a:t>
            </a:r>
            <a:r>
              <a:rPr lang="sr-Latn-CS" sz="6000" b="1" dirty="0" smtClean="0">
                <a:solidFill>
                  <a:schemeClr val="tx1"/>
                </a:solidFill>
                <a:latin typeface="Times New Roman" pitchFamily="18" charset="0"/>
                <a:cs typeface="Times New Roman" pitchFamily="18" charset="0"/>
              </a:rPr>
              <a:t>9. </a:t>
            </a:r>
            <a:r>
              <a:rPr lang="sr-Cyrl-CS" sz="6000" b="1" dirty="0" smtClean="0">
                <a:solidFill>
                  <a:schemeClr val="tx1"/>
                </a:solidFill>
                <a:latin typeface="Times New Roman" pitchFamily="18" charset="0"/>
                <a:cs typeface="Times New Roman" pitchFamily="18" charset="0"/>
              </a:rPr>
              <a:t>201</a:t>
            </a:r>
            <a:r>
              <a:rPr lang="sr-Latn-CS" sz="6000" b="1" dirty="0" smtClean="0">
                <a:solidFill>
                  <a:schemeClr val="tx1"/>
                </a:solidFill>
                <a:latin typeface="Times New Roman" pitchFamily="18" charset="0"/>
                <a:cs typeface="Times New Roman" pitchFamily="18" charset="0"/>
              </a:rPr>
              <a:t>4</a:t>
            </a:r>
            <a:r>
              <a:rPr lang="sr-Cyrl-CS" sz="6000" b="1" dirty="0" smtClean="0">
                <a:solidFill>
                  <a:schemeClr val="tx1"/>
                </a:solidFill>
                <a:latin typeface="Times New Roman" pitchFamily="18" charset="0"/>
                <a:cs typeface="Times New Roman" pitchFamily="18" charset="0"/>
              </a:rPr>
              <a:t>.</a:t>
            </a:r>
            <a:endParaRPr lang="sr-Latn-CS" sz="6000" dirty="0" smtClean="0">
              <a:solidFill>
                <a:schemeClr val="tx1"/>
              </a:solidFill>
              <a:latin typeface="Times New Roman" pitchFamily="18" charset="0"/>
              <a:cs typeface="Times New Roman" pitchFamily="18" charset="0"/>
            </a:endParaRPr>
          </a:p>
          <a:p>
            <a:pPr algn="ctr"/>
            <a:endParaRPr lang="sr-Cyrl-CS" sz="2800" b="1"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solidFill>
                  <a:srgbClr val="FFC000"/>
                </a:solidFill>
                <a:latin typeface="Times New Roman" pitchFamily="18" charset="0"/>
                <a:cs typeface="Times New Roman" pitchFamily="18" charset="0"/>
              </a:rPr>
              <a:t>5. </a:t>
            </a:r>
            <a:r>
              <a:rPr lang="sr-Latn-CS" b="1" dirty="0" smtClean="0">
                <a:solidFill>
                  <a:srgbClr val="FFC000"/>
                </a:solidFill>
                <a:latin typeface="Times New Roman" pitchFamily="18" charset="0"/>
                <a:cs typeface="Times New Roman" pitchFamily="18" charset="0"/>
              </a:rPr>
              <a:t>Tipologija transsemantizacije </a:t>
            </a:r>
            <a:br>
              <a:rPr lang="sr-Latn-CS" b="1" dirty="0" smtClean="0">
                <a:solidFill>
                  <a:srgbClr val="FFC000"/>
                </a:solidFill>
                <a:latin typeface="Times New Roman" pitchFamily="18" charset="0"/>
                <a:cs typeface="Times New Roman" pitchFamily="18" charset="0"/>
              </a:rPr>
            </a:br>
            <a:r>
              <a:rPr lang="sr-Latn-CS" b="1" dirty="0" smtClean="0">
                <a:solidFill>
                  <a:srgbClr val="FFC000"/>
                </a:solidFill>
                <a:latin typeface="Times New Roman" pitchFamily="18" charset="0"/>
                <a:cs typeface="Times New Roman" pitchFamily="18" charset="0"/>
              </a:rPr>
              <a:t>J. Ajdukovića</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1752600"/>
            <a:ext cx="8686800" cy="4876800"/>
          </a:xfrm>
        </p:spPr>
        <p:txBody>
          <a:bodyPr>
            <a:normAutofit/>
          </a:bodyPr>
          <a:lstStyle/>
          <a:p>
            <a:r>
              <a:rPr lang="sr-Latn-CS" dirty="0" smtClean="0">
                <a:latin typeface="Times New Roman" pitchFamily="18" charset="0"/>
                <a:cs typeface="Times New Roman" pitchFamily="18" charset="0"/>
              </a:rPr>
              <a:t>U monografiji </a:t>
            </a:r>
            <a:r>
              <a:rPr lang="sr-Latn-CS" i="1" dirty="0" smtClean="0">
                <a:latin typeface="Times New Roman" pitchFamily="18" charset="0"/>
                <a:cs typeface="Times New Roman" pitchFamily="18" charset="0"/>
              </a:rPr>
              <a:t>Ajduković 1997: 68-89</a:t>
            </a:r>
            <a:r>
              <a:rPr lang="sr-Latn-CS" dirty="0" smtClean="0">
                <a:latin typeface="Times New Roman" pitchFamily="18" charset="0"/>
                <a:cs typeface="Times New Roman" pitchFamily="18" charset="0"/>
              </a:rPr>
              <a:t> izdvojili smo nultu (So), delimičnu i slobodnu (S#) transsemantizaciju, odnosno 16  transsemantizacija srpskih rusizama . U okviru delimične razlikujemo jednočlane S1n, S1f, S2n, S2f, dvočlane S1n+S1f, S1n+S2n, S1n+S2f, S1f+S2n, S1f+S2f, S2n+S2f i tročlane S1n+S1f+S2n, S1n+S1f+S2f, S1n+S2n+S2f, S1f+S2n+S2f transsemantizacije.</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normAutofit fontScale="90000"/>
          </a:bodyPr>
          <a:lstStyle/>
          <a:p>
            <a:r>
              <a:rPr lang="sr-Latn-CS" b="1" dirty="0" smtClean="0">
                <a:solidFill>
                  <a:srgbClr val="FFC000"/>
                </a:solidFill>
                <a:latin typeface="Times New Roman" pitchFamily="18" charset="0"/>
                <a:cs typeface="Times New Roman" pitchFamily="18" charset="0"/>
              </a:rPr>
              <a:t>Primer za S1</a:t>
            </a:r>
            <a:r>
              <a:rPr lang="en-US" b="1" dirty="0" smtClean="0">
                <a:solidFill>
                  <a:srgbClr val="FFC000"/>
                </a:solidFill>
                <a:latin typeface="Times New Roman" pitchFamily="18" charset="0"/>
                <a:cs typeface="Times New Roman" pitchFamily="18" charset="0"/>
              </a:rPr>
              <a:t>Nm+S1Fm+S1Fr+S2Nr+S2F&gt;r</a:t>
            </a:r>
            <a:r>
              <a:rPr lang="sr-Latn-CS" b="1" dirty="0" smtClean="0">
                <a:solidFill>
                  <a:srgbClr val="FFC000"/>
                </a:solidFill>
                <a:latin typeface="Times New Roman" pitchFamily="18" charset="0"/>
                <a:cs typeface="Times New Roman" pitchFamily="18" charset="0"/>
              </a:rPr>
              <a:t> </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609600" y="1828800"/>
            <a:ext cx="8077200" cy="4876800"/>
          </a:xfrm>
        </p:spPr>
        <p:txBody>
          <a:bodyPr>
            <a:noAutofit/>
          </a:bodyPr>
          <a:lstStyle/>
          <a:p>
            <a:pPr marL="0" indent="0" algn="just">
              <a:spcBef>
                <a:spcPts val="0"/>
              </a:spcBef>
            </a:pPr>
            <a:r>
              <a:rPr lang="sr-Cyrl-CS" sz="2200" dirty="0" smtClean="0">
                <a:latin typeface="Times New Roman" pitchFamily="18" charset="0"/>
                <a:cs typeface="Times New Roman" pitchFamily="18" charset="0"/>
              </a:rPr>
              <a:t> </a:t>
            </a:r>
            <a:r>
              <a:rPr lang="sr-Latn-CS" sz="2200" b="1" dirty="0" smtClean="0">
                <a:solidFill>
                  <a:srgbClr val="92D050"/>
                </a:solidFill>
                <a:latin typeface="Times New Roman" pitchFamily="18" charset="0"/>
                <a:cs typeface="Times New Roman" pitchFamily="18" charset="0"/>
              </a:rPr>
              <a:t>RUS.</a:t>
            </a:r>
            <a:r>
              <a:rPr lang="sr-Cyrl-CS" sz="2200" dirty="0" smtClean="0">
                <a:latin typeface="Times New Roman" pitchFamily="18" charset="0"/>
                <a:cs typeface="Times New Roman" pitchFamily="18" charset="0"/>
              </a:rPr>
              <a:t> </a:t>
            </a:r>
            <a:r>
              <a:rPr lang="sr-Cyrl-CS" sz="2200" b="1" dirty="0" smtClean="0">
                <a:latin typeface="Times New Roman" pitchFamily="18" charset="0"/>
                <a:cs typeface="Times New Roman" pitchFamily="18" charset="0"/>
              </a:rPr>
              <a:t>ящик</a:t>
            </a:r>
            <a:r>
              <a:rPr lang="sr-Cyrl-C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t>
            </a:r>
            <a:r>
              <a:rPr lang="ru-RU" sz="2200" i="1" dirty="0" smtClean="0">
                <a:latin typeface="Times New Roman" pitchFamily="18" charset="0"/>
                <a:cs typeface="Times New Roman" pitchFamily="18" charset="0"/>
              </a:rPr>
              <a:t>1.</a:t>
            </a:r>
            <a:r>
              <a:rPr lang="en-US" sz="2200" i="1" dirty="0" smtClean="0">
                <a:latin typeface="Times New Roman" pitchFamily="18" charset="0"/>
                <a:cs typeface="Times New Roman" pitchFamily="18" charset="0"/>
              </a:rPr>
              <a:t> </a:t>
            </a:r>
            <a:r>
              <a:rPr lang="ru-RU" sz="2200" i="1" dirty="0" smtClean="0">
                <a:latin typeface="Times New Roman" pitchFamily="18" charset="0"/>
                <a:cs typeface="Times New Roman" pitchFamily="18" charset="0"/>
              </a:rPr>
              <a:t>Вместилище (обычно четырёхугольной формы)</a:t>
            </a:r>
            <a:r>
              <a:rPr lang="en-US" sz="2200" i="1" dirty="0" smtClean="0">
                <a:latin typeface="Times New Roman" pitchFamily="18" charset="0"/>
                <a:cs typeface="Times New Roman" pitchFamily="18" charset="0"/>
              </a:rPr>
              <a:t> </a:t>
            </a:r>
            <a:r>
              <a:rPr lang="ru-RU" sz="2200" i="1" dirty="0" smtClean="0">
                <a:latin typeface="Times New Roman" pitchFamily="18" charset="0"/>
                <a:cs typeface="Times New Roman" pitchFamily="18" charset="0"/>
              </a:rPr>
              <a:t>для укладывания, хранения, транспортировки чего-л. // Количес</a:t>
            </a:r>
            <a:r>
              <a:rPr lang="en-US" sz="2200" i="1" dirty="0" smtClean="0">
                <a:latin typeface="Times New Roman" pitchFamily="18" charset="0"/>
                <a:cs typeface="Times New Roman" pitchFamily="18" charset="0"/>
              </a:rPr>
              <a:t>-</a:t>
            </a:r>
            <a:r>
              <a:rPr lang="ru-RU" sz="2200" i="1" dirty="0" smtClean="0">
                <a:latin typeface="Times New Roman" pitchFamily="18" charset="0"/>
                <a:cs typeface="Times New Roman" pitchFamily="18" charset="0"/>
              </a:rPr>
              <a:t>тво чего-л. соответствующего объёма (массы). // Вместилище, предназначенное для какой-л. определённой цели.</a:t>
            </a:r>
            <a:r>
              <a:rPr lang="en-US" sz="2200" i="1" dirty="0" smtClean="0">
                <a:latin typeface="Times New Roman" pitchFamily="18" charset="0"/>
                <a:cs typeface="Times New Roman" pitchFamily="18" charset="0"/>
              </a:rPr>
              <a:t> </a:t>
            </a:r>
            <a:r>
              <a:rPr lang="ru-RU" sz="2200" i="1" dirty="0" smtClean="0">
                <a:latin typeface="Times New Roman" pitchFamily="18" charset="0"/>
                <a:cs typeface="Times New Roman" pitchFamily="18" charset="0"/>
              </a:rPr>
              <a:t>2. Телевизор. 3. Учреждение, предприятие, обозначаемое номером почтового ящика</a:t>
            </a:r>
            <a:r>
              <a:rPr lang="en-US" sz="2200" i="1" dirty="0" smtClean="0">
                <a:latin typeface="Times New Roman" pitchFamily="18" charset="0"/>
                <a:cs typeface="Times New Roman" pitchFamily="18" charset="0"/>
              </a:rPr>
              <a:t>. </a:t>
            </a:r>
            <a:r>
              <a:rPr lang="sr-Cyrl-CS" sz="2200" dirty="0" smtClean="0">
                <a:latin typeface="Times New Roman" pitchFamily="18" charset="0"/>
                <a:cs typeface="Times New Roman" pitchFamily="18" charset="0"/>
              </a:rPr>
              <a:t>БТС</a:t>
            </a:r>
            <a:r>
              <a:rPr lang="en-US" sz="2200" dirty="0" smtClean="0">
                <a:latin typeface="Times New Roman" pitchFamily="18" charset="0"/>
                <a:cs typeface="Times New Roman" pitchFamily="18" charset="0"/>
              </a:rPr>
              <a:t>] </a:t>
            </a:r>
            <a:r>
              <a:rPr lang="sr-Cyrl-CS" sz="2200" dirty="0" smtClean="0">
                <a:latin typeface="Times New Roman" pitchFamily="18" charset="0"/>
                <a:cs typeface="Times New Roman" pitchFamily="18" charset="0"/>
              </a:rPr>
              <a:t>► </a:t>
            </a:r>
            <a:r>
              <a:rPr lang="sr-Latn-CS" sz="2200" b="1" dirty="0" smtClean="0">
                <a:solidFill>
                  <a:srgbClr val="FFFF00"/>
                </a:solidFill>
                <a:latin typeface="Times New Roman" pitchFamily="18" charset="0"/>
                <a:cs typeface="Times New Roman" pitchFamily="18" charset="0"/>
              </a:rPr>
              <a:t>POLJ.</a:t>
            </a:r>
            <a:r>
              <a:rPr lang="sr-Cyrl-CS" sz="2200" dirty="0" smtClean="0">
                <a:latin typeface="Times New Roman" pitchFamily="18" charset="0"/>
                <a:cs typeface="Times New Roman" pitchFamily="18" charset="0"/>
              </a:rPr>
              <a:t> </a:t>
            </a:r>
            <a:r>
              <a:rPr lang="pl-PL" sz="2200" b="1" dirty="0" smtClean="0">
                <a:latin typeface="Times New Roman" pitchFamily="18" charset="0"/>
                <a:cs typeface="Times New Roman" pitchFamily="18" charset="0"/>
              </a:rPr>
              <a:t>jaszczyk</a:t>
            </a:r>
            <a:r>
              <a:rPr lang="sr-Cyrl-CS" sz="2200" dirty="0" smtClean="0">
                <a:latin typeface="Times New Roman" pitchFamily="18" charset="0"/>
                <a:cs typeface="Times New Roman" pitchFamily="18" charset="0"/>
              </a:rPr>
              <a:t> = </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1</a:t>
            </a:r>
            <a:r>
              <a:rPr lang="sr-Latn-CS" sz="2200" b="1" dirty="0" smtClean="0">
                <a:latin typeface="Times New Roman" pitchFamily="18" charset="0"/>
                <a:cs typeface="Times New Roman" pitchFamily="18" charset="0"/>
              </a:rPr>
              <a:t>N</a:t>
            </a:r>
            <a:r>
              <a:rPr lang="sr-Cyrl-CS" sz="2200" b="1" dirty="0" smtClean="0">
                <a:latin typeface="Times New Roman" pitchFamily="18" charset="0"/>
                <a:cs typeface="Times New Roman" pitchFamily="18" charset="0"/>
              </a:rPr>
              <a:t>2,3</a:t>
            </a:r>
            <a:r>
              <a:rPr lang="sr-Latn-CS" sz="2200" b="1" dirty="0" smtClean="0">
                <a:latin typeface="Times New Roman" pitchFamily="18" charset="0"/>
                <a:cs typeface="Times New Roman" pitchFamily="18" charset="0"/>
              </a:rPr>
              <a:t>m</a:t>
            </a:r>
            <a:r>
              <a:rPr lang="sr-Cyrl-CS" sz="2200" b="1" dirty="0" smtClean="0">
                <a:latin typeface="Times New Roman" pitchFamily="18" charset="0"/>
                <a:cs typeface="Times New Roman" pitchFamily="18" charset="0"/>
              </a:rPr>
              <a:t>+</a:t>
            </a:r>
            <a:r>
              <a:rPr lang="sr-Latn-CS" sz="2200" b="1" dirty="0" smtClean="0">
                <a:latin typeface="Times New Roman" pitchFamily="18" charset="0"/>
                <a:cs typeface="Times New Roman" pitchFamily="18" charset="0"/>
              </a:rPr>
              <a:t>S1F</a:t>
            </a:r>
            <a:r>
              <a:rPr lang="sr-Cyrl-CS" sz="2200" b="1" dirty="0" smtClean="0">
                <a:latin typeface="Times New Roman" pitchFamily="18" charset="0"/>
                <a:cs typeface="Times New Roman" pitchFamily="18" charset="0"/>
              </a:rPr>
              <a:t>1</a:t>
            </a:r>
            <a:r>
              <a:rPr lang="sr-Latn-CS" sz="2200" b="1" dirty="0" smtClean="0">
                <a:latin typeface="Times New Roman" pitchFamily="18" charset="0"/>
                <a:cs typeface="Times New Roman" pitchFamily="18" charset="0"/>
              </a:rPr>
              <a:t>m</a:t>
            </a:r>
            <a:r>
              <a:rPr lang="sr-Cyrl-CS" sz="2200" b="1" dirty="0" smtClean="0">
                <a:latin typeface="Times New Roman" pitchFamily="18" charset="0"/>
                <a:cs typeface="Times New Roman" pitchFamily="18" charset="0"/>
              </a:rPr>
              <a:t>+</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1</a:t>
            </a:r>
            <a:r>
              <a:rPr lang="sr-Latn-CS" sz="2200" b="1" dirty="0" smtClean="0">
                <a:latin typeface="Times New Roman" pitchFamily="18" charset="0"/>
                <a:cs typeface="Times New Roman" pitchFamily="18" charset="0"/>
              </a:rPr>
              <a:t>F</a:t>
            </a:r>
            <a:r>
              <a:rPr lang="sr-Cyrl-CS" sz="2200" b="1" dirty="0" smtClean="0">
                <a:latin typeface="Times New Roman" pitchFamily="18" charset="0"/>
                <a:cs typeface="Times New Roman" pitchFamily="18" charset="0"/>
              </a:rPr>
              <a:t>2</a:t>
            </a:r>
            <a:r>
              <a:rPr lang="sr-Latn-CS" sz="2200" b="1" dirty="0" smtClean="0">
                <a:latin typeface="Times New Roman" pitchFamily="18" charset="0"/>
                <a:cs typeface="Times New Roman" pitchFamily="18" charset="0"/>
              </a:rPr>
              <a:t>r</a:t>
            </a:r>
            <a:r>
              <a:rPr lang="sr-Cyrl-CS" sz="2200" b="1" dirty="0" smtClean="0">
                <a:latin typeface="Times New Roman" pitchFamily="18" charset="0"/>
                <a:cs typeface="Times New Roman" pitchFamily="18" charset="0"/>
              </a:rPr>
              <a:t>+</a:t>
            </a:r>
            <a:r>
              <a:rPr lang="en-US" sz="2200" b="1" dirty="0" smtClean="0">
                <a:latin typeface="Times New Roman" pitchFamily="18" charset="0"/>
                <a:cs typeface="Times New Roman" pitchFamily="18" charset="0"/>
              </a:rPr>
              <a:t> </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2</a:t>
            </a:r>
            <a:r>
              <a:rPr lang="sr-Latn-CS" sz="2200" b="1" dirty="0" smtClean="0">
                <a:latin typeface="Times New Roman" pitchFamily="18" charset="0"/>
                <a:cs typeface="Times New Roman" pitchFamily="18" charset="0"/>
              </a:rPr>
              <a:t>N</a:t>
            </a:r>
            <a:r>
              <a:rPr lang="sr-Cyrl-CS" sz="2200" b="1" dirty="0" smtClean="0">
                <a:latin typeface="Times New Roman" pitchFamily="18" charset="0"/>
                <a:cs typeface="Times New Roman" pitchFamily="18" charset="0"/>
              </a:rPr>
              <a:t>1</a:t>
            </a:r>
            <a:r>
              <a:rPr lang="sr-Latn-CS" sz="2200" b="1" dirty="0" smtClean="0">
                <a:latin typeface="Times New Roman" pitchFamily="18" charset="0"/>
                <a:cs typeface="Times New Roman" pitchFamily="18" charset="0"/>
              </a:rPr>
              <a:t>r</a:t>
            </a:r>
            <a:r>
              <a:rPr lang="sr-Cyrl-CS" sz="2200" b="1" dirty="0" smtClean="0">
                <a:latin typeface="Times New Roman" pitchFamily="18" charset="0"/>
                <a:cs typeface="Times New Roman" pitchFamily="18" charset="0"/>
              </a:rPr>
              <a:t>+</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2</a:t>
            </a:r>
            <a:r>
              <a:rPr lang="sr-Latn-CS" sz="2200" b="1" dirty="0" smtClean="0">
                <a:latin typeface="Times New Roman" pitchFamily="18" charset="0"/>
                <a:cs typeface="Times New Roman" pitchFamily="18" charset="0"/>
              </a:rPr>
              <a:t>F</a:t>
            </a:r>
            <a:r>
              <a:rPr lang="sr-Cyrl-CS" sz="2200" b="1" dirty="0" smtClean="0">
                <a:latin typeface="Times New Roman" pitchFamily="18" charset="0"/>
                <a:cs typeface="Times New Roman" pitchFamily="18" charset="0"/>
              </a:rPr>
              <a:t>&gt;</a:t>
            </a:r>
            <a:r>
              <a:rPr lang="sr-Latn-CS" sz="2200" b="1" dirty="0" smtClean="0">
                <a:latin typeface="Times New Roman" pitchFamily="18" charset="0"/>
                <a:cs typeface="Times New Roman" pitchFamily="18" charset="0"/>
              </a:rPr>
              <a:t>r</a:t>
            </a:r>
            <a:r>
              <a:rPr lang="sr-Cyrl-CS" sz="2200" b="1" dirty="0" smtClean="0">
                <a:latin typeface="Times New Roman" pitchFamily="18" charset="0"/>
                <a:cs typeface="Times New Roman" pitchFamily="18" charset="0"/>
              </a:rPr>
              <a:t> </a:t>
            </a:r>
            <a:r>
              <a:rPr lang="sr-Cyrl-CS" sz="2200" dirty="0" smtClean="0">
                <a:latin typeface="Times New Roman" pitchFamily="18" charset="0"/>
                <a:cs typeface="Times New Roman" pitchFamily="18" charset="0"/>
              </a:rPr>
              <a:t>– 1. </a:t>
            </a:r>
            <a:r>
              <a:rPr lang="pl-PL" sz="2200" dirty="0" smtClean="0">
                <a:latin typeface="Times New Roman" pitchFamily="18" charset="0"/>
                <a:cs typeface="Times New Roman" pitchFamily="18" charset="0"/>
              </a:rPr>
              <a:t>p</a:t>
            </a:r>
            <a:r>
              <a:rPr lang="sr-Cyrl-CS" sz="2200" dirty="0" smtClean="0">
                <a:latin typeface="Times New Roman" pitchFamily="18" charset="0"/>
                <a:cs typeface="Times New Roman" pitchFamily="18" charset="0"/>
              </a:rPr>
              <a:t>. </a:t>
            </a:r>
            <a:r>
              <a:rPr lang="pl-PL" sz="2200" dirty="0" smtClean="0">
                <a:latin typeface="Times New Roman" pitchFamily="18" charset="0"/>
                <a:cs typeface="Times New Roman" pitchFamily="18" charset="0"/>
              </a:rPr>
              <a:t>jaszcz</a:t>
            </a:r>
            <a:r>
              <a:rPr lang="sr-Cyrl-CS" sz="2200" dirty="0" smtClean="0">
                <a:latin typeface="Times New Roman" pitchFamily="18" charset="0"/>
                <a:cs typeface="Times New Roman" pitchFamily="18" charset="0"/>
              </a:rPr>
              <a:t> /1/, </a:t>
            </a:r>
            <a:r>
              <a:rPr lang="pl-PL" sz="2200" dirty="0" smtClean="0">
                <a:latin typeface="Times New Roman" pitchFamily="18" charset="0"/>
                <a:cs typeface="Times New Roman" pitchFamily="18" charset="0"/>
              </a:rPr>
              <a:t>w</a:t>
            </a:r>
            <a:r>
              <a:rPr lang="sr-Cyrl-CS" sz="2200" dirty="0" smtClean="0">
                <a:latin typeface="Times New Roman" pitchFamily="18" charset="0"/>
                <a:cs typeface="Times New Roman" pitchFamily="18" charset="0"/>
              </a:rPr>
              <a:t>ó</a:t>
            </a:r>
            <a:r>
              <a:rPr lang="pl-PL" sz="2200" dirty="0" smtClean="0">
                <a:latin typeface="Times New Roman" pitchFamily="18" charset="0"/>
                <a:cs typeface="Times New Roman" pitchFamily="18" charset="0"/>
              </a:rPr>
              <a:t>z z okut</a:t>
            </a:r>
            <a:r>
              <a:rPr lang="sr-Cyrl-CS" sz="2200" dirty="0" smtClean="0">
                <a:latin typeface="Times New Roman" pitchFamily="18" charset="0"/>
                <a:cs typeface="Times New Roman" pitchFamily="18" charset="0"/>
              </a:rPr>
              <a:t>ą </a:t>
            </a:r>
            <a:r>
              <a:rPr lang="pl-PL" sz="2200" dirty="0" smtClean="0">
                <a:latin typeface="Times New Roman" pitchFamily="18" charset="0"/>
                <a:cs typeface="Times New Roman" pitchFamily="18" charset="0"/>
              </a:rPr>
              <a:t>skrzyni</a:t>
            </a:r>
            <a:r>
              <a:rPr lang="sr-Cyrl-CS" sz="2200" dirty="0" smtClean="0">
                <a:latin typeface="Times New Roman" pitchFamily="18" charset="0"/>
                <a:cs typeface="Times New Roman" pitchFamily="18" charset="0"/>
              </a:rPr>
              <a:t>ą, </a:t>
            </a:r>
            <a:r>
              <a:rPr lang="pl-PL"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ł</a:t>
            </a:r>
            <a:r>
              <a:rPr lang="pl-PL" sz="2200" dirty="0" smtClean="0">
                <a:latin typeface="Times New Roman" pitchFamily="18" charset="0"/>
                <a:cs typeface="Times New Roman" pitchFamily="18" charset="0"/>
              </a:rPr>
              <a:t>u</a:t>
            </a:r>
            <a:r>
              <a:rPr lang="sr-Cyrl-CS" sz="2200" dirty="0" smtClean="0">
                <a:latin typeface="Times New Roman" pitchFamily="18" charset="0"/>
                <a:cs typeface="Times New Roman" pitchFamily="18" charset="0"/>
              </a:rPr>
              <a:t>żą</a:t>
            </a:r>
            <a:r>
              <a:rPr lang="pl-PL" sz="2200" dirty="0" smtClean="0">
                <a:latin typeface="Times New Roman" pitchFamily="18" charset="0"/>
                <a:cs typeface="Times New Roman" pitchFamily="18" charset="0"/>
              </a:rPr>
              <a:t>cy do przewo</a:t>
            </a:r>
            <a:r>
              <a:rPr lang="sr-Cyrl-CS" sz="2200" dirty="0" smtClean="0">
                <a:latin typeface="Times New Roman" pitchFamily="18" charset="0"/>
                <a:cs typeface="Times New Roman" pitchFamily="18" charset="0"/>
              </a:rPr>
              <a:t>ż</a:t>
            </a:r>
            <a:r>
              <a:rPr lang="pl-PL" sz="2200" dirty="0" smtClean="0">
                <a:latin typeface="Times New Roman" pitchFamily="18" charset="0"/>
                <a:cs typeface="Times New Roman" pitchFamily="18" charset="0"/>
              </a:rPr>
              <a:t>enia amunicji artyleryjskiej</a:t>
            </a:r>
            <a:r>
              <a:rPr lang="sr-Cyrl-CS" sz="2200" dirty="0" smtClean="0">
                <a:latin typeface="Times New Roman" pitchFamily="18" charset="0"/>
                <a:cs typeface="Times New Roman" pitchFamily="18" charset="0"/>
              </a:rPr>
              <a:t>; 2. </a:t>
            </a:r>
            <a:r>
              <a:rPr lang="pl-PL" sz="2200" dirty="0" smtClean="0">
                <a:latin typeface="Times New Roman" pitchFamily="18" charset="0"/>
                <a:cs typeface="Times New Roman" pitchFamily="18" charset="0"/>
              </a:rPr>
              <a:t>ma</a:t>
            </a:r>
            <a:r>
              <a:rPr lang="sr-Cyrl-CS" sz="2200" dirty="0" smtClean="0">
                <a:latin typeface="Times New Roman" pitchFamily="18" charset="0"/>
                <a:cs typeface="Times New Roman" pitchFamily="18" charset="0"/>
              </a:rPr>
              <a:t>ł</a:t>
            </a:r>
            <a:r>
              <a:rPr lang="pl-PL" sz="2200" dirty="0" smtClean="0">
                <a:latin typeface="Times New Roman" pitchFamily="18" charset="0"/>
                <a:cs typeface="Times New Roman" pitchFamily="18" charset="0"/>
              </a:rPr>
              <a:t>a skrzynka</a:t>
            </a:r>
            <a:r>
              <a:rPr lang="sr-Cyrl-CS" sz="2200" dirty="0" smtClean="0">
                <a:latin typeface="Times New Roman" pitchFamily="18" charset="0"/>
                <a:cs typeface="Times New Roman" pitchFamily="18" charset="0"/>
              </a:rPr>
              <a:t>, </a:t>
            </a:r>
            <a:r>
              <a:rPr lang="pl-PL" sz="2200" dirty="0" smtClean="0">
                <a:latin typeface="Times New Roman" pitchFamily="18" charset="0"/>
                <a:cs typeface="Times New Roman" pitchFamily="18" charset="0"/>
              </a:rPr>
              <a:t>puszka</a:t>
            </a:r>
            <a:r>
              <a:rPr lang="sr-Cyrl-CS" sz="2200" dirty="0" smtClean="0">
                <a:latin typeface="Times New Roman" pitchFamily="18" charset="0"/>
                <a:cs typeface="Times New Roman" pitchFamily="18" charset="0"/>
              </a:rPr>
              <a:t>, </a:t>
            </a:r>
            <a:r>
              <a:rPr lang="pl-PL" sz="2200" dirty="0" smtClean="0">
                <a:latin typeface="Times New Roman" pitchFamily="18" charset="0"/>
                <a:cs typeface="Times New Roman" pitchFamily="18" charset="0"/>
              </a:rPr>
              <a:t>pude</a:t>
            </a:r>
            <a:r>
              <a:rPr lang="sr-Cyrl-CS" sz="2200" dirty="0" smtClean="0">
                <a:latin typeface="Times New Roman" pitchFamily="18" charset="0"/>
                <a:cs typeface="Times New Roman" pitchFamily="18" charset="0"/>
              </a:rPr>
              <a:t>ł</a:t>
            </a:r>
            <a:r>
              <a:rPr lang="pl-PL" sz="2200" dirty="0" smtClean="0">
                <a:latin typeface="Times New Roman" pitchFamily="18" charset="0"/>
                <a:cs typeface="Times New Roman" pitchFamily="18" charset="0"/>
              </a:rPr>
              <a:t>ko na</a:t>
            </a:r>
            <a:r>
              <a:rPr lang="sr-Cyrl-CS" sz="2200" dirty="0" smtClean="0">
                <a:latin typeface="Times New Roman" pitchFamily="18" charset="0"/>
                <a:cs typeface="Times New Roman" pitchFamily="18" charset="0"/>
              </a:rPr>
              <a:t> ż</a:t>
            </a:r>
            <a:r>
              <a:rPr lang="pl-PL" sz="2200" dirty="0" smtClean="0">
                <a:latin typeface="Times New Roman" pitchFamily="18" charset="0"/>
                <a:cs typeface="Times New Roman" pitchFamily="18" charset="0"/>
              </a:rPr>
              <a:t>ywno</a:t>
            </a:r>
            <a:r>
              <a:rPr lang="sr-Cyrl-CS" sz="2200" dirty="0" smtClean="0">
                <a:latin typeface="Times New Roman" pitchFamily="18" charset="0"/>
                <a:cs typeface="Times New Roman" pitchFamily="18" charset="0"/>
              </a:rPr>
              <a:t>ść, </a:t>
            </a:r>
            <a:r>
              <a:rPr lang="pl-PL" sz="2200" dirty="0" smtClean="0">
                <a:latin typeface="Times New Roman" pitchFamily="18" charset="0"/>
                <a:cs typeface="Times New Roman" pitchFamily="18" charset="0"/>
              </a:rPr>
              <a:t>zw</a:t>
            </a:r>
            <a:r>
              <a:rPr lang="sr-Cyrl-CS" sz="2200" dirty="0" smtClean="0">
                <a:latin typeface="Times New Roman" pitchFamily="18" charset="0"/>
                <a:cs typeface="Times New Roman" pitchFamily="18" charset="0"/>
              </a:rPr>
              <a:t>ł</a:t>
            </a:r>
            <a:r>
              <a:rPr lang="pl-PL" sz="2200" dirty="0" smtClean="0">
                <a:latin typeface="Times New Roman" pitchFamily="18" charset="0"/>
                <a:cs typeface="Times New Roman" pitchFamily="18" charset="0"/>
              </a:rPr>
              <a:t>aszcza do mas</a:t>
            </a:r>
            <a:r>
              <a:rPr lang="sr-Cyrl-CS" sz="2200" dirty="0" smtClean="0">
                <a:latin typeface="Times New Roman" pitchFamily="18" charset="0"/>
                <a:cs typeface="Times New Roman" pitchFamily="18" charset="0"/>
              </a:rPr>
              <a:t>ł</a:t>
            </a:r>
            <a:r>
              <a:rPr lang="pl-PL" sz="2200" dirty="0" smtClean="0">
                <a:latin typeface="Times New Roman" pitchFamily="18" charset="0"/>
                <a:cs typeface="Times New Roman" pitchFamily="18" charset="0"/>
              </a:rPr>
              <a:t>a</a:t>
            </a:r>
            <a:r>
              <a:rPr lang="sr-Cyrl-CS" sz="2200" dirty="0" smtClean="0">
                <a:latin typeface="Times New Roman" pitchFamily="18" charset="0"/>
                <a:cs typeface="Times New Roman" pitchFamily="18" charset="0"/>
              </a:rPr>
              <a:t> (</a:t>
            </a:r>
            <a:r>
              <a:rPr lang="pl-PL" sz="2200" dirty="0" smtClean="0">
                <a:latin typeface="Times New Roman" pitchFamily="18" charset="0"/>
                <a:cs typeface="Times New Roman" pitchFamily="18" charset="0"/>
              </a:rPr>
              <a:t>SJPD</a:t>
            </a:r>
            <a:r>
              <a:rPr lang="sr-Cyrl-CS" sz="2200" dirty="0" smtClean="0">
                <a:latin typeface="Times New Roman" pitchFamily="18" charset="0"/>
                <a:cs typeface="Times New Roman" pitchFamily="18" charset="0"/>
              </a:rPr>
              <a:t>) © </a:t>
            </a:r>
            <a:r>
              <a:rPr lang="sr-Latn-C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1</a:t>
            </a:r>
            <a:r>
              <a:rPr lang="sr-Latn-CS" sz="2200" dirty="0" smtClean="0">
                <a:latin typeface="Times New Roman" pitchFamily="18" charset="0"/>
                <a:cs typeface="Times New Roman" pitchFamily="18" charset="0"/>
              </a:rPr>
              <a:t>Nm</a:t>
            </a:r>
            <a:r>
              <a:rPr lang="sr-Cyrl-CS" sz="2200" dirty="0" smtClean="0">
                <a:latin typeface="Times New Roman" pitchFamily="18" charset="0"/>
                <a:cs typeface="Times New Roman" pitchFamily="18" charset="0"/>
              </a:rPr>
              <a:t> (#2: теле</a:t>
            </a:r>
            <a:r>
              <a:rPr lang="en-US" sz="2200" dirty="0" smtClean="0">
                <a:latin typeface="Times New Roman" pitchFamily="18" charset="0"/>
                <a:cs typeface="Times New Roman" pitchFamily="18" charset="0"/>
              </a:rPr>
              <a:t>-</a:t>
            </a:r>
            <a:r>
              <a:rPr lang="sr-Cyrl-CS" sz="2200" dirty="0" smtClean="0">
                <a:latin typeface="Times New Roman" pitchFamily="18" charset="0"/>
                <a:cs typeface="Times New Roman" pitchFamily="18" charset="0"/>
              </a:rPr>
              <a:t>визор; #3: </a:t>
            </a:r>
            <a:r>
              <a:rPr lang="ru-RU" sz="2200" dirty="0" smtClean="0">
                <a:latin typeface="Times New Roman" pitchFamily="18" charset="0"/>
                <a:cs typeface="Times New Roman" pitchFamily="18" charset="0"/>
              </a:rPr>
              <a:t>учреждение, предприятие, обозначаемое номером поч</a:t>
            </a:r>
            <a:r>
              <a:rPr lang="en-US" sz="2200"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тового ящика</a:t>
            </a:r>
            <a:r>
              <a:rPr lang="sr-Cyrl-CS" sz="2200" dirty="0" smtClean="0">
                <a:latin typeface="Times New Roman" pitchFamily="18" charset="0"/>
                <a:cs typeface="Times New Roman" pitchFamily="18" charset="0"/>
              </a:rPr>
              <a:t>) + </a:t>
            </a:r>
            <a:r>
              <a:rPr lang="sr-Latn-C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1</a:t>
            </a:r>
            <a:r>
              <a:rPr lang="sr-Latn-CS" sz="2200" dirty="0" smtClean="0">
                <a:latin typeface="Times New Roman" pitchFamily="18" charset="0"/>
                <a:cs typeface="Times New Roman" pitchFamily="18" charset="0"/>
              </a:rPr>
              <a:t>F</a:t>
            </a:r>
            <a:r>
              <a:rPr lang="sr-Cyrl-CS" sz="2200" dirty="0" smtClean="0">
                <a:latin typeface="Times New Roman" pitchFamily="18" charset="0"/>
                <a:cs typeface="Times New Roman" pitchFamily="18" charset="0"/>
              </a:rPr>
              <a:t>1</a:t>
            </a:r>
            <a:r>
              <a:rPr lang="sr-Latn-CS" sz="2200" dirty="0" smtClean="0">
                <a:latin typeface="Times New Roman" pitchFamily="18" charset="0"/>
                <a:cs typeface="Times New Roman" pitchFamily="18" charset="0"/>
              </a:rPr>
              <a:t>m</a:t>
            </a:r>
            <a:r>
              <a:rPr lang="sr-Cyrl-CS" sz="2200" dirty="0" smtClean="0">
                <a:latin typeface="Times New Roman" pitchFamily="18" charset="0"/>
                <a:cs typeface="Times New Roman" pitchFamily="18" charset="0"/>
              </a:rPr>
              <a:t> (#1: количество чего-л. соответствующего объёма /массы/) + </a:t>
            </a:r>
            <a:r>
              <a:rPr lang="sr-Latn-C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1</a:t>
            </a:r>
            <a:r>
              <a:rPr lang="sr-Latn-CS" sz="2200" dirty="0" smtClean="0">
                <a:latin typeface="Times New Roman" pitchFamily="18" charset="0"/>
                <a:cs typeface="Times New Roman" pitchFamily="18" charset="0"/>
              </a:rPr>
              <a:t>Fr</a:t>
            </a:r>
            <a:r>
              <a:rPr lang="sr-Cyrl-CS" sz="2200" dirty="0" smtClean="0">
                <a:latin typeface="Times New Roman" pitchFamily="18" charset="0"/>
                <a:cs typeface="Times New Roman" pitchFamily="18" charset="0"/>
              </a:rPr>
              <a:t> (#2: </a:t>
            </a:r>
            <a:r>
              <a:rPr lang="pl-PL" sz="2200" dirty="0" smtClean="0">
                <a:latin typeface="Times New Roman" pitchFamily="18" charset="0"/>
                <a:cs typeface="Times New Roman" pitchFamily="18" charset="0"/>
              </a:rPr>
              <a:t>zw</a:t>
            </a:r>
            <a:r>
              <a:rPr lang="sr-Cyrl-CS" sz="2200" dirty="0" smtClean="0">
                <a:latin typeface="Times New Roman" pitchFamily="18" charset="0"/>
                <a:cs typeface="Times New Roman" pitchFamily="18" charset="0"/>
              </a:rPr>
              <a:t>ł</a:t>
            </a:r>
            <a:r>
              <a:rPr lang="pl-PL" sz="2200" dirty="0" smtClean="0">
                <a:latin typeface="Times New Roman" pitchFamily="18" charset="0"/>
                <a:cs typeface="Times New Roman" pitchFamily="18" charset="0"/>
              </a:rPr>
              <a:t>aszcza do mas</a:t>
            </a:r>
            <a:r>
              <a:rPr lang="sr-Cyrl-CS" sz="2200" dirty="0" smtClean="0">
                <a:latin typeface="Times New Roman" pitchFamily="18" charset="0"/>
                <a:cs typeface="Times New Roman" pitchFamily="18" charset="0"/>
              </a:rPr>
              <a:t>ł</a:t>
            </a:r>
            <a:r>
              <a:rPr lang="pl-PL" sz="2200" dirty="0" smtClean="0">
                <a:latin typeface="Times New Roman" pitchFamily="18" charset="0"/>
                <a:cs typeface="Times New Roman" pitchFamily="18" charset="0"/>
              </a:rPr>
              <a:t>a</a:t>
            </a:r>
            <a:r>
              <a:rPr lang="sr-Cyrl-CS" sz="2200" dirty="0" smtClean="0">
                <a:latin typeface="Times New Roman" pitchFamily="18" charset="0"/>
                <a:cs typeface="Times New Roman" pitchFamily="18" charset="0"/>
              </a:rPr>
              <a:t>) + </a:t>
            </a:r>
            <a:r>
              <a:rPr lang="sr-Latn-C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2</a:t>
            </a:r>
            <a:r>
              <a:rPr lang="sr-Latn-CS" sz="2200" dirty="0" smtClean="0">
                <a:latin typeface="Times New Roman" pitchFamily="18" charset="0"/>
                <a:cs typeface="Times New Roman" pitchFamily="18" charset="0"/>
              </a:rPr>
              <a:t>F</a:t>
            </a:r>
            <a:r>
              <a:rPr lang="sr-Cyrl-CS" sz="2200" dirty="0" smtClean="0">
                <a:latin typeface="Times New Roman" pitchFamily="18" charset="0"/>
                <a:cs typeface="Times New Roman" pitchFamily="18" charset="0"/>
              </a:rPr>
              <a:t>1&gt;</a:t>
            </a:r>
            <a:r>
              <a:rPr lang="sr-Latn-CS" sz="2200" dirty="0" smtClean="0">
                <a:latin typeface="Times New Roman" pitchFamily="18" charset="0"/>
                <a:cs typeface="Times New Roman" pitchFamily="18" charset="0"/>
              </a:rPr>
              <a:t>r</a:t>
            </a:r>
            <a:r>
              <a:rPr lang="sr-Cyrl-CS" sz="2200" dirty="0" smtClean="0">
                <a:latin typeface="Times New Roman" pitchFamily="18" charset="0"/>
                <a:cs typeface="Times New Roman" pitchFamily="18" charset="0"/>
              </a:rPr>
              <a:t> (*&gt;: обычно четырёхугольной формы) (БТС</a:t>
            </a:r>
            <a:r>
              <a:rPr lang="sr-Latn-CS" sz="2200" dirty="0" smtClean="0">
                <a:latin typeface="Times New Roman" pitchFamily="18" charset="0"/>
                <a:cs typeface="Times New Roman" pitchFamily="18" charset="0"/>
              </a:rPr>
              <a:t>)</a:t>
            </a:r>
            <a:r>
              <a:rPr lang="sr-Cyrl-CS" sz="2200" dirty="0" smtClean="0">
                <a:latin typeface="Times New Roman" pitchFamily="18" charset="0"/>
                <a:cs typeface="Times New Roman" pitchFamily="18" charset="0"/>
              </a:rPr>
              <a:t>.</a:t>
            </a:r>
            <a:endParaRPr lang="sr-Latn-CS" sz="2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sr-Latn-CS" b="1" dirty="0" smtClean="0">
                <a:solidFill>
                  <a:srgbClr val="FFC000"/>
                </a:solidFill>
                <a:latin typeface="Times New Roman" pitchFamily="18" charset="0"/>
                <a:cs typeface="Times New Roman" pitchFamily="18" charset="0"/>
              </a:rPr>
              <a:t>Primer za S1</a:t>
            </a:r>
            <a:r>
              <a:rPr lang="en-US" b="1" dirty="0" smtClean="0">
                <a:solidFill>
                  <a:srgbClr val="FFC000"/>
                </a:solidFill>
                <a:latin typeface="Times New Roman" pitchFamily="18" charset="0"/>
                <a:cs typeface="Times New Roman" pitchFamily="18" charset="0"/>
              </a:rPr>
              <a:t>Nm+S1Fm+S2Nr+S2Fr+S2F&gt;r</a:t>
            </a:r>
            <a:r>
              <a:rPr lang="sr-Latn-CS" b="1" dirty="0" smtClean="0">
                <a:solidFill>
                  <a:srgbClr val="FFC000"/>
                </a:solidFill>
                <a:latin typeface="Times New Roman" pitchFamily="18" charset="0"/>
                <a:cs typeface="Times New Roman" pitchFamily="18" charset="0"/>
              </a:rPr>
              <a:t> </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1600200"/>
            <a:ext cx="8305800" cy="5105400"/>
          </a:xfrm>
        </p:spPr>
        <p:txBody>
          <a:bodyPr>
            <a:noAutofit/>
          </a:bodyPr>
          <a:lstStyle/>
          <a:p>
            <a:pPr algn="just"/>
            <a:r>
              <a:rPr lang="en-US" sz="2200" dirty="0" smtClean="0">
                <a:latin typeface="Times New Roman" pitchFamily="18" charset="0"/>
                <a:cs typeface="Times New Roman" pitchFamily="18" charset="0"/>
              </a:rPr>
              <a:t> </a:t>
            </a:r>
            <a:r>
              <a:rPr lang="en-US" sz="2200" b="1" dirty="0" smtClean="0">
                <a:solidFill>
                  <a:srgbClr val="92D050"/>
                </a:solidFill>
                <a:latin typeface="Times New Roman" pitchFamily="18" charset="0"/>
                <a:cs typeface="Times New Roman" pitchFamily="18" charset="0"/>
              </a:rPr>
              <a:t>RUS.</a:t>
            </a:r>
            <a:r>
              <a:rPr lang="sr-Cyrl-CS" sz="2200" dirty="0" smtClean="0">
                <a:latin typeface="Times New Roman" pitchFamily="18" charset="0"/>
                <a:cs typeface="Times New Roman" pitchFamily="18" charset="0"/>
              </a:rPr>
              <a:t> </a:t>
            </a:r>
            <a:r>
              <a:rPr lang="sr-Cyrl-CS" sz="2200" b="1" dirty="0" smtClean="0">
                <a:latin typeface="Times New Roman" pitchFamily="18" charset="0"/>
                <a:cs typeface="Times New Roman" pitchFamily="18" charset="0"/>
              </a:rPr>
              <a:t>администратор</a:t>
            </a:r>
            <a:r>
              <a:rPr lang="sr-Cyrl-C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t>
            </a:r>
            <a:r>
              <a:rPr lang="ru-RU" sz="2200" i="1" dirty="0" smtClean="0">
                <a:latin typeface="Times New Roman" pitchFamily="18" charset="0"/>
                <a:cs typeface="Times New Roman" pitchFamily="18" charset="0"/>
              </a:rPr>
              <a:t>1. Правитель области, земли в Германии и Швеции (обычно при малолетнем государе); наместник. 2. Управляющий каким-л. имуществом, деньгами по праву душе-приказчика, опекуна. 3. Управитель епархии в отсутствие епис-копа. </a:t>
            </a:r>
            <a:r>
              <a:rPr lang="sr-Cyrl-CS" sz="2200" dirty="0" smtClean="0">
                <a:latin typeface="Times New Roman" pitchFamily="18" charset="0"/>
                <a:cs typeface="Times New Roman" pitchFamily="18" charset="0"/>
              </a:rPr>
              <a:t>СРЈXVIII</a:t>
            </a:r>
            <a:r>
              <a:rPr lang="en-US" sz="2200" dirty="0" smtClean="0">
                <a:latin typeface="Times New Roman" pitchFamily="18" charset="0"/>
                <a:cs typeface="Times New Roman" pitchFamily="18" charset="0"/>
              </a:rPr>
              <a:t>] </a:t>
            </a:r>
            <a:r>
              <a:rPr lang="sr-Cyrl-CS" sz="2200" dirty="0" smtClean="0">
                <a:latin typeface="Times New Roman" pitchFamily="18" charset="0"/>
                <a:cs typeface="Times New Roman" pitchFamily="18" charset="0"/>
              </a:rPr>
              <a:t>► </a:t>
            </a:r>
            <a:r>
              <a:rPr lang="en-US" sz="2200" b="1" dirty="0" smtClean="0">
                <a:solidFill>
                  <a:srgbClr val="FFFF00"/>
                </a:solidFill>
                <a:latin typeface="Times New Roman" pitchFamily="18" charset="0"/>
                <a:cs typeface="Times New Roman" pitchFamily="18" charset="0"/>
              </a:rPr>
              <a:t>BUG.</a:t>
            </a:r>
            <a:r>
              <a:rPr lang="sr-Cyrl-CS" sz="2200" dirty="0" smtClean="0">
                <a:latin typeface="Times New Roman" pitchFamily="18" charset="0"/>
                <a:cs typeface="Times New Roman" pitchFamily="18" charset="0"/>
              </a:rPr>
              <a:t> </a:t>
            </a:r>
            <a:r>
              <a:rPr lang="sr-Cyrl-CS" sz="2200" b="1" dirty="0" smtClean="0">
                <a:latin typeface="Times New Roman" pitchFamily="18" charset="0"/>
                <a:cs typeface="Times New Roman" pitchFamily="18" charset="0"/>
              </a:rPr>
              <a:t>администратор</a:t>
            </a:r>
            <a:r>
              <a:rPr lang="sr-Cyrl-CS" sz="2200" dirty="0" smtClean="0">
                <a:latin typeface="Times New Roman" pitchFamily="18" charset="0"/>
                <a:cs typeface="Times New Roman" pitchFamily="18" charset="0"/>
              </a:rPr>
              <a:t> = </a:t>
            </a:r>
            <a:r>
              <a:rPr lang="en-U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1</a:t>
            </a:r>
            <a:r>
              <a:rPr lang="en-US" sz="2200" b="1" dirty="0" smtClean="0">
                <a:latin typeface="Times New Roman" pitchFamily="18" charset="0"/>
                <a:cs typeface="Times New Roman" pitchFamily="18" charset="0"/>
              </a:rPr>
              <a:t>N</a:t>
            </a:r>
            <a:r>
              <a:rPr lang="sr-Cyrl-CS" sz="2200" b="1" dirty="0" smtClean="0">
                <a:latin typeface="Times New Roman" pitchFamily="18" charset="0"/>
                <a:cs typeface="Times New Roman" pitchFamily="18" charset="0"/>
              </a:rPr>
              <a:t>3</a:t>
            </a:r>
            <a:r>
              <a:rPr lang="en-US" sz="2200" b="1" dirty="0" smtClean="0">
                <a:latin typeface="Times New Roman" pitchFamily="18" charset="0"/>
                <a:cs typeface="Times New Roman" pitchFamily="18" charset="0"/>
              </a:rPr>
              <a:t>m</a:t>
            </a:r>
            <a:r>
              <a:rPr lang="sr-Cyrl-CS" sz="2200" b="1" dirty="0" smtClean="0">
                <a:latin typeface="Times New Roman" pitchFamily="18" charset="0"/>
                <a:cs typeface="Times New Roman" pitchFamily="18" charset="0"/>
              </a:rPr>
              <a:t>+</a:t>
            </a:r>
            <a:r>
              <a:rPr lang="en-U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1</a:t>
            </a:r>
            <a:r>
              <a:rPr lang="en-US" sz="2200" b="1" dirty="0" smtClean="0">
                <a:latin typeface="Times New Roman" pitchFamily="18" charset="0"/>
                <a:cs typeface="Times New Roman" pitchFamily="18" charset="0"/>
              </a:rPr>
              <a:t>F</a:t>
            </a:r>
            <a:r>
              <a:rPr lang="sr-Cyrl-CS" sz="2200" b="1" dirty="0" smtClean="0">
                <a:latin typeface="Times New Roman" pitchFamily="18" charset="0"/>
                <a:cs typeface="Times New Roman" pitchFamily="18" charset="0"/>
              </a:rPr>
              <a:t>2</a:t>
            </a:r>
            <a:r>
              <a:rPr lang="en-US" sz="2200" b="1" dirty="0" smtClean="0">
                <a:latin typeface="Times New Roman" pitchFamily="18" charset="0"/>
                <a:cs typeface="Times New Roman" pitchFamily="18" charset="0"/>
              </a:rPr>
              <a:t>m</a:t>
            </a:r>
            <a:r>
              <a:rPr lang="sr-Cyrl-CS" sz="2200" b="1"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S2N2r+S</a:t>
            </a:r>
            <a:r>
              <a:rPr lang="sr-Cyrl-CS" sz="2200" b="1" dirty="0" smtClean="0">
                <a:latin typeface="Times New Roman" pitchFamily="18" charset="0"/>
                <a:cs typeface="Times New Roman" pitchFamily="18" charset="0"/>
              </a:rPr>
              <a:t>2</a:t>
            </a:r>
            <a:r>
              <a:rPr lang="en-US" sz="2200" b="1" dirty="0" smtClean="0">
                <a:latin typeface="Times New Roman" pitchFamily="18" charset="0"/>
                <a:cs typeface="Times New Roman" pitchFamily="18" charset="0"/>
              </a:rPr>
              <a:t>F</a:t>
            </a:r>
            <a:r>
              <a:rPr lang="sr-Cyrl-CS" sz="2200" b="1" dirty="0" smtClean="0">
                <a:latin typeface="Times New Roman" pitchFamily="18" charset="0"/>
                <a:cs typeface="Times New Roman" pitchFamily="18" charset="0"/>
              </a:rPr>
              <a:t>1</a:t>
            </a:r>
            <a:r>
              <a:rPr lang="en-US" sz="2200" b="1" dirty="0" smtClean="0">
                <a:latin typeface="Times New Roman" pitchFamily="18" charset="0"/>
                <a:cs typeface="Times New Roman" pitchFamily="18" charset="0"/>
              </a:rPr>
              <a:t>r</a:t>
            </a:r>
            <a:r>
              <a:rPr lang="sr-Cyrl-CS" sz="2200" b="1" dirty="0" smtClean="0">
                <a:latin typeface="Times New Roman" pitchFamily="18" charset="0"/>
                <a:cs typeface="Times New Roman" pitchFamily="18" charset="0"/>
              </a:rPr>
              <a:t>+</a:t>
            </a:r>
            <a:r>
              <a:rPr lang="en-U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2</a:t>
            </a:r>
            <a:r>
              <a:rPr lang="en-US" sz="2200" b="1" dirty="0" smtClean="0">
                <a:latin typeface="Times New Roman" pitchFamily="18" charset="0"/>
                <a:cs typeface="Times New Roman" pitchFamily="18" charset="0"/>
              </a:rPr>
              <a:t>F</a:t>
            </a:r>
            <a:r>
              <a:rPr lang="sr-Cyrl-CS" sz="2200" b="1" dirty="0" smtClean="0">
                <a:latin typeface="Times New Roman" pitchFamily="18" charset="0"/>
                <a:cs typeface="Times New Roman" pitchFamily="18" charset="0"/>
              </a:rPr>
              <a:t>1&gt;</a:t>
            </a:r>
            <a:r>
              <a:rPr lang="en-US" sz="2200" b="1" dirty="0" smtClean="0">
                <a:latin typeface="Times New Roman" pitchFamily="18" charset="0"/>
                <a:cs typeface="Times New Roman" pitchFamily="18" charset="0"/>
              </a:rPr>
              <a:t>r</a:t>
            </a:r>
            <a:r>
              <a:rPr lang="sr-Cyrl-CS" sz="2200" dirty="0" smtClean="0">
                <a:latin typeface="Times New Roman" pitchFamily="18" charset="0"/>
                <a:cs typeface="Times New Roman" pitchFamily="18" charset="0"/>
              </a:rPr>
              <a:t> – 1. длъжностно лице, което участвува в управлението на държава, селище,</a:t>
            </a:r>
            <a:r>
              <a:rPr lang="en-US" sz="2200" dirty="0" smtClean="0">
                <a:latin typeface="Times New Roman" pitchFamily="18" charset="0"/>
                <a:cs typeface="Times New Roman" pitchFamily="18" charset="0"/>
              </a:rPr>
              <a:t> </a:t>
            </a:r>
            <a:r>
              <a:rPr lang="sr-Cyrl-CS" sz="2200" dirty="0" smtClean="0">
                <a:latin typeface="Times New Roman" pitchFamily="18" charset="0"/>
                <a:cs typeface="Times New Roman" pitchFamily="18" charset="0"/>
              </a:rPr>
              <a:t>учреждение, предприятие; 2. лице, което завежда администрацията на вестник, списание (АРБЕ) © </a:t>
            </a:r>
            <a:r>
              <a:rPr lang="en-U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1</a:t>
            </a:r>
            <a:r>
              <a:rPr lang="en-US" sz="2200" dirty="0" smtClean="0">
                <a:latin typeface="Times New Roman" pitchFamily="18" charset="0"/>
                <a:cs typeface="Times New Roman" pitchFamily="18" charset="0"/>
              </a:rPr>
              <a:t>Nm</a:t>
            </a:r>
            <a:r>
              <a:rPr lang="sr-Cyrl-CS" sz="2200" dirty="0" smtClean="0">
                <a:latin typeface="Times New Roman" pitchFamily="18" charset="0"/>
                <a:cs typeface="Times New Roman" pitchFamily="18" charset="0"/>
              </a:rPr>
              <a:t> (#3: управи</a:t>
            </a:r>
            <a:r>
              <a:rPr lang="ru-RU" sz="2200" dirty="0" smtClean="0">
                <a:latin typeface="Times New Roman" pitchFamily="18" charset="0"/>
                <a:cs typeface="Times New Roman" pitchFamily="18" charset="0"/>
              </a:rPr>
              <a:t>тель епархии в отсутствие епис</a:t>
            </a:r>
            <a:r>
              <a:rPr lang="en-US" sz="2200"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копа) + </a:t>
            </a:r>
            <a:r>
              <a:rPr lang="en-US" sz="2200" dirty="0" smtClean="0">
                <a:latin typeface="Times New Roman" pitchFamily="18" charset="0"/>
                <a:cs typeface="Times New Roman" pitchFamily="18" charset="0"/>
              </a:rPr>
              <a:t>S</a:t>
            </a:r>
            <a:r>
              <a:rPr lang="ru-RU" sz="2200" dirty="0" smtClean="0">
                <a:latin typeface="Times New Roman" pitchFamily="18" charset="0"/>
                <a:cs typeface="Times New Roman" pitchFamily="18" charset="0"/>
              </a:rPr>
              <a:t>1</a:t>
            </a:r>
            <a:r>
              <a:rPr lang="en-US" sz="2200" dirty="0" smtClean="0">
                <a:latin typeface="Times New Roman" pitchFamily="18" charset="0"/>
                <a:cs typeface="Times New Roman" pitchFamily="18" charset="0"/>
              </a:rPr>
              <a:t>Fm</a:t>
            </a:r>
            <a:r>
              <a:rPr lang="ru-RU" sz="2200" dirty="0" smtClean="0">
                <a:latin typeface="Times New Roman" pitchFamily="18" charset="0"/>
                <a:cs typeface="Times New Roman" pitchFamily="18" charset="0"/>
              </a:rPr>
              <a:t> (#1: области) + </a:t>
            </a:r>
            <a:r>
              <a:rPr lang="en-US" sz="2200" dirty="0" smtClean="0">
                <a:latin typeface="Times New Roman" pitchFamily="18" charset="0"/>
                <a:cs typeface="Times New Roman" pitchFamily="18" charset="0"/>
              </a:rPr>
              <a:t>S</a:t>
            </a:r>
            <a:r>
              <a:rPr lang="ru-RU" sz="2200" dirty="0" smtClean="0">
                <a:latin typeface="Times New Roman" pitchFamily="18" charset="0"/>
                <a:cs typeface="Times New Roman" pitchFamily="18" charset="0"/>
              </a:rPr>
              <a:t>2</a:t>
            </a:r>
            <a:r>
              <a:rPr lang="en-US" sz="2200" dirty="0" smtClean="0">
                <a:latin typeface="Times New Roman" pitchFamily="18" charset="0"/>
                <a:cs typeface="Times New Roman" pitchFamily="18" charset="0"/>
              </a:rPr>
              <a:t>Fr </a:t>
            </a:r>
            <a:r>
              <a:rPr lang="ru-RU" sz="2200" dirty="0" smtClean="0">
                <a:latin typeface="Times New Roman" pitchFamily="18" charset="0"/>
                <a:cs typeface="Times New Roman" pitchFamily="18" charset="0"/>
              </a:rPr>
              <a:t>(*1: селище, учреждение, предприятие) + </a:t>
            </a:r>
            <a:r>
              <a:rPr lang="en-US" sz="2200" dirty="0" smtClean="0">
                <a:latin typeface="Times New Roman" pitchFamily="18" charset="0"/>
                <a:cs typeface="Times New Roman" pitchFamily="18" charset="0"/>
              </a:rPr>
              <a:t>S</a:t>
            </a:r>
            <a:r>
              <a:rPr lang="ru-RU" sz="2200" dirty="0" smtClean="0">
                <a:latin typeface="Times New Roman" pitchFamily="18" charset="0"/>
                <a:cs typeface="Times New Roman" pitchFamily="18" charset="0"/>
              </a:rPr>
              <a:t>2</a:t>
            </a:r>
            <a:r>
              <a:rPr lang="en-US" sz="2200" dirty="0" smtClean="0">
                <a:latin typeface="Times New Roman" pitchFamily="18" charset="0"/>
                <a:cs typeface="Times New Roman" pitchFamily="18" charset="0"/>
              </a:rPr>
              <a:t>F</a:t>
            </a:r>
            <a:r>
              <a:rPr lang="ru-RU" sz="2200" dirty="0" smtClean="0">
                <a:latin typeface="Times New Roman" pitchFamily="18" charset="0"/>
                <a:cs typeface="Times New Roman" pitchFamily="18" charset="0"/>
              </a:rPr>
              <a:t>&gt;</a:t>
            </a:r>
            <a:r>
              <a:rPr lang="en-US" sz="2200" dirty="0" smtClean="0">
                <a:latin typeface="Times New Roman" pitchFamily="18" charset="0"/>
                <a:cs typeface="Times New Roman" pitchFamily="18" charset="0"/>
              </a:rPr>
              <a:t>r</a:t>
            </a:r>
            <a:r>
              <a:rPr lang="ru-RU" sz="2200" dirty="0" smtClean="0">
                <a:latin typeface="Times New Roman" pitchFamily="18" charset="0"/>
                <a:cs typeface="Times New Roman" pitchFamily="18" charset="0"/>
              </a:rPr>
              <a:t> (*&gt;1: в Германии и</a:t>
            </a:r>
            <a:r>
              <a:rPr lang="en-US" sz="2200"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Швеции /обычно при малолетнем государе/) (СРЈXVIII)</a:t>
            </a:r>
            <a:r>
              <a:rPr lang="en-US" sz="22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endParaRPr lang="en-US" sz="2000" dirty="0" smtClean="0">
              <a:solidFill>
                <a:srgbClr val="00B0F0"/>
              </a:solidFill>
              <a:latin typeface="Times New Roman" pitchFamily="18" charset="0"/>
              <a:cs typeface="Times New Roman" pitchFamily="18" charset="0"/>
            </a:endParaRPr>
          </a:p>
          <a:p>
            <a:pPr algn="just"/>
            <a:r>
              <a:rPr lang="en-US" sz="2000" dirty="0" smtClean="0">
                <a:solidFill>
                  <a:srgbClr val="00B0F0"/>
                </a:solidFill>
                <a:latin typeface="Times New Roman" pitchFamily="18" charset="0"/>
                <a:cs typeface="Times New Roman" pitchFamily="18" charset="0"/>
              </a:rPr>
              <a:t>N.B. Korigovani formalni zapis.</a:t>
            </a:r>
            <a:endParaRPr lang="sr-Latn-CS" sz="2000" dirty="0" smtClean="0">
              <a:solidFill>
                <a:srgbClr val="00B0F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noAutofit/>
          </a:bodyPr>
          <a:lstStyle/>
          <a:p>
            <a:r>
              <a:rPr lang="sr-Latn-CS" sz="3600" b="1" dirty="0" smtClean="0">
                <a:solidFill>
                  <a:srgbClr val="FFC000"/>
                </a:solidFill>
                <a:latin typeface="Times New Roman" pitchFamily="18" charset="0"/>
                <a:cs typeface="Times New Roman" pitchFamily="18" charset="0"/>
              </a:rPr>
              <a:t>Prime</a:t>
            </a:r>
            <a:r>
              <a:rPr lang="en-US" sz="3600" b="1" dirty="0" smtClean="0">
                <a:solidFill>
                  <a:srgbClr val="FFC000"/>
                </a:solidFill>
                <a:latin typeface="Times New Roman" pitchFamily="18" charset="0"/>
                <a:cs typeface="Times New Roman" pitchFamily="18" charset="0"/>
              </a:rPr>
              <a:t>r </a:t>
            </a:r>
            <a:r>
              <a:rPr lang="sr-Latn-CS" sz="3600" b="1" dirty="0" smtClean="0">
                <a:solidFill>
                  <a:srgbClr val="FFC000"/>
                </a:solidFill>
                <a:latin typeface="Times New Roman" pitchFamily="18" charset="0"/>
                <a:cs typeface="Times New Roman" pitchFamily="18" charset="0"/>
              </a:rPr>
              <a:t>za S1</a:t>
            </a:r>
            <a:r>
              <a:rPr lang="en-US" sz="3600" b="1" dirty="0" smtClean="0">
                <a:solidFill>
                  <a:srgbClr val="FFC000"/>
                </a:solidFill>
                <a:latin typeface="Times New Roman" pitchFamily="18" charset="0"/>
                <a:cs typeface="Times New Roman" pitchFamily="18" charset="0"/>
              </a:rPr>
              <a:t>Nm+S1Fm+S1Fr+S2Nr+S2Fr+S2F&gt;r</a:t>
            </a:r>
            <a:r>
              <a:rPr lang="sr-Latn-CS" sz="3600" b="1" dirty="0" smtClean="0">
                <a:solidFill>
                  <a:srgbClr val="FFC000"/>
                </a:solidFill>
                <a:latin typeface="Times New Roman" pitchFamily="18" charset="0"/>
                <a:cs typeface="Times New Roman" pitchFamily="18" charset="0"/>
              </a:rPr>
              <a:t> </a:t>
            </a:r>
            <a:endParaRPr lang="sr-Latn-CS" sz="3600"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1752600"/>
            <a:ext cx="8305800" cy="4953000"/>
          </a:xfrm>
        </p:spPr>
        <p:txBody>
          <a:bodyPr>
            <a:noAutofit/>
          </a:bodyPr>
          <a:lstStyle/>
          <a:p>
            <a:pPr algn="just"/>
            <a:r>
              <a:rPr lang="en-US" sz="2200" dirty="0" smtClean="0">
                <a:latin typeface="Times New Roman" pitchFamily="18" charset="0"/>
                <a:cs typeface="Times New Roman" pitchFamily="18" charset="0"/>
              </a:rPr>
              <a:t> </a:t>
            </a:r>
            <a:r>
              <a:rPr lang="en-US" sz="2200" b="1" dirty="0" smtClean="0">
                <a:solidFill>
                  <a:srgbClr val="92D050"/>
                </a:solidFill>
                <a:latin typeface="Times New Roman" pitchFamily="18" charset="0"/>
                <a:cs typeface="Times New Roman" pitchFamily="18" charset="0"/>
              </a:rPr>
              <a:t>RUS.</a:t>
            </a:r>
            <a:r>
              <a:rPr lang="sr-Cyrl-CS" sz="2200" dirty="0" smtClean="0">
                <a:latin typeface="Times New Roman" pitchFamily="18" charset="0"/>
                <a:cs typeface="Times New Roman" pitchFamily="18" charset="0"/>
              </a:rPr>
              <a:t> </a:t>
            </a:r>
            <a:r>
              <a:rPr lang="sr-Cyrl-CS" sz="2200" b="1" dirty="0" smtClean="0">
                <a:latin typeface="Times New Roman" pitchFamily="18" charset="0"/>
                <a:cs typeface="Times New Roman" pitchFamily="18" charset="0"/>
              </a:rPr>
              <a:t>администратор</a:t>
            </a:r>
            <a:r>
              <a:rPr lang="sr-Cyrl-C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t>
            </a:r>
            <a:r>
              <a:rPr lang="ru-RU" sz="2200" i="1" dirty="0" smtClean="0">
                <a:latin typeface="Times New Roman" pitchFamily="18" charset="0"/>
                <a:cs typeface="Times New Roman" pitchFamily="18" charset="0"/>
              </a:rPr>
              <a:t>1. Правитель области, земли в Германии и Швеции (обычно при малолетнем государе); наместник. 2. Управляющий каким-л. имуществом, деньгами по праву душе</a:t>
            </a:r>
            <a:r>
              <a:rPr lang="en-US" sz="2200" i="1" dirty="0" smtClean="0">
                <a:latin typeface="Times New Roman" pitchFamily="18" charset="0"/>
                <a:cs typeface="Times New Roman" pitchFamily="18" charset="0"/>
              </a:rPr>
              <a:t>-</a:t>
            </a:r>
            <a:r>
              <a:rPr lang="ru-RU" sz="2200" i="1" dirty="0" smtClean="0">
                <a:latin typeface="Times New Roman" pitchFamily="18" charset="0"/>
                <a:cs typeface="Times New Roman" pitchFamily="18" charset="0"/>
              </a:rPr>
              <a:t>приказчика, опекуна. 3. Управитель епархии в отсутствие епис</a:t>
            </a:r>
            <a:r>
              <a:rPr lang="en-US" sz="2200" i="1" dirty="0" smtClean="0">
                <a:latin typeface="Times New Roman" pitchFamily="18" charset="0"/>
                <a:cs typeface="Times New Roman" pitchFamily="18" charset="0"/>
              </a:rPr>
              <a:t>-</a:t>
            </a:r>
            <a:r>
              <a:rPr lang="ru-RU" sz="2200" i="1" dirty="0" smtClean="0">
                <a:latin typeface="Times New Roman" pitchFamily="18" charset="0"/>
                <a:cs typeface="Times New Roman" pitchFamily="18" charset="0"/>
              </a:rPr>
              <a:t>копа. </a:t>
            </a:r>
            <a:r>
              <a:rPr lang="sr-Cyrl-CS" sz="2200" dirty="0" smtClean="0">
                <a:latin typeface="Times New Roman" pitchFamily="18" charset="0"/>
                <a:cs typeface="Times New Roman" pitchFamily="18" charset="0"/>
              </a:rPr>
              <a:t>СРЈXVIII</a:t>
            </a:r>
            <a:r>
              <a:rPr lang="en-US" sz="2200" dirty="0" smtClean="0">
                <a:latin typeface="Times New Roman" pitchFamily="18" charset="0"/>
                <a:cs typeface="Times New Roman" pitchFamily="18" charset="0"/>
              </a:rPr>
              <a:t>] </a:t>
            </a:r>
            <a:r>
              <a:rPr lang="sr-Cyrl-CS" sz="2200" dirty="0" smtClean="0">
                <a:latin typeface="Times New Roman" pitchFamily="18" charset="0"/>
                <a:cs typeface="Times New Roman" pitchFamily="18" charset="0"/>
              </a:rPr>
              <a:t>► </a:t>
            </a:r>
            <a:r>
              <a:rPr lang="en-US" sz="2200" b="1" dirty="0" smtClean="0">
                <a:solidFill>
                  <a:srgbClr val="FFFF00"/>
                </a:solidFill>
                <a:latin typeface="Times New Roman" pitchFamily="18" charset="0"/>
                <a:cs typeface="Times New Roman" pitchFamily="18" charset="0"/>
              </a:rPr>
              <a:t>BUG.</a:t>
            </a:r>
            <a:r>
              <a:rPr lang="sr-Cyrl-CS" sz="2200" dirty="0" smtClean="0">
                <a:latin typeface="Times New Roman" pitchFamily="18" charset="0"/>
                <a:cs typeface="Times New Roman" pitchFamily="18" charset="0"/>
              </a:rPr>
              <a:t> </a:t>
            </a:r>
            <a:r>
              <a:rPr lang="sr-Cyrl-CS" sz="2200" b="1" dirty="0" smtClean="0">
                <a:latin typeface="Times New Roman" pitchFamily="18" charset="0"/>
                <a:cs typeface="Times New Roman" pitchFamily="18" charset="0"/>
              </a:rPr>
              <a:t>администратор</a:t>
            </a:r>
            <a:r>
              <a:rPr lang="sr-Cyrl-CS" sz="2200" dirty="0" smtClean="0">
                <a:latin typeface="Times New Roman" pitchFamily="18" charset="0"/>
                <a:cs typeface="Times New Roman" pitchFamily="18" charset="0"/>
              </a:rPr>
              <a:t> = </a:t>
            </a:r>
            <a:r>
              <a:rPr lang="en-U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1</a:t>
            </a:r>
            <a:r>
              <a:rPr lang="en-US" sz="2200" b="1" dirty="0" smtClean="0">
                <a:latin typeface="Times New Roman" pitchFamily="18" charset="0"/>
                <a:cs typeface="Times New Roman" pitchFamily="18" charset="0"/>
              </a:rPr>
              <a:t>N</a:t>
            </a:r>
            <a:r>
              <a:rPr lang="sr-Cyrl-CS" sz="2200" b="1" dirty="0" smtClean="0">
                <a:latin typeface="Times New Roman" pitchFamily="18" charset="0"/>
                <a:cs typeface="Times New Roman" pitchFamily="18" charset="0"/>
              </a:rPr>
              <a:t>3</a:t>
            </a:r>
            <a:r>
              <a:rPr lang="en-US" sz="2200" b="1" dirty="0" smtClean="0">
                <a:latin typeface="Times New Roman" pitchFamily="18" charset="0"/>
                <a:cs typeface="Times New Roman" pitchFamily="18" charset="0"/>
              </a:rPr>
              <a:t>m</a:t>
            </a:r>
            <a:r>
              <a:rPr lang="sr-Cyrl-CS" sz="2200" b="1" dirty="0" smtClean="0">
                <a:latin typeface="Times New Roman" pitchFamily="18" charset="0"/>
                <a:cs typeface="Times New Roman" pitchFamily="18" charset="0"/>
              </a:rPr>
              <a:t>+</a:t>
            </a:r>
            <a:r>
              <a:rPr lang="en-U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1</a:t>
            </a:r>
            <a:r>
              <a:rPr lang="en-US" sz="2200" b="1" dirty="0" smtClean="0">
                <a:latin typeface="Times New Roman" pitchFamily="18" charset="0"/>
                <a:cs typeface="Times New Roman" pitchFamily="18" charset="0"/>
              </a:rPr>
              <a:t>F</a:t>
            </a:r>
            <a:r>
              <a:rPr lang="sr-Cyrl-CS" sz="2200" b="1" dirty="0" smtClean="0">
                <a:latin typeface="Times New Roman" pitchFamily="18" charset="0"/>
                <a:cs typeface="Times New Roman" pitchFamily="18" charset="0"/>
              </a:rPr>
              <a:t>2</a:t>
            </a:r>
            <a:r>
              <a:rPr lang="en-US" sz="2200" b="1" dirty="0" smtClean="0">
                <a:latin typeface="Times New Roman" pitchFamily="18" charset="0"/>
                <a:cs typeface="Times New Roman" pitchFamily="18" charset="0"/>
              </a:rPr>
              <a:t>m</a:t>
            </a:r>
            <a:r>
              <a:rPr lang="sr-Cyrl-CS" sz="2200" b="1" dirty="0" smtClean="0">
                <a:latin typeface="Times New Roman" pitchFamily="18" charset="0"/>
                <a:cs typeface="Times New Roman" pitchFamily="18" charset="0"/>
              </a:rPr>
              <a:t>+</a:t>
            </a:r>
            <a:r>
              <a:rPr lang="en-US" sz="2200" b="1" dirty="0" smtClean="0">
                <a:latin typeface="Times New Roman" pitchFamily="18" charset="0"/>
                <a:cs typeface="Times New Roman" pitchFamily="18" charset="0"/>
              </a:rPr>
              <a:t> S1F1r+S2N2r+S</a:t>
            </a:r>
            <a:r>
              <a:rPr lang="sr-Cyrl-CS" sz="2200" b="1" dirty="0" smtClean="0">
                <a:latin typeface="Times New Roman" pitchFamily="18" charset="0"/>
                <a:cs typeface="Times New Roman" pitchFamily="18" charset="0"/>
              </a:rPr>
              <a:t>2</a:t>
            </a:r>
            <a:r>
              <a:rPr lang="en-US" sz="2200" b="1" dirty="0" smtClean="0">
                <a:latin typeface="Times New Roman" pitchFamily="18" charset="0"/>
                <a:cs typeface="Times New Roman" pitchFamily="18" charset="0"/>
              </a:rPr>
              <a:t>F</a:t>
            </a:r>
            <a:r>
              <a:rPr lang="sr-Cyrl-CS" sz="2200" b="1" dirty="0" smtClean="0">
                <a:latin typeface="Times New Roman" pitchFamily="18" charset="0"/>
                <a:cs typeface="Times New Roman" pitchFamily="18" charset="0"/>
              </a:rPr>
              <a:t>1</a:t>
            </a:r>
            <a:r>
              <a:rPr lang="en-US" sz="2200" b="1" dirty="0" smtClean="0">
                <a:latin typeface="Times New Roman" pitchFamily="18" charset="0"/>
                <a:cs typeface="Times New Roman" pitchFamily="18" charset="0"/>
              </a:rPr>
              <a:t>r</a:t>
            </a:r>
            <a:r>
              <a:rPr lang="sr-Cyrl-CS" sz="2200" b="1" dirty="0" smtClean="0">
                <a:latin typeface="Times New Roman" pitchFamily="18" charset="0"/>
                <a:cs typeface="Times New Roman" pitchFamily="18" charset="0"/>
              </a:rPr>
              <a:t>+</a:t>
            </a:r>
            <a:r>
              <a:rPr lang="en-U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2</a:t>
            </a:r>
            <a:r>
              <a:rPr lang="en-US" sz="2200" b="1" dirty="0" smtClean="0">
                <a:latin typeface="Times New Roman" pitchFamily="18" charset="0"/>
                <a:cs typeface="Times New Roman" pitchFamily="18" charset="0"/>
              </a:rPr>
              <a:t>F</a:t>
            </a:r>
            <a:r>
              <a:rPr lang="sr-Cyrl-CS" sz="2200" b="1" dirty="0" smtClean="0">
                <a:latin typeface="Times New Roman" pitchFamily="18" charset="0"/>
                <a:cs typeface="Times New Roman" pitchFamily="18" charset="0"/>
              </a:rPr>
              <a:t>1&gt;</a:t>
            </a:r>
            <a:r>
              <a:rPr lang="en-US" sz="2200" b="1" dirty="0" smtClean="0">
                <a:latin typeface="Times New Roman" pitchFamily="18" charset="0"/>
                <a:cs typeface="Times New Roman" pitchFamily="18" charset="0"/>
              </a:rPr>
              <a:t>r</a:t>
            </a:r>
            <a:r>
              <a:rPr lang="sr-Cyrl-CS" sz="2200" dirty="0" smtClean="0">
                <a:latin typeface="Times New Roman" pitchFamily="18" charset="0"/>
                <a:cs typeface="Times New Roman" pitchFamily="18" charset="0"/>
              </a:rPr>
              <a:t> – 1. длъжностно лице, което участвува в управлението на държава, селище, учреждение, предприятие; 2. лице, което завежда администрацията на вест</a:t>
            </a:r>
            <a:r>
              <a:rPr lang="en-US" sz="2200" dirty="0" smtClean="0">
                <a:latin typeface="Times New Roman" pitchFamily="18" charset="0"/>
                <a:cs typeface="Times New Roman" pitchFamily="18" charset="0"/>
              </a:rPr>
              <a:t>-</a:t>
            </a:r>
            <a:r>
              <a:rPr lang="sr-Cyrl-CS" sz="2200" dirty="0" smtClean="0">
                <a:latin typeface="Times New Roman" pitchFamily="18" charset="0"/>
                <a:cs typeface="Times New Roman" pitchFamily="18" charset="0"/>
              </a:rPr>
              <a:t>ник, списание (</a:t>
            </a:r>
            <a:r>
              <a:rPr lang="en-US" sz="2200" dirty="0" smtClean="0">
                <a:latin typeface="Times New Roman" pitchFamily="18" charset="0"/>
                <a:cs typeface="Times New Roman" pitchFamily="18" charset="0"/>
              </a:rPr>
              <a:t>ARBE</a:t>
            </a:r>
            <a:r>
              <a:rPr lang="sr-Cyrl-CS" sz="2200" dirty="0" smtClean="0">
                <a:latin typeface="Times New Roman" pitchFamily="18" charset="0"/>
                <a:cs typeface="Times New Roman" pitchFamily="18" charset="0"/>
              </a:rPr>
              <a:t>) © </a:t>
            </a:r>
            <a:r>
              <a:rPr lang="en-U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1</a:t>
            </a:r>
            <a:r>
              <a:rPr lang="en-US" sz="2200" dirty="0" smtClean="0">
                <a:latin typeface="Times New Roman" pitchFamily="18" charset="0"/>
                <a:cs typeface="Times New Roman" pitchFamily="18" charset="0"/>
              </a:rPr>
              <a:t>Nm</a:t>
            </a:r>
            <a:r>
              <a:rPr lang="sr-Cyrl-CS" sz="2200" dirty="0" smtClean="0">
                <a:latin typeface="Times New Roman" pitchFamily="18" charset="0"/>
                <a:cs typeface="Times New Roman" pitchFamily="18" charset="0"/>
              </a:rPr>
              <a:t> (#2:</a:t>
            </a:r>
            <a:r>
              <a:rPr lang="en-US" sz="2200"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управляющий каким-л. иму</a:t>
            </a:r>
            <a:r>
              <a:rPr lang="en-US" sz="2200"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ществом, деньгами по праву душеприказчика, опекуна; #3: упра</a:t>
            </a:r>
            <a:r>
              <a:rPr lang="en-US" sz="2200"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витель епархии в отсутствие епископа) +</a:t>
            </a:r>
            <a:r>
              <a:rPr lang="en-US" sz="2200" dirty="0" smtClean="0">
                <a:latin typeface="Times New Roman" pitchFamily="18" charset="0"/>
                <a:cs typeface="Times New Roman" pitchFamily="18" charset="0"/>
              </a:rPr>
              <a:t> S</a:t>
            </a:r>
            <a:r>
              <a:rPr lang="ru-RU" sz="2200" dirty="0" smtClean="0">
                <a:latin typeface="Times New Roman" pitchFamily="18" charset="0"/>
                <a:cs typeface="Times New Roman" pitchFamily="18" charset="0"/>
              </a:rPr>
              <a:t>1</a:t>
            </a:r>
            <a:r>
              <a:rPr lang="en-US" sz="2200" dirty="0" smtClean="0">
                <a:latin typeface="Times New Roman" pitchFamily="18" charset="0"/>
                <a:cs typeface="Times New Roman" pitchFamily="18" charset="0"/>
              </a:rPr>
              <a:t>Fm</a:t>
            </a:r>
            <a:r>
              <a:rPr lang="ru-RU" sz="2200" dirty="0" smtClean="0">
                <a:latin typeface="Times New Roman" pitchFamily="18" charset="0"/>
                <a:cs typeface="Times New Roman" pitchFamily="18" charset="0"/>
              </a:rPr>
              <a:t> (#1: области) + </a:t>
            </a:r>
            <a:r>
              <a:rPr lang="en-US" sz="2200" dirty="0" smtClean="0">
                <a:latin typeface="Times New Roman" pitchFamily="18" charset="0"/>
                <a:cs typeface="Times New Roman" pitchFamily="18" charset="0"/>
              </a:rPr>
              <a:t>S</a:t>
            </a:r>
            <a:r>
              <a:rPr lang="ru-RU" sz="2200" dirty="0" smtClean="0">
                <a:latin typeface="Times New Roman" pitchFamily="18" charset="0"/>
                <a:cs typeface="Times New Roman" pitchFamily="18" charset="0"/>
              </a:rPr>
              <a:t>1</a:t>
            </a:r>
            <a:r>
              <a:rPr lang="en-US" sz="2200" dirty="0" smtClean="0">
                <a:latin typeface="Times New Roman" pitchFamily="18" charset="0"/>
                <a:cs typeface="Times New Roman" pitchFamily="18" charset="0"/>
              </a:rPr>
              <a:t>Fr</a:t>
            </a:r>
            <a:r>
              <a:rPr lang="ru-RU" sz="2200" dirty="0" smtClean="0">
                <a:latin typeface="Times New Roman" pitchFamily="18" charset="0"/>
                <a:cs typeface="Times New Roman" pitchFamily="18" charset="0"/>
              </a:rPr>
              <a:t> (#1: обычно при малолетнем государе) +</a:t>
            </a:r>
            <a:r>
              <a:rPr lang="en-US" sz="2200" dirty="0" smtClean="0">
                <a:latin typeface="Times New Roman" pitchFamily="18" charset="0"/>
                <a:cs typeface="Times New Roman" pitchFamily="18" charset="0"/>
              </a:rPr>
              <a:t> S</a:t>
            </a:r>
            <a:r>
              <a:rPr lang="ru-RU" sz="2200" dirty="0" smtClean="0">
                <a:latin typeface="Times New Roman" pitchFamily="18" charset="0"/>
                <a:cs typeface="Times New Roman" pitchFamily="18" charset="0"/>
              </a:rPr>
              <a:t>2</a:t>
            </a:r>
            <a:r>
              <a:rPr lang="en-US" sz="2200" dirty="0" smtClean="0">
                <a:latin typeface="Times New Roman" pitchFamily="18" charset="0"/>
                <a:cs typeface="Times New Roman" pitchFamily="18" charset="0"/>
              </a:rPr>
              <a:t>Fr</a:t>
            </a:r>
            <a:r>
              <a:rPr lang="ru-RU" sz="2200" dirty="0" smtClean="0">
                <a:latin typeface="Times New Roman" pitchFamily="18" charset="0"/>
                <a:cs typeface="Times New Roman" pitchFamily="18" charset="0"/>
              </a:rPr>
              <a:t> (*1: селище, учреждение, предприятие) + </a:t>
            </a:r>
            <a:r>
              <a:rPr lang="en-US" sz="2200" dirty="0" smtClean="0">
                <a:latin typeface="Times New Roman" pitchFamily="18" charset="0"/>
                <a:cs typeface="Times New Roman" pitchFamily="18" charset="0"/>
              </a:rPr>
              <a:t>S</a:t>
            </a:r>
            <a:r>
              <a:rPr lang="ru-RU" sz="2200" dirty="0" smtClean="0">
                <a:latin typeface="Times New Roman" pitchFamily="18" charset="0"/>
                <a:cs typeface="Times New Roman" pitchFamily="18" charset="0"/>
              </a:rPr>
              <a:t>2</a:t>
            </a:r>
            <a:r>
              <a:rPr lang="en-US" sz="2200" dirty="0" smtClean="0">
                <a:latin typeface="Times New Roman" pitchFamily="18" charset="0"/>
                <a:cs typeface="Times New Roman" pitchFamily="18" charset="0"/>
              </a:rPr>
              <a:t>F</a:t>
            </a:r>
            <a:r>
              <a:rPr lang="ru-RU" sz="2200" dirty="0" smtClean="0">
                <a:latin typeface="Times New Roman" pitchFamily="18" charset="0"/>
                <a:cs typeface="Times New Roman" pitchFamily="18" charset="0"/>
              </a:rPr>
              <a:t>&gt;</a:t>
            </a:r>
            <a:r>
              <a:rPr lang="en-US" sz="2200" dirty="0" smtClean="0">
                <a:latin typeface="Times New Roman" pitchFamily="18" charset="0"/>
                <a:cs typeface="Times New Roman" pitchFamily="18" charset="0"/>
              </a:rPr>
              <a:t>r</a:t>
            </a:r>
            <a:r>
              <a:rPr lang="ru-RU" sz="2200" dirty="0" smtClean="0">
                <a:latin typeface="Times New Roman" pitchFamily="18" charset="0"/>
                <a:cs typeface="Times New Roman" pitchFamily="18" charset="0"/>
              </a:rPr>
              <a:t> (*&gt;1: земли</a:t>
            </a:r>
            <a:r>
              <a:rPr lang="en-US" sz="2200"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&lt;...&gt; в Германии и Швеции) (СРЈXVIII).</a:t>
            </a:r>
            <a:r>
              <a:rPr lang="en-US" sz="2200" dirty="0" smtClean="0">
                <a:latin typeface="Times New Roman" pitchFamily="18" charset="0"/>
                <a:cs typeface="Times New Roman" pitchFamily="18" charset="0"/>
              </a:rPr>
              <a:t> </a:t>
            </a:r>
            <a:r>
              <a:rPr lang="en-US" sz="2000" dirty="0" smtClean="0">
                <a:solidFill>
                  <a:srgbClr val="00B0F0"/>
                </a:solidFill>
                <a:latin typeface="Times New Roman" pitchFamily="18" charset="0"/>
                <a:cs typeface="Times New Roman" pitchFamily="18" charset="0"/>
              </a:rPr>
              <a:t>N.B. </a:t>
            </a:r>
            <a:r>
              <a:rPr lang="en-US" sz="2000" dirty="0" err="1" smtClean="0">
                <a:solidFill>
                  <a:srgbClr val="00B0F0"/>
                </a:solidFill>
                <a:latin typeface="Times New Roman" pitchFamily="18" charset="0"/>
                <a:cs typeface="Times New Roman" pitchFamily="18" charset="0"/>
              </a:rPr>
              <a:t>Nekorigovani</a:t>
            </a:r>
            <a:r>
              <a:rPr lang="en-US" sz="2000" dirty="0" smtClean="0">
                <a:solidFill>
                  <a:srgbClr val="00B0F0"/>
                </a:solidFill>
                <a:latin typeface="Times New Roman" pitchFamily="18" charset="0"/>
                <a:cs typeface="Times New Roman" pitchFamily="18" charset="0"/>
              </a:rPr>
              <a:t> formalni zapis.</a:t>
            </a:r>
            <a:endParaRPr lang="sr-Latn-CS" sz="2000" dirty="0" smtClean="0">
              <a:solidFill>
                <a:srgbClr val="00B0F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a:bodyPr>
          <a:lstStyle/>
          <a:p>
            <a:r>
              <a:rPr lang="sr-Latn-CS" sz="4000" b="1" dirty="0" smtClean="0">
                <a:solidFill>
                  <a:srgbClr val="FFC000"/>
                </a:solidFill>
                <a:latin typeface="Times New Roman" pitchFamily="18" charset="0"/>
                <a:cs typeface="Times New Roman" pitchFamily="18" charset="0"/>
              </a:rPr>
              <a:t>Primer za S</a:t>
            </a:r>
            <a:r>
              <a:rPr lang="en-US" sz="4000" b="1" dirty="0" smtClean="0">
                <a:solidFill>
                  <a:srgbClr val="FFC000"/>
                </a:solidFill>
                <a:latin typeface="Times New Roman" pitchFamily="18" charset="0"/>
                <a:cs typeface="Times New Roman" pitchFamily="18" charset="0"/>
              </a:rPr>
              <a:t>#</a:t>
            </a:r>
            <a:endParaRPr lang="sr-Latn-CS" sz="4000"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609600" y="1600200"/>
            <a:ext cx="7848600" cy="4953000"/>
          </a:xfrm>
        </p:spPr>
        <p:txBody>
          <a:bodyPr>
            <a:noAutofit/>
          </a:bodyPr>
          <a:lstStyle/>
          <a:p>
            <a:pPr marL="0" indent="0" algn="just">
              <a:spcBef>
                <a:spcPts val="0"/>
              </a:spcBef>
            </a:pPr>
            <a:r>
              <a:rPr lang="sr-Cyrl-CS" sz="2500" b="1" dirty="0" smtClean="0">
                <a:solidFill>
                  <a:srgbClr val="92D050"/>
                </a:solidFill>
                <a:latin typeface="Times New Roman" pitchFamily="18" charset="0"/>
                <a:cs typeface="Times New Roman" pitchFamily="18" charset="0"/>
              </a:rPr>
              <a:t> </a:t>
            </a:r>
            <a:r>
              <a:rPr lang="en-US" sz="2500" b="1" dirty="0" smtClean="0">
                <a:solidFill>
                  <a:srgbClr val="92D050"/>
                </a:solidFill>
                <a:latin typeface="Times New Roman" pitchFamily="18" charset="0"/>
                <a:cs typeface="Times New Roman" pitchFamily="18" charset="0"/>
              </a:rPr>
              <a:t>RUS</a:t>
            </a:r>
            <a:r>
              <a:rPr lang="sr-Cyrl-CS" sz="2500" b="1" dirty="0" smtClean="0">
                <a:solidFill>
                  <a:srgbClr val="92D050"/>
                </a:solidFill>
                <a:latin typeface="Times New Roman" pitchFamily="18" charset="0"/>
                <a:cs typeface="Times New Roman" pitchFamily="18" charset="0"/>
              </a:rPr>
              <a:t>.</a:t>
            </a:r>
            <a:r>
              <a:rPr lang="sr-Cyrl-CS" sz="2500" b="1" dirty="0" smtClean="0">
                <a:latin typeface="Times New Roman" pitchFamily="18" charset="0"/>
                <a:cs typeface="Times New Roman" pitchFamily="18" charset="0"/>
              </a:rPr>
              <a:t> сари</a:t>
            </a:r>
            <a:r>
              <a:rPr lang="sr-Cyrl-CS" sz="2500" dirty="0" smtClean="0">
                <a:latin typeface="Times New Roman" pitchFamily="18" charset="0"/>
                <a:cs typeface="Times New Roman" pitchFamily="18" charset="0"/>
              </a:rPr>
              <a:t> </a:t>
            </a:r>
            <a:r>
              <a:rPr lang="en-US" sz="2500" dirty="0" smtClean="0">
                <a:latin typeface="Times New Roman" pitchFamily="18" charset="0"/>
                <a:cs typeface="Times New Roman" pitchFamily="18" charset="0"/>
              </a:rPr>
              <a:t>[</a:t>
            </a:r>
            <a:r>
              <a:rPr lang="sr-Cyrl-CS" sz="2500" i="1" dirty="0" smtClean="0">
                <a:latin typeface="Times New Roman" pitchFamily="18" charset="0"/>
                <a:cs typeface="Times New Roman" pitchFamily="18" charset="0"/>
              </a:rPr>
              <a:t>Индийская женская одежда из длинного куска ткани, обертываемого вокруг тела</a:t>
            </a:r>
            <a:r>
              <a:rPr lang="en-US" sz="2500" i="1" dirty="0" smtClean="0">
                <a:latin typeface="Times New Roman" pitchFamily="18" charset="0"/>
                <a:cs typeface="Times New Roman" pitchFamily="18" charset="0"/>
              </a:rPr>
              <a:t>. </a:t>
            </a:r>
            <a:r>
              <a:rPr lang="sr-Cyrl-CS" sz="2500" dirty="0" smtClean="0">
                <a:latin typeface="Times New Roman" pitchFamily="18" charset="0"/>
                <a:cs typeface="Times New Roman" pitchFamily="18" charset="0"/>
              </a:rPr>
              <a:t>МАС</a:t>
            </a:r>
            <a:r>
              <a:rPr lang="en-US" sz="2500" dirty="0" smtClean="0">
                <a:latin typeface="Times New Roman" pitchFamily="18" charset="0"/>
                <a:cs typeface="Times New Roman" pitchFamily="18" charset="0"/>
              </a:rPr>
              <a:t>] </a:t>
            </a:r>
            <a:r>
              <a:rPr lang="sr-Cyrl-CS" sz="2500" dirty="0" smtClean="0">
                <a:latin typeface="Times New Roman" pitchFamily="18" charset="0"/>
                <a:cs typeface="Times New Roman" pitchFamily="18" charset="0"/>
              </a:rPr>
              <a:t>►</a:t>
            </a:r>
            <a:r>
              <a:rPr lang="sr-Latn-CS" sz="2500" dirty="0" smtClean="0">
                <a:latin typeface="Times New Roman" pitchFamily="18" charset="0"/>
                <a:cs typeface="Times New Roman" pitchFamily="18" charset="0"/>
              </a:rPr>
              <a:t> </a:t>
            </a:r>
            <a:r>
              <a:rPr lang="sr-Latn-CS" sz="2500" b="1" dirty="0" smtClean="0">
                <a:solidFill>
                  <a:srgbClr val="FFFF00"/>
                </a:solidFill>
                <a:latin typeface="Times New Roman" pitchFamily="18" charset="0"/>
                <a:cs typeface="Times New Roman" pitchFamily="18" charset="0"/>
              </a:rPr>
              <a:t>ČEŠ.</a:t>
            </a:r>
            <a:r>
              <a:rPr lang="sr-Cyrl-CS" sz="2500" dirty="0" smtClean="0">
                <a:latin typeface="Times New Roman" pitchFamily="18" charset="0"/>
                <a:cs typeface="Times New Roman" pitchFamily="18" charset="0"/>
              </a:rPr>
              <a:t> </a:t>
            </a:r>
            <a:r>
              <a:rPr lang="sr-Latn-CS" sz="2500" b="1" dirty="0" smtClean="0">
                <a:latin typeface="Times New Roman" pitchFamily="18" charset="0"/>
                <a:cs typeface="Times New Roman" pitchFamily="18" charset="0"/>
              </a:rPr>
              <a:t>sary</a:t>
            </a:r>
            <a:r>
              <a:rPr lang="sr-Latn-CS" sz="2500" dirty="0" smtClean="0">
                <a:latin typeface="Times New Roman" pitchFamily="18" charset="0"/>
                <a:cs typeface="Times New Roman" pitchFamily="18" charset="0"/>
              </a:rPr>
              <a:t> </a:t>
            </a:r>
            <a:r>
              <a:rPr lang="sr-Cyrl-CS" sz="2500" dirty="0" smtClean="0">
                <a:latin typeface="Times New Roman" pitchFamily="18" charset="0"/>
                <a:cs typeface="Times New Roman" pitchFamily="18" charset="0"/>
              </a:rPr>
              <a:t>= </a:t>
            </a:r>
            <a:r>
              <a:rPr lang="sr-Latn-CS" sz="2500" b="1" dirty="0" smtClean="0">
                <a:latin typeface="Times New Roman" pitchFamily="18" charset="0"/>
                <a:cs typeface="Times New Roman" pitchFamily="18" charset="0"/>
              </a:rPr>
              <a:t>S</a:t>
            </a:r>
            <a:r>
              <a:rPr lang="sr-Cyrl-CS" sz="2500" b="1" dirty="0" smtClean="0">
                <a:latin typeface="Times New Roman" pitchFamily="18" charset="0"/>
                <a:cs typeface="Times New Roman" pitchFamily="18" charset="0"/>
              </a:rPr>
              <a:t>#</a:t>
            </a:r>
            <a:r>
              <a:rPr lang="sr-Cyrl-CS" sz="2500" dirty="0" smtClean="0">
                <a:latin typeface="Times New Roman" pitchFamily="18" charset="0"/>
                <a:cs typeface="Times New Roman" pitchFamily="18" charset="0"/>
              </a:rPr>
              <a:t> </a:t>
            </a:r>
            <a:r>
              <a:rPr lang="sr-Latn-CS" sz="2500" dirty="0" smtClean="0">
                <a:latin typeface="Times New Roman" pitchFamily="18" charset="0"/>
                <a:cs typeface="Times New Roman" pitchFamily="18" charset="0"/>
              </a:rPr>
              <a:t>– jakutské boty z koňské kůže (SCSK</a:t>
            </a:r>
            <a:r>
              <a:rPr lang="sr-Cyrl-CS" sz="2500" dirty="0" smtClean="0">
                <a:latin typeface="Times New Roman" pitchFamily="18" charset="0"/>
                <a:cs typeface="Times New Roman" pitchFamily="18" charset="0"/>
              </a:rPr>
              <a:t>) © #: индийская женская одежда из длинного куска ткани, обертываемого вокруг тела (МАС/</a:t>
            </a:r>
            <a:r>
              <a:rPr lang="sr-Latn-CS" sz="2500" dirty="0" smtClean="0">
                <a:latin typeface="Times New Roman" pitchFamily="18" charset="0"/>
                <a:cs typeface="Times New Roman" pitchFamily="18" charset="0"/>
              </a:rPr>
              <a:t>Ajduković 2004</a:t>
            </a:r>
            <a:r>
              <a:rPr lang="sr-Cyrl-CS" sz="2500" dirty="0" smtClean="0">
                <a:latin typeface="Times New Roman" pitchFamily="18" charset="0"/>
                <a:cs typeface="Times New Roman" pitchFamily="18" charset="0"/>
              </a:rPr>
              <a:t>).</a:t>
            </a:r>
          </a:p>
          <a:p>
            <a:pPr marL="0" indent="0" algn="just">
              <a:spcBef>
                <a:spcPts val="0"/>
              </a:spcBef>
            </a:pPr>
            <a:endParaRPr lang="sr-Latn-CS" sz="2400" dirty="0" smtClean="0">
              <a:latin typeface="Times New Roman" pitchFamily="18" charset="0"/>
              <a:cs typeface="Times New Roman" pitchFamily="18" charset="0"/>
            </a:endParaRPr>
          </a:p>
          <a:p>
            <a:pPr marL="0" indent="0" algn="just">
              <a:spcBef>
                <a:spcPts val="0"/>
              </a:spcBef>
            </a:pPr>
            <a:endParaRPr lang="sr-Latn-CS" sz="2400" dirty="0" smtClean="0">
              <a:latin typeface="Times New Roman" pitchFamily="18" charset="0"/>
              <a:cs typeface="Times New Roman" pitchFamily="18" charset="0"/>
            </a:endParaRPr>
          </a:p>
          <a:p>
            <a:pPr marL="0" indent="0" algn="just">
              <a:spcBef>
                <a:spcPts val="0"/>
              </a:spcBef>
            </a:pPr>
            <a:endParaRPr lang="sr-Cyrl-CS" sz="2400" dirty="0" smtClean="0">
              <a:latin typeface="Times New Roman" pitchFamily="18" charset="0"/>
              <a:cs typeface="Times New Roman" pitchFamily="18" charset="0"/>
            </a:endParaRPr>
          </a:p>
          <a:p>
            <a:pPr marL="0" indent="0">
              <a:spcBef>
                <a:spcPts val="0"/>
              </a:spcBef>
            </a:pP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Semema je u uparenom leksikografskom izvoru SCSK/</a:t>
            </a:r>
            <a:r>
              <a:rPr lang="sr-Cyrl-CS" sz="2400" dirty="0" smtClean="0">
                <a:latin typeface="Times New Roman" pitchFamily="18" charset="0"/>
                <a:cs typeface="Times New Roman" pitchFamily="18" charset="0"/>
              </a:rPr>
              <a:t>МАС</a:t>
            </a:r>
            <a:r>
              <a:rPr lang="en-US" sz="2400" dirty="0" smtClean="0">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diferencijalni</a:t>
            </a:r>
            <a:r>
              <a:rPr lang="en-US" sz="2400" dirty="0" smtClean="0">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periferni</a:t>
            </a:r>
            <a:r>
              <a:rPr lang="en-US" sz="2400" dirty="0" smtClean="0">
                <a:latin typeface="Times New Roman" pitchFamily="18" charset="0"/>
                <a:cs typeface="Times New Roman" pitchFamily="18" charset="0"/>
              </a:rPr>
              <a:t> </a:t>
            </a:r>
            <a:r>
              <a:rPr lang="sr-Latn-CS" sz="2400" dirty="0" smtClean="0">
                <a:solidFill>
                  <a:srgbClr val="FFFF00"/>
                </a:solidFill>
                <a:latin typeface="Times New Roman" pitchFamily="18" charset="0"/>
                <a:cs typeface="Times New Roman" pitchFamily="18" charset="0"/>
              </a:rPr>
              <a:t>dekompozit sa derogiranim značenjem</a:t>
            </a:r>
            <a:r>
              <a:rPr lang="en-US" sz="2400" dirty="0" smtClean="0">
                <a:solidFill>
                  <a:srgbClr val="FFFF00"/>
                </a:solidFill>
                <a:latin typeface="Times New Roman" pitchFamily="18" charset="0"/>
                <a:cs typeface="Times New Roman" pitchFamily="18" charset="0"/>
              </a:rPr>
              <a:t>. </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533400"/>
          </a:xfrm>
        </p:spPr>
        <p:txBody>
          <a:bodyPr>
            <a:normAutofit fontScale="90000"/>
          </a:bodyPr>
          <a:lstStyle/>
          <a:p>
            <a:r>
              <a:rPr lang="sr-Latn-CS" b="1" dirty="0" smtClean="0">
                <a:solidFill>
                  <a:srgbClr val="FFC000"/>
                </a:solidFill>
                <a:latin typeface="Times New Roman" pitchFamily="18" charset="0"/>
                <a:cs typeface="Times New Roman" pitchFamily="18" charset="0"/>
              </a:rPr>
              <a:t>Potvrde </a:t>
            </a:r>
            <a:r>
              <a:rPr lang="sr-Latn-CS" b="1" i="1" dirty="0" smtClean="0">
                <a:solidFill>
                  <a:srgbClr val="FFC000"/>
                </a:solidFill>
                <a:latin typeface="Times New Roman" pitchFamily="18" charset="0"/>
                <a:cs typeface="Times New Roman" pitchFamily="18" charset="0"/>
              </a:rPr>
              <a:t>S </a:t>
            </a:r>
            <a:r>
              <a:rPr lang="sr-Latn-CS" b="1" dirty="0" smtClean="0">
                <a:solidFill>
                  <a:srgbClr val="FFC000"/>
                </a:solidFill>
                <a:latin typeface="Times New Roman" pitchFamily="18" charset="0"/>
                <a:cs typeface="Times New Roman" pitchFamily="18" charset="0"/>
              </a:rPr>
              <a:t>u gradji</a:t>
            </a:r>
            <a:endParaRPr lang="sr-Latn-CS" b="1" dirty="0">
              <a:solidFill>
                <a:srgbClr val="FFC00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219200"/>
          <a:ext cx="8256905" cy="5120640"/>
        </p:xfrm>
        <a:graphic>
          <a:graphicData uri="http://schemas.openxmlformats.org/drawingml/2006/table">
            <a:tbl>
              <a:tblPr firstRow="1" bandRow="1">
                <a:tableStyleId>{5C22544A-7EE6-4342-B048-85BDC9FD1C3A}</a:tableStyleId>
              </a:tblPr>
              <a:tblGrid>
                <a:gridCol w="533400"/>
                <a:gridCol w="3505200"/>
                <a:gridCol w="533400"/>
                <a:gridCol w="460692"/>
                <a:gridCol w="606108"/>
                <a:gridCol w="624835"/>
                <a:gridCol w="398780"/>
                <a:gridCol w="424185"/>
                <a:gridCol w="560705"/>
                <a:gridCol w="609600"/>
              </a:tblGrid>
              <a:tr h="359229">
                <a:tc>
                  <a:txBody>
                    <a:bodyPr/>
                    <a:lstStyle/>
                    <a:p>
                      <a:pPr algn="ctr"/>
                      <a:endParaRPr lang="sr-Latn-CS" dirty="0"/>
                    </a:p>
                  </a:txBody>
                  <a:tcPr/>
                </a:tc>
                <a:tc>
                  <a:txBody>
                    <a:bodyPr/>
                    <a:lstStyle/>
                    <a:p>
                      <a:pPr algn="ctr"/>
                      <a:r>
                        <a:rPr lang="sr-Latn-CS" dirty="0" smtClean="0"/>
                        <a:t>Transsemantizacija</a:t>
                      </a:r>
                      <a:endParaRPr lang="sr-Latn-CS" dirty="0"/>
                    </a:p>
                  </a:txBody>
                  <a:tcPr/>
                </a:tc>
                <a:tc>
                  <a:txBody>
                    <a:bodyPr/>
                    <a:lstStyle/>
                    <a:p>
                      <a:pPr algn="ctr"/>
                      <a:r>
                        <a:rPr lang="sr-Latn-CS" dirty="0" smtClean="0"/>
                        <a:t>Srp</a:t>
                      </a:r>
                      <a:endParaRPr lang="sr-Latn-CS" dirty="0"/>
                    </a:p>
                  </a:txBody>
                  <a:tcPr/>
                </a:tc>
                <a:tc>
                  <a:txBody>
                    <a:bodyPr/>
                    <a:lstStyle/>
                    <a:p>
                      <a:pPr algn="ctr"/>
                      <a:r>
                        <a:rPr lang="sr-Latn-CS" dirty="0" smtClean="0"/>
                        <a:t>Hr</a:t>
                      </a:r>
                      <a:endParaRPr lang="sr-Latn-CS" dirty="0"/>
                    </a:p>
                  </a:txBody>
                  <a:tcPr/>
                </a:tc>
                <a:tc>
                  <a:txBody>
                    <a:bodyPr/>
                    <a:lstStyle/>
                    <a:p>
                      <a:pPr algn="ctr"/>
                      <a:r>
                        <a:rPr lang="sr-Latn-CS" dirty="0" smtClean="0"/>
                        <a:t>Bug</a:t>
                      </a:r>
                      <a:endParaRPr lang="sr-Latn-CS" dirty="0"/>
                    </a:p>
                  </a:txBody>
                  <a:tcPr/>
                </a:tc>
                <a:tc>
                  <a:txBody>
                    <a:bodyPr/>
                    <a:lstStyle/>
                    <a:p>
                      <a:pPr algn="ctr"/>
                      <a:r>
                        <a:rPr lang="sr-Latn-CS" dirty="0" smtClean="0"/>
                        <a:t>Mak</a:t>
                      </a:r>
                      <a:endParaRPr lang="sr-Latn-CS" dirty="0"/>
                    </a:p>
                  </a:txBody>
                  <a:tcPr/>
                </a:tc>
                <a:tc>
                  <a:txBody>
                    <a:bodyPr/>
                    <a:lstStyle/>
                    <a:p>
                      <a:pPr algn="ctr"/>
                      <a:r>
                        <a:rPr lang="sr-Latn-CS" dirty="0" smtClean="0"/>
                        <a:t>Sl</a:t>
                      </a:r>
                      <a:endParaRPr lang="sr-Latn-CS" dirty="0"/>
                    </a:p>
                  </a:txBody>
                  <a:tcPr/>
                </a:tc>
                <a:tc>
                  <a:txBody>
                    <a:bodyPr/>
                    <a:lstStyle/>
                    <a:p>
                      <a:pPr algn="ctr"/>
                      <a:r>
                        <a:rPr lang="sr-Latn-CS" dirty="0" smtClean="0"/>
                        <a:t>Sk</a:t>
                      </a:r>
                      <a:endParaRPr lang="sr-Latn-CS" dirty="0"/>
                    </a:p>
                  </a:txBody>
                  <a:tcPr/>
                </a:tc>
                <a:tc>
                  <a:txBody>
                    <a:bodyPr/>
                    <a:lstStyle/>
                    <a:p>
                      <a:pPr algn="ctr"/>
                      <a:r>
                        <a:rPr lang="sr-Latn-CS" dirty="0" smtClean="0"/>
                        <a:t>Češ</a:t>
                      </a:r>
                      <a:endParaRPr lang="sr-Latn-CS" dirty="0"/>
                    </a:p>
                  </a:txBody>
                  <a:tcPr/>
                </a:tc>
                <a:tc>
                  <a:txBody>
                    <a:bodyPr/>
                    <a:lstStyle/>
                    <a:p>
                      <a:pPr algn="ctr"/>
                      <a:r>
                        <a:rPr lang="sr-Latn-CS" dirty="0" smtClean="0"/>
                        <a:t>Polj</a:t>
                      </a:r>
                      <a:endParaRPr lang="sr-Latn-CS" dirty="0"/>
                    </a:p>
                  </a:txBody>
                  <a:tcPr/>
                </a:tc>
              </a:tr>
              <a:tr h="359229">
                <a:tc>
                  <a:txBody>
                    <a:bodyPr/>
                    <a:lstStyle/>
                    <a:p>
                      <a:r>
                        <a:rPr lang="sr-Latn-CS" dirty="0" smtClean="0">
                          <a:latin typeface="Times New Roman" pitchFamily="18" charset="0"/>
                          <a:cs typeface="Times New Roman" pitchFamily="18" charset="0"/>
                        </a:rPr>
                        <a:t>1.</a:t>
                      </a:r>
                      <a:endParaRPr lang="sr-Latn-CS" dirty="0">
                        <a:latin typeface="Times New Roman" pitchFamily="18" charset="0"/>
                        <a:cs typeface="Times New Roman" pitchFamily="18" charset="0"/>
                      </a:endParaRPr>
                    </a:p>
                  </a:txBody>
                  <a:tcPr/>
                </a:tc>
                <a:tc>
                  <a:txBody>
                    <a:bodyPr/>
                    <a:lstStyle/>
                    <a:p>
                      <a:r>
                        <a:rPr lang="sr-Latn-CS" dirty="0" smtClean="0">
                          <a:latin typeface="Times New Roman" pitchFamily="18" charset="0"/>
                          <a:cs typeface="Times New Roman" pitchFamily="18" charset="0"/>
                        </a:rPr>
                        <a:t>S0 </a:t>
                      </a:r>
                      <a:r>
                        <a:rPr lang="sr-Latn-CS" baseline="0" dirty="0" smtClean="0">
                          <a:latin typeface="Times New Roman" pitchFamily="18" charset="0"/>
                          <a:cs typeface="Times New Roman" pitchFamily="18" charset="0"/>
                        </a:rPr>
                        <a:t> </a:t>
                      </a:r>
                      <a:r>
                        <a:rPr lang="sr-Latn-CS" baseline="0" dirty="0" smtClean="0">
                          <a:solidFill>
                            <a:srgbClr val="FF0000"/>
                          </a:solidFill>
                          <a:latin typeface="Times New Roman" pitchFamily="18" charset="0"/>
                          <a:cs typeface="Times New Roman" pitchFamily="18" charset="0"/>
                        </a:rPr>
                        <a:t>(nulta S)</a:t>
                      </a:r>
                      <a:endParaRPr lang="sr-Latn-CS" dirty="0">
                        <a:solidFill>
                          <a:srgbClr val="FF0000"/>
                        </a:solidFill>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2.</a:t>
                      </a:r>
                      <a:endParaRPr lang="sr-Latn-CS" dirty="0">
                        <a:latin typeface="Times New Roman" pitchFamily="18" charset="0"/>
                        <a:cs typeface="Times New Roman" pitchFamily="18" charset="0"/>
                      </a:endParaRPr>
                    </a:p>
                  </a:txBody>
                  <a:tcPr/>
                </a:tc>
                <a:tc>
                  <a:txBody>
                    <a:bodyPr/>
                    <a:lstStyle/>
                    <a:p>
                      <a:r>
                        <a:rPr lang="sr-Latn-CS" dirty="0" smtClean="0">
                          <a:latin typeface="Times New Roman" pitchFamily="18" charset="0"/>
                          <a:cs typeface="Times New Roman" pitchFamily="18" charset="0"/>
                        </a:rPr>
                        <a:t>S1Nm  </a:t>
                      </a:r>
                      <a:r>
                        <a:rPr lang="sr-Latn-CS" dirty="0" smtClean="0">
                          <a:solidFill>
                            <a:srgbClr val="FF0000"/>
                          </a:solidFill>
                          <a:latin typeface="Times New Roman" pitchFamily="18" charset="0"/>
                          <a:cs typeface="Times New Roman" pitchFamily="18" charset="0"/>
                        </a:rPr>
                        <a:t>(delimična S)</a:t>
                      </a:r>
                      <a:endParaRPr lang="sr-Latn-CS" dirty="0">
                        <a:solidFill>
                          <a:srgbClr val="FF0000"/>
                        </a:solidFill>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3.</a:t>
                      </a:r>
                      <a:endParaRPr lang="sr-Latn-CS" dirty="0">
                        <a:latin typeface="Times New Roman" pitchFamily="18" charset="0"/>
                        <a:cs typeface="Times New Roman" pitchFamily="18" charset="0"/>
                      </a:endParaRPr>
                    </a:p>
                  </a:txBody>
                  <a:tcPr/>
                </a:tc>
                <a:tc>
                  <a:txBody>
                    <a:bodyPr/>
                    <a:lstStyle/>
                    <a:p>
                      <a:r>
                        <a:rPr lang="sr-Latn-CS" dirty="0" smtClean="0">
                          <a:latin typeface="Times New Roman" pitchFamily="18" charset="0"/>
                          <a:cs typeface="Times New Roman" pitchFamily="18" charset="0"/>
                        </a:rPr>
                        <a:t>S1Fm </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4.</a:t>
                      </a:r>
                      <a:endParaRPr lang="sr-Latn-CS" dirty="0">
                        <a:latin typeface="Times New Roman" pitchFamily="18" charset="0"/>
                        <a:cs typeface="Times New Roman" pitchFamily="18" charset="0"/>
                      </a:endParaRPr>
                    </a:p>
                  </a:txBody>
                  <a:tcPr/>
                </a:tc>
                <a:tc>
                  <a:txBody>
                    <a:bodyPr/>
                    <a:lstStyle/>
                    <a:p>
                      <a:r>
                        <a:rPr lang="sr-Latn-CS" dirty="0" smtClean="0">
                          <a:latin typeface="Times New Roman" pitchFamily="18" charset="0"/>
                          <a:cs typeface="Times New Roman" pitchFamily="18" charset="0"/>
                        </a:rPr>
                        <a:t>S1Fr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5.</a:t>
                      </a:r>
                      <a:endParaRPr lang="sr-Latn-CS" dirty="0">
                        <a:latin typeface="Times New Roman" pitchFamily="18" charset="0"/>
                        <a:cs typeface="Times New Roman" pitchFamily="18" charset="0"/>
                      </a:endParaRPr>
                    </a:p>
                  </a:txBody>
                  <a:tcPr/>
                </a:tc>
                <a:tc>
                  <a:txBody>
                    <a:bodyPr/>
                    <a:lstStyle/>
                    <a:p>
                      <a:r>
                        <a:rPr lang="sr-Latn-CS" dirty="0" smtClean="0">
                          <a:latin typeface="Times New Roman" pitchFamily="18" charset="0"/>
                          <a:cs typeface="Times New Roman" pitchFamily="18" charset="0"/>
                        </a:rPr>
                        <a:t>S2Nr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6.</a:t>
                      </a:r>
                      <a:endParaRPr lang="sr-Latn-CS" dirty="0">
                        <a:latin typeface="Times New Roman" pitchFamily="18" charset="0"/>
                        <a:cs typeface="Times New Roman" pitchFamily="18" charset="0"/>
                      </a:endParaRPr>
                    </a:p>
                  </a:txBody>
                  <a:tcPr/>
                </a:tc>
                <a:tc>
                  <a:txBody>
                    <a:bodyPr/>
                    <a:lstStyle/>
                    <a:p>
                      <a:r>
                        <a:rPr lang="sr-Latn-CS" dirty="0" smtClean="0">
                          <a:latin typeface="Times New Roman" pitchFamily="18" charset="0"/>
                          <a:cs typeface="Times New Roman" pitchFamily="18" charset="0"/>
                        </a:rPr>
                        <a:t>S2Fr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7.</a:t>
                      </a:r>
                      <a:endParaRPr lang="sr-Latn-CS" dirty="0">
                        <a:latin typeface="Times New Roman" pitchFamily="18" charset="0"/>
                        <a:cs typeface="Times New Roman" pitchFamily="18" charset="0"/>
                      </a:endParaRPr>
                    </a:p>
                  </a:txBody>
                  <a:tcPr/>
                </a:tc>
                <a:tc>
                  <a:txBody>
                    <a:bodyPr/>
                    <a:lstStyle/>
                    <a:p>
                      <a:r>
                        <a:rPr lang="sr-Latn-CS" dirty="0" smtClean="0">
                          <a:latin typeface="Times New Roman" pitchFamily="18" charset="0"/>
                          <a:cs typeface="Times New Roman" pitchFamily="18" charset="0"/>
                        </a:rPr>
                        <a:t>S2F&gt;r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8.</a:t>
                      </a:r>
                      <a:endParaRPr lang="sr-Latn-CS" dirty="0">
                        <a:latin typeface="Times New Roman" pitchFamily="18" charset="0"/>
                        <a:cs typeface="Times New Roman" pitchFamily="18" charset="0"/>
                      </a:endParaRPr>
                    </a:p>
                  </a:txBody>
                  <a:tcPr/>
                </a:tc>
                <a:tc>
                  <a:txBody>
                    <a:bodyPr/>
                    <a:lstStyle/>
                    <a:p>
                      <a:r>
                        <a:rPr lang="sr-Latn-CS" dirty="0" smtClean="0">
                          <a:latin typeface="Times New Roman" pitchFamily="18" charset="0"/>
                          <a:cs typeface="Times New Roman" pitchFamily="18" charset="0"/>
                        </a:rPr>
                        <a:t>S1Nm+S1Fm</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9.</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S1Nm+S1Fr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10.</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S1Nm+S2Nr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11.</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S1Nm+S2Fr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12.</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S1Nm+S2F&gt;r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13.</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S1Fm+S1Fr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33400" y="914400"/>
          <a:ext cx="8256905" cy="5120640"/>
        </p:xfrm>
        <a:graphic>
          <a:graphicData uri="http://schemas.openxmlformats.org/drawingml/2006/table">
            <a:tbl>
              <a:tblPr firstRow="1" bandRow="1">
                <a:tableStyleId>{5C22544A-7EE6-4342-B048-85BDC9FD1C3A}</a:tableStyleId>
              </a:tblPr>
              <a:tblGrid>
                <a:gridCol w="533400"/>
                <a:gridCol w="3505200"/>
                <a:gridCol w="533400"/>
                <a:gridCol w="460692"/>
                <a:gridCol w="606108"/>
                <a:gridCol w="624835"/>
                <a:gridCol w="398780"/>
                <a:gridCol w="424185"/>
                <a:gridCol w="560705"/>
                <a:gridCol w="609600"/>
              </a:tblGrid>
              <a:tr h="359229">
                <a:tc>
                  <a:txBody>
                    <a:bodyPr/>
                    <a:lstStyle/>
                    <a:p>
                      <a:pPr algn="ctr"/>
                      <a:endParaRPr lang="sr-Latn-CS" dirty="0"/>
                    </a:p>
                  </a:txBody>
                  <a:tcPr/>
                </a:tc>
                <a:tc>
                  <a:txBody>
                    <a:bodyPr/>
                    <a:lstStyle/>
                    <a:p>
                      <a:pPr algn="ctr"/>
                      <a:r>
                        <a:rPr lang="sr-Latn-CS" dirty="0" smtClean="0"/>
                        <a:t>Transsemantizacija</a:t>
                      </a:r>
                      <a:endParaRPr lang="sr-Latn-CS" dirty="0"/>
                    </a:p>
                  </a:txBody>
                  <a:tcPr/>
                </a:tc>
                <a:tc>
                  <a:txBody>
                    <a:bodyPr/>
                    <a:lstStyle/>
                    <a:p>
                      <a:pPr algn="ctr"/>
                      <a:r>
                        <a:rPr lang="sr-Latn-CS" dirty="0" smtClean="0"/>
                        <a:t>Srp</a:t>
                      </a:r>
                      <a:endParaRPr lang="sr-Latn-CS" dirty="0"/>
                    </a:p>
                  </a:txBody>
                  <a:tcPr/>
                </a:tc>
                <a:tc>
                  <a:txBody>
                    <a:bodyPr/>
                    <a:lstStyle/>
                    <a:p>
                      <a:pPr algn="ctr"/>
                      <a:r>
                        <a:rPr lang="sr-Latn-CS" dirty="0" smtClean="0"/>
                        <a:t>Hr</a:t>
                      </a:r>
                      <a:endParaRPr lang="sr-Latn-CS" dirty="0"/>
                    </a:p>
                  </a:txBody>
                  <a:tcPr/>
                </a:tc>
                <a:tc>
                  <a:txBody>
                    <a:bodyPr/>
                    <a:lstStyle/>
                    <a:p>
                      <a:pPr algn="ctr"/>
                      <a:r>
                        <a:rPr lang="sr-Latn-CS" dirty="0" smtClean="0"/>
                        <a:t>Bug</a:t>
                      </a:r>
                      <a:endParaRPr lang="sr-Latn-CS" dirty="0"/>
                    </a:p>
                  </a:txBody>
                  <a:tcPr/>
                </a:tc>
                <a:tc>
                  <a:txBody>
                    <a:bodyPr/>
                    <a:lstStyle/>
                    <a:p>
                      <a:pPr algn="ctr"/>
                      <a:r>
                        <a:rPr lang="sr-Latn-CS" dirty="0" smtClean="0"/>
                        <a:t>Mak</a:t>
                      </a:r>
                      <a:endParaRPr lang="sr-Latn-CS" dirty="0"/>
                    </a:p>
                  </a:txBody>
                  <a:tcPr/>
                </a:tc>
                <a:tc>
                  <a:txBody>
                    <a:bodyPr/>
                    <a:lstStyle/>
                    <a:p>
                      <a:pPr algn="ctr"/>
                      <a:r>
                        <a:rPr lang="sr-Latn-CS" dirty="0" smtClean="0"/>
                        <a:t>Sl</a:t>
                      </a:r>
                      <a:endParaRPr lang="sr-Latn-CS" dirty="0"/>
                    </a:p>
                  </a:txBody>
                  <a:tcPr/>
                </a:tc>
                <a:tc>
                  <a:txBody>
                    <a:bodyPr/>
                    <a:lstStyle/>
                    <a:p>
                      <a:pPr algn="ctr"/>
                      <a:r>
                        <a:rPr lang="sr-Latn-CS" dirty="0" smtClean="0"/>
                        <a:t>Sk</a:t>
                      </a:r>
                      <a:endParaRPr lang="sr-Latn-CS" dirty="0"/>
                    </a:p>
                  </a:txBody>
                  <a:tcPr/>
                </a:tc>
                <a:tc>
                  <a:txBody>
                    <a:bodyPr/>
                    <a:lstStyle/>
                    <a:p>
                      <a:pPr algn="ctr"/>
                      <a:r>
                        <a:rPr lang="sr-Latn-CS" dirty="0" smtClean="0"/>
                        <a:t>Češ</a:t>
                      </a:r>
                      <a:endParaRPr lang="sr-Latn-CS" dirty="0"/>
                    </a:p>
                  </a:txBody>
                  <a:tcPr/>
                </a:tc>
                <a:tc>
                  <a:txBody>
                    <a:bodyPr/>
                    <a:lstStyle/>
                    <a:p>
                      <a:pPr algn="ctr"/>
                      <a:r>
                        <a:rPr lang="sr-Latn-CS" dirty="0" smtClean="0"/>
                        <a:t>Polj</a:t>
                      </a:r>
                      <a:endParaRPr lang="sr-Latn-CS" dirty="0"/>
                    </a:p>
                  </a:txBody>
                  <a:tcPr/>
                </a:tc>
              </a:tr>
              <a:tr h="359229">
                <a:tc>
                  <a:txBody>
                    <a:bodyPr/>
                    <a:lstStyle/>
                    <a:p>
                      <a:r>
                        <a:rPr lang="sr-Latn-CS" dirty="0" smtClean="0">
                          <a:latin typeface="Times New Roman" pitchFamily="18" charset="0"/>
                          <a:cs typeface="Times New Roman" pitchFamily="18" charset="0"/>
                        </a:rPr>
                        <a:t>14.</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S1Fm+S2Nr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15.</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S1Fm+S2Fr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16.</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S1Fm+S2F&gt;r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17.</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S1Fr+S2Nr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18.</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S1Fr+S2Fr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19.</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S1Fr+S2F&gt;r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20.</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S2Nr+S2Fr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21.</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S2Nr+S2F&gt;r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22.</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S2Fr+S2F&gt;r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23.</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S1Nm+S1Fm+S1Fr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p>
                  </a:txBody>
                  <a:tcPr/>
                </a:tc>
              </a:tr>
              <a:tr h="359229">
                <a:tc>
                  <a:txBody>
                    <a:bodyPr/>
                    <a:lstStyle/>
                    <a:p>
                      <a:r>
                        <a:rPr lang="sr-Latn-CS" dirty="0" smtClean="0">
                          <a:latin typeface="Times New Roman" pitchFamily="18" charset="0"/>
                          <a:cs typeface="Times New Roman" pitchFamily="18" charset="0"/>
                        </a:rPr>
                        <a:t>24.</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S1Nm+S1Fm+S2Nr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25.</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S1Nm+S1Fm+S2Fr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26.</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S1Nm+S1Fm+S2F&gt;r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33400" y="914400"/>
          <a:ext cx="8256905" cy="5120640"/>
        </p:xfrm>
        <a:graphic>
          <a:graphicData uri="http://schemas.openxmlformats.org/drawingml/2006/table">
            <a:tbl>
              <a:tblPr firstRow="1" bandRow="1">
                <a:tableStyleId>{5C22544A-7EE6-4342-B048-85BDC9FD1C3A}</a:tableStyleId>
              </a:tblPr>
              <a:tblGrid>
                <a:gridCol w="533400"/>
                <a:gridCol w="3505200"/>
                <a:gridCol w="533400"/>
                <a:gridCol w="460692"/>
                <a:gridCol w="606108"/>
                <a:gridCol w="624835"/>
                <a:gridCol w="398780"/>
                <a:gridCol w="424185"/>
                <a:gridCol w="560705"/>
                <a:gridCol w="609600"/>
              </a:tblGrid>
              <a:tr h="359229">
                <a:tc>
                  <a:txBody>
                    <a:bodyPr/>
                    <a:lstStyle/>
                    <a:p>
                      <a:pPr algn="ctr"/>
                      <a:endParaRPr lang="sr-Latn-CS" dirty="0"/>
                    </a:p>
                  </a:txBody>
                  <a:tcPr/>
                </a:tc>
                <a:tc>
                  <a:txBody>
                    <a:bodyPr/>
                    <a:lstStyle/>
                    <a:p>
                      <a:pPr algn="ctr"/>
                      <a:r>
                        <a:rPr lang="sr-Latn-CS" dirty="0" smtClean="0"/>
                        <a:t>Transsemantizacija</a:t>
                      </a:r>
                      <a:endParaRPr lang="sr-Latn-CS" dirty="0"/>
                    </a:p>
                  </a:txBody>
                  <a:tcPr/>
                </a:tc>
                <a:tc>
                  <a:txBody>
                    <a:bodyPr/>
                    <a:lstStyle/>
                    <a:p>
                      <a:pPr algn="ctr"/>
                      <a:r>
                        <a:rPr lang="sr-Latn-CS" dirty="0" smtClean="0"/>
                        <a:t>Srp</a:t>
                      </a:r>
                      <a:endParaRPr lang="sr-Latn-CS" dirty="0"/>
                    </a:p>
                  </a:txBody>
                  <a:tcPr/>
                </a:tc>
                <a:tc>
                  <a:txBody>
                    <a:bodyPr/>
                    <a:lstStyle/>
                    <a:p>
                      <a:pPr algn="ctr"/>
                      <a:r>
                        <a:rPr lang="sr-Latn-CS" dirty="0" smtClean="0"/>
                        <a:t>Hr</a:t>
                      </a:r>
                      <a:endParaRPr lang="sr-Latn-CS" dirty="0"/>
                    </a:p>
                  </a:txBody>
                  <a:tcPr/>
                </a:tc>
                <a:tc>
                  <a:txBody>
                    <a:bodyPr/>
                    <a:lstStyle/>
                    <a:p>
                      <a:pPr algn="ctr"/>
                      <a:r>
                        <a:rPr lang="sr-Latn-CS" dirty="0" smtClean="0"/>
                        <a:t>Bug</a:t>
                      </a:r>
                      <a:endParaRPr lang="sr-Latn-CS" dirty="0"/>
                    </a:p>
                  </a:txBody>
                  <a:tcPr/>
                </a:tc>
                <a:tc>
                  <a:txBody>
                    <a:bodyPr/>
                    <a:lstStyle/>
                    <a:p>
                      <a:pPr algn="ctr"/>
                      <a:r>
                        <a:rPr lang="sr-Latn-CS" dirty="0" smtClean="0"/>
                        <a:t>Mak</a:t>
                      </a:r>
                      <a:endParaRPr lang="sr-Latn-CS" dirty="0"/>
                    </a:p>
                  </a:txBody>
                  <a:tcPr/>
                </a:tc>
                <a:tc>
                  <a:txBody>
                    <a:bodyPr/>
                    <a:lstStyle/>
                    <a:p>
                      <a:pPr algn="ctr"/>
                      <a:r>
                        <a:rPr lang="sr-Latn-CS" dirty="0" smtClean="0"/>
                        <a:t>Sl</a:t>
                      </a:r>
                      <a:endParaRPr lang="sr-Latn-CS" dirty="0"/>
                    </a:p>
                  </a:txBody>
                  <a:tcPr/>
                </a:tc>
                <a:tc>
                  <a:txBody>
                    <a:bodyPr/>
                    <a:lstStyle/>
                    <a:p>
                      <a:pPr algn="ctr"/>
                      <a:r>
                        <a:rPr lang="sr-Latn-CS" dirty="0" smtClean="0"/>
                        <a:t>Sk</a:t>
                      </a:r>
                      <a:endParaRPr lang="sr-Latn-CS" dirty="0"/>
                    </a:p>
                  </a:txBody>
                  <a:tcPr/>
                </a:tc>
                <a:tc>
                  <a:txBody>
                    <a:bodyPr/>
                    <a:lstStyle/>
                    <a:p>
                      <a:pPr algn="ctr"/>
                      <a:r>
                        <a:rPr lang="sr-Latn-CS" dirty="0" smtClean="0"/>
                        <a:t>Češ</a:t>
                      </a:r>
                      <a:endParaRPr lang="sr-Latn-CS" dirty="0"/>
                    </a:p>
                  </a:txBody>
                  <a:tcPr/>
                </a:tc>
                <a:tc>
                  <a:txBody>
                    <a:bodyPr/>
                    <a:lstStyle/>
                    <a:p>
                      <a:pPr algn="ctr"/>
                      <a:r>
                        <a:rPr lang="sr-Latn-CS" dirty="0" smtClean="0"/>
                        <a:t>Polj</a:t>
                      </a:r>
                      <a:endParaRPr lang="sr-Latn-CS" dirty="0"/>
                    </a:p>
                  </a:txBody>
                  <a:tcPr/>
                </a:tc>
              </a:tr>
              <a:tr h="359229">
                <a:tc>
                  <a:txBody>
                    <a:bodyPr/>
                    <a:lstStyle/>
                    <a:p>
                      <a:r>
                        <a:rPr lang="sr-Latn-CS" dirty="0" smtClean="0">
                          <a:latin typeface="Times New Roman" pitchFamily="18" charset="0"/>
                          <a:cs typeface="Times New Roman" pitchFamily="18" charset="0"/>
                        </a:rPr>
                        <a:t>27.</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S1Nm+S1Fr+S2Nr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28.</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S1Nm+S1Fr+S2Fr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29.</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S1Nm+S1Fr+S2F&gt;r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30.</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S1Nm+S2Nr+S2Fr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31.</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S1Nm+S2Nr+S2F&gt;r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32.</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S1Nm+S2Fr+S2F&gt;r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33.</a:t>
                      </a:r>
                      <a:endParaRPr lang="sr-Latn-CS"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CS" sz="1800" kern="1200" dirty="0" smtClean="0">
                          <a:solidFill>
                            <a:schemeClr val="dk1"/>
                          </a:solidFill>
                          <a:latin typeface="Times New Roman" pitchFamily="18" charset="0"/>
                          <a:ea typeface="+mn-ea"/>
                          <a:cs typeface="Times New Roman" pitchFamily="18" charset="0"/>
                        </a:rPr>
                        <a:t>S1Fm+S1Fr+S2Fr</a:t>
                      </a: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34.</a:t>
                      </a:r>
                      <a:endParaRPr lang="sr-Latn-CS"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CS" sz="1800" kern="1200" dirty="0" smtClean="0">
                          <a:solidFill>
                            <a:schemeClr val="dk1"/>
                          </a:solidFill>
                          <a:latin typeface="Times New Roman" pitchFamily="18" charset="0"/>
                          <a:ea typeface="+mn-ea"/>
                          <a:cs typeface="Times New Roman" pitchFamily="18" charset="0"/>
                        </a:rPr>
                        <a:t>S1Fm+S1Fr+S2F&gt;r</a:t>
                      </a: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35.</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S1Fm+S1Fr+S2Nr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36.</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S1Fm+S2Nr+S2Fr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37.</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S1Fm+S2Nr+S2F&gt;r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38.</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S1Fm+S2Fr+S2F&gt;r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39.</a:t>
                      </a:r>
                      <a:endParaRPr lang="sr-Latn-CS"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CS" sz="1800" kern="1200" dirty="0" smtClean="0">
                          <a:solidFill>
                            <a:schemeClr val="dk1"/>
                          </a:solidFill>
                          <a:latin typeface="Times New Roman" pitchFamily="18" charset="0"/>
                          <a:ea typeface="+mn-ea"/>
                          <a:cs typeface="Times New Roman" pitchFamily="18" charset="0"/>
                        </a:rPr>
                        <a:t>S2Nr+S2Fr+S2F&gt;r</a:t>
                      </a:r>
                    </a:p>
                  </a:txBody>
                  <a:tcPr/>
                </a:tc>
                <a:tc>
                  <a:txBody>
                    <a:bodyPr/>
                    <a:lstStyle/>
                    <a:p>
                      <a:pPr algn="ctr"/>
                      <a:r>
                        <a:rPr lang="en-U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598" y="381000"/>
          <a:ext cx="8686801" cy="5852160"/>
        </p:xfrm>
        <a:graphic>
          <a:graphicData uri="http://schemas.openxmlformats.org/drawingml/2006/table">
            <a:tbl>
              <a:tblPr firstRow="1" bandRow="1">
                <a:tableStyleId>{5C22544A-7EE6-4342-B048-85BDC9FD1C3A}</a:tableStyleId>
              </a:tblPr>
              <a:tblGrid>
                <a:gridCol w="533402"/>
                <a:gridCol w="3962400"/>
                <a:gridCol w="533400"/>
                <a:gridCol w="457200"/>
                <a:gridCol w="609600"/>
                <a:gridCol w="609600"/>
                <a:gridCol w="381000"/>
                <a:gridCol w="457200"/>
                <a:gridCol w="533400"/>
                <a:gridCol w="609599"/>
              </a:tblGrid>
              <a:tr h="359229">
                <a:tc>
                  <a:txBody>
                    <a:bodyPr/>
                    <a:lstStyle/>
                    <a:p>
                      <a:pPr algn="ctr"/>
                      <a:endParaRPr lang="sr-Latn-CS" dirty="0"/>
                    </a:p>
                  </a:txBody>
                  <a:tcPr/>
                </a:tc>
                <a:tc>
                  <a:txBody>
                    <a:bodyPr/>
                    <a:lstStyle/>
                    <a:p>
                      <a:pPr algn="ctr"/>
                      <a:r>
                        <a:rPr lang="sr-Latn-CS" dirty="0" smtClean="0"/>
                        <a:t>Transsemantizacija</a:t>
                      </a:r>
                      <a:endParaRPr lang="sr-Latn-CS" dirty="0"/>
                    </a:p>
                  </a:txBody>
                  <a:tcPr/>
                </a:tc>
                <a:tc>
                  <a:txBody>
                    <a:bodyPr/>
                    <a:lstStyle/>
                    <a:p>
                      <a:pPr algn="ctr"/>
                      <a:r>
                        <a:rPr lang="sr-Latn-CS" dirty="0" smtClean="0"/>
                        <a:t>Srp</a:t>
                      </a:r>
                      <a:endParaRPr lang="sr-Latn-CS" dirty="0"/>
                    </a:p>
                  </a:txBody>
                  <a:tcPr/>
                </a:tc>
                <a:tc>
                  <a:txBody>
                    <a:bodyPr/>
                    <a:lstStyle/>
                    <a:p>
                      <a:pPr algn="ctr"/>
                      <a:r>
                        <a:rPr lang="sr-Latn-CS" dirty="0" smtClean="0"/>
                        <a:t>Hr</a:t>
                      </a:r>
                      <a:endParaRPr lang="sr-Latn-CS" dirty="0"/>
                    </a:p>
                  </a:txBody>
                  <a:tcPr/>
                </a:tc>
                <a:tc>
                  <a:txBody>
                    <a:bodyPr/>
                    <a:lstStyle/>
                    <a:p>
                      <a:pPr algn="ctr"/>
                      <a:r>
                        <a:rPr lang="sr-Latn-CS" dirty="0" smtClean="0"/>
                        <a:t>Bug</a:t>
                      </a:r>
                      <a:endParaRPr lang="sr-Latn-CS" dirty="0"/>
                    </a:p>
                  </a:txBody>
                  <a:tcPr/>
                </a:tc>
                <a:tc>
                  <a:txBody>
                    <a:bodyPr/>
                    <a:lstStyle/>
                    <a:p>
                      <a:pPr algn="ctr"/>
                      <a:r>
                        <a:rPr lang="sr-Latn-CS" dirty="0" smtClean="0"/>
                        <a:t>Mak</a:t>
                      </a:r>
                      <a:endParaRPr lang="sr-Latn-CS" dirty="0"/>
                    </a:p>
                  </a:txBody>
                  <a:tcPr/>
                </a:tc>
                <a:tc>
                  <a:txBody>
                    <a:bodyPr/>
                    <a:lstStyle/>
                    <a:p>
                      <a:pPr algn="ctr"/>
                      <a:r>
                        <a:rPr lang="sr-Latn-CS" dirty="0" smtClean="0"/>
                        <a:t>Sl</a:t>
                      </a:r>
                      <a:endParaRPr lang="sr-Latn-CS" dirty="0"/>
                    </a:p>
                  </a:txBody>
                  <a:tcPr/>
                </a:tc>
                <a:tc>
                  <a:txBody>
                    <a:bodyPr/>
                    <a:lstStyle/>
                    <a:p>
                      <a:pPr algn="ctr"/>
                      <a:r>
                        <a:rPr lang="sr-Latn-CS" dirty="0" smtClean="0"/>
                        <a:t>Sk</a:t>
                      </a:r>
                      <a:endParaRPr lang="sr-Latn-CS" dirty="0"/>
                    </a:p>
                  </a:txBody>
                  <a:tcPr/>
                </a:tc>
                <a:tc>
                  <a:txBody>
                    <a:bodyPr/>
                    <a:lstStyle/>
                    <a:p>
                      <a:pPr algn="ctr"/>
                      <a:r>
                        <a:rPr lang="sr-Latn-CS" dirty="0" smtClean="0"/>
                        <a:t>Češ</a:t>
                      </a:r>
                      <a:endParaRPr lang="sr-Latn-CS" dirty="0"/>
                    </a:p>
                  </a:txBody>
                  <a:tcPr/>
                </a:tc>
                <a:tc>
                  <a:txBody>
                    <a:bodyPr/>
                    <a:lstStyle/>
                    <a:p>
                      <a:pPr algn="ctr"/>
                      <a:r>
                        <a:rPr lang="sr-Latn-CS" dirty="0" smtClean="0"/>
                        <a:t>Polj</a:t>
                      </a:r>
                      <a:endParaRPr lang="sr-Latn-CS" dirty="0"/>
                    </a:p>
                  </a:txBody>
                  <a:tcPr/>
                </a:tc>
              </a:tr>
              <a:tr h="359229">
                <a:tc>
                  <a:txBody>
                    <a:bodyPr/>
                    <a:lstStyle/>
                    <a:p>
                      <a:r>
                        <a:rPr lang="sr-Latn-CS" dirty="0" smtClean="0">
                          <a:latin typeface="Times New Roman" pitchFamily="18" charset="0"/>
                          <a:cs typeface="Times New Roman" pitchFamily="18" charset="0"/>
                        </a:rPr>
                        <a:t>40.</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S1Nm+S1Fm+S1Fr+S2Fr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1</a:t>
                      </a: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S1Nm+S1Fm+S1Fr+S2Nr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2</a:t>
                      </a: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S1Nm+S1Fm+S2Nr+S2Fr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3</a:t>
                      </a: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S1Nm+S1Fm+S2Nr+S2F&gt;r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 </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4</a:t>
                      </a: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S1Nm+S1Fm+S2Fr+S2F&gt;r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5</a:t>
                      </a: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S1Nm+S1Fr+S2Nr+S2Fr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6</a:t>
                      </a: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S1Nm+S1Fr+S2Nr+S2F&gt;r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7</a:t>
                      </a: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S1Fm+S1Fr+S2Nr+S2F&gt;r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8</a:t>
                      </a: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S1Nm+S2Nr+S2Fr+S2F&gt;r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en-US" dirty="0" smtClean="0">
                          <a:latin typeface="Times New Roman" pitchFamily="18" charset="0"/>
                          <a:cs typeface="Times New Roman" pitchFamily="18" charset="0"/>
                        </a:rPr>
                        <a:t>49</a:t>
                      </a: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S1Fm+S2Nr+S2Fr+S2F&gt;r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5</a:t>
                      </a:r>
                      <a:r>
                        <a:rPr lang="en-US" dirty="0" smtClean="0">
                          <a:latin typeface="Times New Roman" pitchFamily="18" charset="0"/>
                          <a:cs typeface="Times New Roman" pitchFamily="18" charset="0"/>
                        </a:rPr>
                        <a:t>0</a:t>
                      </a: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S1Nm+S1Fm+S1Fr+S2Nr+S2Fr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5</a:t>
                      </a:r>
                      <a:r>
                        <a:rPr lang="en-US" dirty="0" smtClean="0">
                          <a:latin typeface="Times New Roman" pitchFamily="18" charset="0"/>
                          <a:cs typeface="Times New Roman" pitchFamily="18" charset="0"/>
                        </a:rPr>
                        <a:t>1</a:t>
                      </a: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S1Nm+S1Fm+S1Fr+S2Nr+S2F&gt;r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5</a:t>
                      </a:r>
                      <a:r>
                        <a:rPr lang="en-US" dirty="0" smtClean="0">
                          <a:latin typeface="Times New Roman" pitchFamily="18" charset="0"/>
                          <a:cs typeface="Times New Roman" pitchFamily="18" charset="0"/>
                        </a:rPr>
                        <a:t>2</a:t>
                      </a: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S1Nm+S1Fm+S2Nr+S2Fr+S2F&gt;r</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5</a:t>
                      </a:r>
                      <a:r>
                        <a:rPr lang="en-US" dirty="0" smtClean="0">
                          <a:latin typeface="Times New Roman" pitchFamily="18" charset="0"/>
                          <a:cs typeface="Times New Roman" pitchFamily="18" charset="0"/>
                        </a:rPr>
                        <a:t>3</a:t>
                      </a: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S1Nm+S1Fm+S1Fr+S2Nr+S2Fr+S2F&gt;r </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r h="359229">
                <a:tc>
                  <a:txBody>
                    <a:bodyPr/>
                    <a:lstStyle/>
                    <a:p>
                      <a:r>
                        <a:rPr lang="sr-Latn-CS" dirty="0" smtClean="0">
                          <a:latin typeface="Times New Roman" pitchFamily="18" charset="0"/>
                          <a:cs typeface="Times New Roman" pitchFamily="18" charset="0"/>
                        </a:rPr>
                        <a:t>5</a:t>
                      </a:r>
                      <a:r>
                        <a:rPr lang="en-US" dirty="0" smtClean="0">
                          <a:latin typeface="Times New Roman" pitchFamily="18" charset="0"/>
                          <a:cs typeface="Times New Roman" pitchFamily="18" charset="0"/>
                        </a:rPr>
                        <a:t>4</a:t>
                      </a: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r>
                        <a:rPr lang="sr-Latn-CS" sz="1800" kern="1200" dirty="0" smtClean="0">
                          <a:solidFill>
                            <a:schemeClr val="dk1"/>
                          </a:solidFill>
                          <a:latin typeface="Times New Roman" pitchFamily="18" charset="0"/>
                          <a:ea typeface="+mn-ea"/>
                          <a:cs typeface="Times New Roman" pitchFamily="18" charset="0"/>
                        </a:rPr>
                        <a:t>S</a:t>
                      </a:r>
                      <a:r>
                        <a:rPr lang="sr-Cyrl-CS" sz="1800" kern="1200" dirty="0" smtClean="0">
                          <a:solidFill>
                            <a:schemeClr val="dk1"/>
                          </a:solidFill>
                          <a:latin typeface="Times New Roman" pitchFamily="18" charset="0"/>
                          <a:ea typeface="+mn-ea"/>
                          <a:cs typeface="Times New Roman" pitchFamily="18" charset="0"/>
                        </a:rPr>
                        <a:t>#</a:t>
                      </a:r>
                      <a:r>
                        <a:rPr lang="sr-Latn-CS" sz="1800" kern="1200" dirty="0" smtClean="0">
                          <a:solidFill>
                            <a:schemeClr val="dk1"/>
                          </a:solidFill>
                          <a:latin typeface="Times New Roman" pitchFamily="18" charset="0"/>
                          <a:ea typeface="+mn-ea"/>
                          <a:cs typeface="Times New Roman" pitchFamily="18" charset="0"/>
                        </a:rPr>
                        <a:t> </a:t>
                      </a:r>
                      <a:r>
                        <a:rPr lang="sr-Latn-CS" sz="1800" kern="1200" dirty="0" smtClean="0">
                          <a:solidFill>
                            <a:srgbClr val="FF0000"/>
                          </a:solidFill>
                          <a:latin typeface="Times New Roman" pitchFamily="18" charset="0"/>
                          <a:ea typeface="+mn-ea"/>
                          <a:cs typeface="Times New Roman" pitchFamily="18" charset="0"/>
                        </a:rPr>
                        <a:t>(slobodna S) </a:t>
                      </a:r>
                      <a:r>
                        <a:rPr lang="sr-Latn-CS" sz="1800" kern="1200" dirty="0" smtClean="0">
                          <a:solidFill>
                            <a:schemeClr val="dk1"/>
                          </a:solidFill>
                          <a:latin typeface="Times New Roman" pitchFamily="18" charset="0"/>
                          <a:ea typeface="+mn-ea"/>
                          <a:cs typeface="Times New Roman" pitchFamily="18" charset="0"/>
                        </a:rPr>
                        <a:t> </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c>
                  <a:txBody>
                    <a:bodyPr/>
                    <a:lstStyle/>
                    <a:p>
                      <a:pPr algn="ctr"/>
                      <a:r>
                        <a:rPr lang="sr-Latn-CS" dirty="0" smtClean="0">
                          <a:latin typeface="Times New Roman" pitchFamily="18" charset="0"/>
                          <a:cs typeface="Times New Roman" pitchFamily="18" charset="0"/>
                        </a:rPr>
                        <a:t>+</a:t>
                      </a:r>
                      <a:endParaRPr lang="sr-Latn-CS"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sr-Latn-CS" sz="4000" b="1" dirty="0" smtClean="0">
                <a:solidFill>
                  <a:srgbClr val="FFC000"/>
                </a:solidFill>
                <a:latin typeface="Times New Roman" pitchFamily="18" charset="0"/>
                <a:cs typeface="Times New Roman" pitchFamily="18" charset="0"/>
              </a:rPr>
              <a:t>Osnovna literatura</a:t>
            </a:r>
            <a:endParaRPr lang="sr-Latn-CS" sz="4000"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5105400"/>
          </a:xfrm>
        </p:spPr>
        <p:txBody>
          <a:bodyPr>
            <a:normAutofit fontScale="77500" lnSpcReduction="20000"/>
          </a:bodyPr>
          <a:lstStyle/>
          <a:p>
            <a:r>
              <a:rPr lang="sr-Latn-CS" dirty="0" smtClean="0">
                <a:solidFill>
                  <a:srgbClr val="FFFF00"/>
                </a:solidFill>
                <a:latin typeface="Times New Roman" pitchFamily="18" charset="0"/>
                <a:cs typeface="Times New Roman" pitchFamily="18" charset="0"/>
              </a:rPr>
              <a:t>J. Ajduković</a:t>
            </a:r>
            <a:r>
              <a:rPr lang="sr-Latn-CS" dirty="0" smtClean="0">
                <a:latin typeface="Times New Roman" pitchFamily="18" charset="0"/>
                <a:cs typeface="Times New Roman" pitchFamily="18" charset="0"/>
              </a:rPr>
              <a:t>, Rusizmi u srpskohrvatskim rečnicima. Principi adaptacije. Rečnik. Foto Futura, Beograd, 1997, 331 str.</a:t>
            </a:r>
          </a:p>
          <a:p>
            <a:r>
              <a:rPr lang="sr-Latn-CS" dirty="0" smtClean="0">
                <a:solidFill>
                  <a:srgbClr val="FFFF00"/>
                </a:solidFill>
                <a:latin typeface="Times New Roman" pitchFamily="18" charset="0"/>
                <a:cs typeface="Times New Roman" pitchFamily="18" charset="0"/>
              </a:rPr>
              <a:t>J. Ajduković, </a:t>
            </a:r>
            <a:r>
              <a:rPr lang="sr-Latn-CS" dirty="0" smtClean="0">
                <a:latin typeface="Times New Roman" pitchFamily="18" charset="0"/>
                <a:cs typeface="Times New Roman" pitchFamily="18" charset="0"/>
              </a:rPr>
              <a:t>Uvod u leksičku kontaktologiju. Teorija adaptacije rusizama. Foto Futura, Beograd, 2004, 364 str.</a:t>
            </a:r>
          </a:p>
          <a:p>
            <a:r>
              <a:rPr lang="sr-Latn-CS" dirty="0" smtClean="0">
                <a:solidFill>
                  <a:srgbClr val="FFFF00"/>
                </a:solidFill>
                <a:latin typeface="Times New Roman" pitchFamily="18" charset="0"/>
                <a:cs typeface="Times New Roman" pitchFamily="18" charset="0"/>
              </a:rPr>
              <a:t>J. Ajduković, </a:t>
            </a:r>
            <a:r>
              <a:rPr lang="sr-Latn-CS" dirty="0" smtClean="0">
                <a:latin typeface="Times New Roman" pitchFamily="18" charset="0"/>
                <a:cs typeface="Times New Roman" pitchFamily="18" charset="0"/>
              </a:rPr>
              <a:t>Radovi iz lingvističke kontaktologije. Foto Futura, Beograd, 2012, 230 str.</a:t>
            </a:r>
          </a:p>
          <a:p>
            <a:r>
              <a:rPr lang="sr-Latn-CS" dirty="0" smtClean="0">
                <a:solidFill>
                  <a:srgbClr val="00B0F0"/>
                </a:solidFill>
                <a:latin typeface="Times New Roman" pitchFamily="18" charset="0"/>
                <a:cs typeface="Times New Roman" pitchFamily="18" charset="0"/>
              </a:rPr>
              <a:t>R. Filipović, </a:t>
            </a:r>
            <a:r>
              <a:rPr lang="sr-Latn-CS" dirty="0" smtClean="0">
                <a:latin typeface="Times New Roman" pitchFamily="18" charset="0"/>
                <a:cs typeface="Times New Roman" pitchFamily="18" charset="0"/>
              </a:rPr>
              <a:t>Teorija jezika u kontaktu. Uvod u lingvistiku jezičkih dodira. JAZU, Zagreb, 1986, 322 str.</a:t>
            </a:r>
          </a:p>
          <a:p>
            <a:r>
              <a:rPr lang="sr-Latn-CS" dirty="0" smtClean="0">
                <a:solidFill>
                  <a:srgbClr val="00B0F0"/>
                </a:solidFill>
                <a:latin typeface="Times New Roman" pitchFamily="18" charset="0"/>
                <a:cs typeface="Times New Roman" pitchFamily="18" charset="0"/>
              </a:rPr>
              <a:t>R. Filipović, </a:t>
            </a:r>
            <a:r>
              <a:rPr lang="sr-Latn-CS" dirty="0" smtClean="0">
                <a:latin typeface="Times New Roman" pitchFamily="18" charset="0"/>
                <a:cs typeface="Times New Roman" pitchFamily="18" charset="0"/>
              </a:rPr>
              <a:t>Anglicizmi u hrvatskom ili srpskom jeziku. JAZU, Zagreb, 1990, 335 str.</a:t>
            </a:r>
          </a:p>
          <a:p>
            <a:r>
              <a:rPr lang="sr-Latn-CS" dirty="0" smtClean="0">
                <a:solidFill>
                  <a:srgbClr val="00B0F0"/>
                </a:solidFill>
                <a:latin typeface="Times New Roman" pitchFamily="18" charset="0"/>
                <a:cs typeface="Times New Roman" pitchFamily="18" charset="0"/>
              </a:rPr>
              <a:t>R. Filipović, A. Menac, </a:t>
            </a:r>
            <a:r>
              <a:rPr lang="sr-Latn-CS" dirty="0" smtClean="0">
                <a:latin typeface="Times New Roman" pitchFamily="18" charset="0"/>
                <a:cs typeface="Times New Roman" pitchFamily="18" charset="0"/>
              </a:rPr>
              <a:t>Engleski element u hrvatskome i ruskom jeziku. Školska knjiga, Zagreb, 2005, 77 str.</a:t>
            </a:r>
            <a:endParaRPr lang="sr-Latn-C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sr-Latn-CS" b="1" dirty="0" smtClean="0">
                <a:solidFill>
                  <a:srgbClr val="FFC000"/>
                </a:solidFill>
                <a:latin typeface="Times New Roman" pitchFamily="18" charset="0"/>
                <a:cs typeface="Times New Roman" pitchFamily="18" charset="0"/>
              </a:rPr>
              <a:t>Rečnici</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334000"/>
          </a:xfrm>
        </p:spPr>
        <p:txBody>
          <a:bodyPr>
            <a:normAutofit fontScale="85000" lnSpcReduction="20000"/>
          </a:bodyPr>
          <a:lstStyle/>
          <a:p>
            <a:r>
              <a:rPr lang="sr-Latn-CS" dirty="0" smtClean="0">
                <a:solidFill>
                  <a:srgbClr val="FFFF00"/>
                </a:solidFill>
                <a:latin typeface="Times New Roman" pitchFamily="18" charset="0"/>
                <a:cs typeface="Times New Roman" pitchFamily="18" charset="0"/>
              </a:rPr>
              <a:t>J. Ajduković, </a:t>
            </a:r>
            <a:r>
              <a:rPr lang="sr-Latn-CS" dirty="0" smtClean="0">
                <a:latin typeface="Times New Roman" pitchFamily="18" charset="0"/>
                <a:cs typeface="Times New Roman" pitchFamily="18" charset="0"/>
              </a:rPr>
              <a:t>Kontaktološki rečnik adaptacije rusizama u osam slovenskih jezika. Foto Futura, Beograd, 2004, 771 str.</a:t>
            </a:r>
          </a:p>
          <a:p>
            <a:r>
              <a:rPr lang="sr-Latn-CS" dirty="0" smtClean="0">
                <a:solidFill>
                  <a:srgbClr val="FFFF00"/>
                </a:solidFill>
                <a:latin typeface="Times New Roman" pitchFamily="18" charset="0"/>
                <a:cs typeface="Times New Roman" pitchFamily="18" charset="0"/>
              </a:rPr>
              <a:t>J. Ajduković, </a:t>
            </a:r>
            <a:r>
              <a:rPr lang="sr-Latn-CS" dirty="0" smtClean="0">
                <a:latin typeface="Times New Roman" pitchFamily="18" charset="0"/>
                <a:cs typeface="Times New Roman" pitchFamily="18" charset="0"/>
              </a:rPr>
              <a:t>Kontaktološki rečnik slovenskih jezika. Rečnik adaptacije bugarskih kontaktoleksema pod ruskim uticajem. Tom 1 (2010), Tom 2 (2011), Tom 3 (2012). Beograd, Foto Futura. </a:t>
            </a:r>
          </a:p>
          <a:p>
            <a:r>
              <a:rPr lang="sr-Latn-CS" dirty="0" smtClean="0">
                <a:solidFill>
                  <a:srgbClr val="FFFF00"/>
                </a:solidFill>
                <a:latin typeface="Times New Roman" pitchFamily="18" charset="0"/>
                <a:cs typeface="Times New Roman" pitchFamily="18" charset="0"/>
              </a:rPr>
              <a:t>J. Ajduković, </a:t>
            </a:r>
            <a:r>
              <a:rPr lang="sr-Latn-CS" dirty="0" smtClean="0">
                <a:latin typeface="Times New Roman" pitchFamily="18" charset="0"/>
                <a:cs typeface="Times New Roman" pitchFamily="18" charset="0"/>
              </a:rPr>
              <a:t>Elektronsko izdanje KRSJ po slovima. Drugo dopunjeno i preradjeno izdanje 1. toma. Drugo dopunjeno izdanje 2. toma. Beograd, 2014, &lt;http://ajdukovicj.narod.ru/AjdukovicKR.html&gt;</a:t>
            </a:r>
          </a:p>
          <a:p>
            <a:pPr>
              <a:buNone/>
            </a:pPr>
            <a:endParaRPr lang="sr-Latn-CS" dirty="0" smtClean="0">
              <a:latin typeface="Times New Roman" pitchFamily="18" charset="0"/>
              <a:cs typeface="Times New Roman" pitchFamily="18" charset="0"/>
            </a:endParaRPr>
          </a:p>
          <a:p>
            <a:r>
              <a:rPr lang="sr-Latn-CS" dirty="0" smtClean="0">
                <a:solidFill>
                  <a:schemeClr val="accent2">
                    <a:lumMod val="40000"/>
                    <a:lumOff val="60000"/>
                  </a:schemeClr>
                </a:solidFill>
                <a:latin typeface="Times New Roman" pitchFamily="18" charset="0"/>
                <a:cs typeface="Times New Roman" pitchFamily="18" charset="0"/>
              </a:rPr>
              <a:t>Napomena:</a:t>
            </a:r>
            <a:r>
              <a:rPr lang="sr-Latn-CS" dirty="0" smtClean="0">
                <a:latin typeface="Times New Roman" pitchFamily="18" charset="0"/>
                <a:cs typeface="Times New Roman" pitchFamily="18" charset="0"/>
              </a:rPr>
              <a:t> oznake za druge rečnike u ovoj prezentaciji videti u navedenim rečnicima.</a:t>
            </a:r>
            <a:endParaRPr lang="sr-Latn-C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686800" cy="5715000"/>
          </a:xfrm>
        </p:spPr>
        <p:txBody>
          <a:bodyPr>
            <a:normAutofit/>
          </a:bodyPr>
          <a:lstStyle/>
          <a:p>
            <a:r>
              <a:rPr lang="sr-Latn-CS" dirty="0" smtClean="0">
                <a:latin typeface="Times New Roman" pitchFamily="18" charset="0"/>
                <a:cs typeface="Times New Roman" pitchFamily="18" charset="0"/>
              </a:rPr>
              <a:t>U monografiji </a:t>
            </a:r>
            <a:r>
              <a:rPr lang="sr-Latn-CS" i="1" dirty="0" smtClean="0">
                <a:latin typeface="Times New Roman" pitchFamily="18" charset="0"/>
                <a:cs typeface="Times New Roman" pitchFamily="18" charset="0"/>
              </a:rPr>
              <a:t>Ajduković 2004: 195-224 </a:t>
            </a:r>
            <a:r>
              <a:rPr lang="sr-Latn-CS" dirty="0" smtClean="0">
                <a:latin typeface="Times New Roman" pitchFamily="18" charset="0"/>
                <a:cs typeface="Times New Roman" pitchFamily="18" charset="0"/>
              </a:rPr>
              <a:t>govorimo o 28 transsemantizacija  rusizama</a:t>
            </a:r>
            <a:r>
              <a:rPr lang="en-US" dirty="0" smtClean="0">
                <a:latin typeface="Times New Roman" pitchFamily="18" charset="0"/>
                <a:cs typeface="Times New Roman" pitchFamily="18" charset="0"/>
              </a:rPr>
              <a:t> </a:t>
            </a:r>
            <a:r>
              <a:rPr lang="sr-Latn-CS" dirty="0" smtClean="0">
                <a:latin typeface="Times New Roman" pitchFamily="18" charset="0"/>
                <a:cs typeface="Times New Roman" pitchFamily="18" charset="0"/>
              </a:rPr>
              <a:t>u osam slovenskih jezika. Novinu predstavlja</a:t>
            </a:r>
            <a:r>
              <a:rPr lang="en-US" dirty="0" smtClean="0">
                <a:latin typeface="Times New Roman" pitchFamily="18" charset="0"/>
                <a:cs typeface="Times New Roman" pitchFamily="18" charset="0"/>
              </a:rPr>
              <a:t>ju</a:t>
            </a:r>
            <a:r>
              <a:rPr lang="sr-Latn-CS" dirty="0" smtClean="0">
                <a:latin typeface="Times New Roman" pitchFamily="18" charset="0"/>
                <a:cs typeface="Times New Roman" pitchFamily="18" charset="0"/>
              </a:rPr>
              <a:t> novi metajezik opisa i novi podtipovi delimične transsemantizacije (S1Fr, S1Fm+S1Fr, S1Nm+S1Fr, S1Fr+S2Nm, S1Fr+S2Fr, S1Nm+S1Fm+S1Fr, S1Nm+S1Fr+S2Nr, S1Nm+S1Fr+S2Fr, S1Fm+S1Fr+S2Fr, S1Fm+S1Fr+S2N2r, S1Nm+S1Fm+S</a:t>
            </a:r>
            <a:r>
              <a:rPr lang="en-US" dirty="0" smtClean="0">
                <a:latin typeface="Times New Roman" pitchFamily="18" charset="0"/>
                <a:cs typeface="Times New Roman" pitchFamily="18" charset="0"/>
              </a:rPr>
              <a:t>1F</a:t>
            </a:r>
            <a:r>
              <a:rPr lang="sr-Latn-CS" dirty="0" smtClean="0">
                <a:latin typeface="Times New Roman" pitchFamily="18" charset="0"/>
                <a:cs typeface="Times New Roman" pitchFamily="18" charset="0"/>
              </a:rPr>
              <a:t>r+S2Fr, S1Nm+S1Fm+S2Nr+S2Fr).</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791200"/>
          </a:xfrm>
        </p:spPr>
        <p:txBody>
          <a:bodyPr>
            <a:normAutofit lnSpcReduction="10000"/>
          </a:bodyPr>
          <a:lstStyle/>
          <a:p>
            <a:pPr algn="ctr">
              <a:buNone/>
            </a:pPr>
            <a:r>
              <a:rPr lang="sr-Latn-CS" dirty="0" smtClean="0">
                <a:latin typeface="Times New Roman" pitchFamily="18" charset="0"/>
                <a:cs typeface="Times New Roman" pitchFamily="18" charset="0"/>
              </a:rPr>
              <a:t>© Autor prezentacije:</a:t>
            </a:r>
          </a:p>
          <a:p>
            <a:pPr algn="ctr">
              <a:buNone/>
            </a:pPr>
            <a:r>
              <a:rPr lang="sr-Latn-CS" dirty="0" smtClean="0">
                <a:latin typeface="Times New Roman" pitchFamily="18" charset="0"/>
                <a:cs typeface="Times New Roman" pitchFamily="18" charset="0"/>
              </a:rPr>
              <a:t>    Dr Jovan Ajduković, prof</a:t>
            </a:r>
            <a:r>
              <a:rPr lang="en-US" dirty="0" smtClean="0">
                <a:latin typeface="Times New Roman" pitchFamily="18" charset="0"/>
                <a:cs typeface="Times New Roman" pitchFamily="18" charset="0"/>
              </a:rPr>
              <a:t>.</a:t>
            </a:r>
            <a:endParaRPr lang="sr-Latn-CS" dirty="0" smtClean="0">
              <a:latin typeface="Times New Roman" pitchFamily="18" charset="0"/>
              <a:cs typeface="Times New Roman" pitchFamily="18" charset="0"/>
            </a:endParaRPr>
          </a:p>
          <a:p>
            <a:pPr>
              <a:buNone/>
            </a:pPr>
            <a:endParaRPr lang="sr-Latn-CS" dirty="0" smtClean="0">
              <a:latin typeface="Times New Roman" pitchFamily="18" charset="0"/>
              <a:cs typeface="Times New Roman" pitchFamily="18" charset="0"/>
            </a:endParaRPr>
          </a:p>
          <a:p>
            <a:pPr algn="ctr">
              <a:buNone/>
            </a:pPr>
            <a:r>
              <a:rPr lang="sr-Latn-CS" dirty="0" smtClean="0">
                <a:latin typeface="Times New Roman" pitchFamily="18" charset="0"/>
                <a:cs typeface="Times New Roman" pitchFamily="18" charset="0"/>
              </a:rPr>
              <a:t>Internetska stranica </a:t>
            </a:r>
            <a:r>
              <a:rPr lang="en-US" dirty="0" smtClean="0">
                <a:latin typeface="Times New Roman" pitchFamily="18" charset="0"/>
                <a:cs typeface="Times New Roman" pitchFamily="18" charset="0"/>
              </a:rPr>
              <a:t>nau</a:t>
            </a:r>
            <a:r>
              <a:rPr lang="sr-Latn-CS" dirty="0" smtClean="0">
                <a:latin typeface="Times New Roman" pitchFamily="18" charset="0"/>
                <a:cs typeface="Times New Roman" pitchFamily="18" charset="0"/>
              </a:rPr>
              <a:t>čnog projekta:</a:t>
            </a:r>
            <a:endParaRPr lang="sr-Latn-CS" dirty="0" smtClean="0">
              <a:latin typeface="Times New Roman" pitchFamily="18" charset="0"/>
              <a:cs typeface="Times New Roman" pitchFamily="18" charset="0"/>
              <a:hlinkClick r:id="rId2"/>
            </a:endParaRPr>
          </a:p>
          <a:p>
            <a:pPr algn="ctr">
              <a:buNone/>
            </a:pPr>
            <a:r>
              <a:rPr lang="sr-Latn-CS" dirty="0" smtClean="0">
                <a:latin typeface="Times New Roman" pitchFamily="18" charset="0"/>
                <a:cs typeface="Times New Roman" pitchFamily="18" charset="0"/>
              </a:rPr>
              <a:t>http://ajdukovicj.narod.ru </a:t>
            </a:r>
          </a:p>
          <a:p>
            <a:pPr>
              <a:buNone/>
            </a:pPr>
            <a:endParaRPr lang="sr-Latn-CS" dirty="0" smtClean="0"/>
          </a:p>
          <a:p>
            <a:pPr algn="ctr">
              <a:buNone/>
            </a:pPr>
            <a:r>
              <a:rPr lang="sr-Latn-CS" sz="2000" dirty="0" smtClean="0">
                <a:solidFill>
                  <a:srgbClr val="FFFF00"/>
                </a:solidFill>
                <a:latin typeface="Times New Roman" pitchFamily="18" charset="0"/>
                <a:cs typeface="Times New Roman" pitchFamily="18" charset="0"/>
              </a:rPr>
              <a:t>N.B.</a:t>
            </a:r>
            <a:r>
              <a:rPr lang="sr-Latn-C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Detaljnije</a:t>
            </a:r>
            <a:r>
              <a:rPr lang="en-US" sz="2000" dirty="0" smtClean="0">
                <a:latin typeface="Times New Roman" pitchFamily="18" charset="0"/>
                <a:cs typeface="Times New Roman" pitchFamily="18" charset="0"/>
              </a:rPr>
              <a:t> </a:t>
            </a:r>
            <a:r>
              <a:rPr lang="sr-Latn-CS" sz="2000" dirty="0" smtClean="0">
                <a:latin typeface="Times New Roman" pitchFamily="18" charset="0"/>
                <a:cs typeface="Times New Roman" pitchFamily="18" charset="0"/>
              </a:rPr>
              <a:t>v. u knjizi </a:t>
            </a:r>
          </a:p>
          <a:p>
            <a:pPr algn="ctr">
              <a:buNone/>
            </a:pPr>
            <a:r>
              <a:rPr lang="sr-Latn-CS" sz="2000" dirty="0" smtClean="0">
                <a:latin typeface="Times New Roman" pitchFamily="18" charset="0"/>
                <a:cs typeface="Times New Roman" pitchFamily="18" charset="0"/>
              </a:rPr>
              <a:t>J. Ajduković, Rusko-inoslovenska kontaktološka istraživanja</a:t>
            </a:r>
          </a:p>
          <a:p>
            <a:pPr algn="ctr">
              <a:buNone/>
            </a:pPr>
            <a:r>
              <a:rPr lang="en-US" sz="2000" dirty="0" smtClean="0">
                <a:latin typeface="Times New Roman" pitchFamily="18" charset="0"/>
                <a:cs typeface="Times New Roman" pitchFamily="18" charset="0"/>
              </a:rPr>
              <a:t>http://ajdukovicj.narod.ru/AjdukovicRIKI2014.pdf   </a:t>
            </a:r>
            <a:endParaRPr lang="sr-Latn-CS" sz="2000" dirty="0" smtClean="0">
              <a:latin typeface="Times New Roman" pitchFamily="18" charset="0"/>
              <a:cs typeface="Times New Roman" pitchFamily="18" charset="0"/>
            </a:endParaRPr>
          </a:p>
          <a:p>
            <a:pPr algn="ctr">
              <a:buNone/>
            </a:pPr>
            <a:endParaRPr lang="sr-Latn-CS" sz="2000" dirty="0" smtClean="0">
              <a:latin typeface="Times New Roman" pitchFamily="18" charset="0"/>
              <a:cs typeface="Times New Roman" pitchFamily="18" charset="0"/>
            </a:endParaRPr>
          </a:p>
          <a:p>
            <a:pPr algn="ctr">
              <a:buNone/>
            </a:pPr>
            <a:endParaRPr lang="sr-Latn-CS" sz="2000" dirty="0" smtClean="0">
              <a:latin typeface="Times New Roman" pitchFamily="18" charset="0"/>
              <a:cs typeface="Times New Roman" pitchFamily="18" charset="0"/>
            </a:endParaRPr>
          </a:p>
          <a:p>
            <a:pPr algn="ctr">
              <a:buNone/>
            </a:pPr>
            <a:r>
              <a:rPr lang="sr-Latn-CS" sz="2000" dirty="0" smtClean="0">
                <a:latin typeface="Times New Roman" pitchFamily="18" charset="0"/>
                <a:cs typeface="Times New Roman" pitchFamily="18" charset="0"/>
              </a:rPr>
              <a:t>Datum poslednje promene:</a:t>
            </a:r>
          </a:p>
          <a:p>
            <a:pPr algn="ctr">
              <a:buNone/>
            </a:pPr>
            <a:r>
              <a:rPr lang="sr-Latn-CS" sz="2000" dirty="0" smtClean="0">
                <a:latin typeface="Times New Roman" pitchFamily="18" charset="0"/>
                <a:cs typeface="Times New Roman" pitchFamily="18" charset="0"/>
              </a:rPr>
              <a:t>14. 9. 2014.</a:t>
            </a:r>
            <a:endParaRPr lang="sr-Latn-C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686800" cy="5867400"/>
          </a:xfrm>
        </p:spPr>
        <p:txBody>
          <a:bodyPr>
            <a:normAutofit/>
          </a:bodyPr>
          <a:lstStyle/>
          <a:p>
            <a:r>
              <a:rPr lang="sr-Latn-CS" dirty="0" smtClean="0">
                <a:latin typeface="Times New Roman" pitchFamily="18" charset="0"/>
                <a:cs typeface="Times New Roman" pitchFamily="18" charset="0"/>
              </a:rPr>
              <a:t>U knjizi </a:t>
            </a:r>
            <a:r>
              <a:rPr lang="sr-Latn-CS" i="1" dirty="0" smtClean="0">
                <a:latin typeface="Times New Roman" pitchFamily="18" charset="0"/>
                <a:cs typeface="Times New Roman" pitchFamily="18" charset="0"/>
              </a:rPr>
              <a:t>Ajduković 2012: 120-122 </a:t>
            </a:r>
            <a:r>
              <a:rPr lang="sr-Latn-CS" dirty="0" smtClean="0">
                <a:latin typeface="Times New Roman" pitchFamily="18" charset="0"/>
                <a:cs typeface="Times New Roman" pitchFamily="18" charset="0"/>
              </a:rPr>
              <a:t>razlikujemo 30 transsemantizacija rusizama u osam slovenskih jezika. Novinu predstavljaju 2 podtipa delimične transsemantizacije (S1Nm+S1Fm+S1Fr+S2Fr, S1Nm+S1Fm+S1Fr+S2Nr</a:t>
            </a:r>
            <a:r>
              <a:rPr lang="en-US" dirty="0" smtClean="0">
                <a:latin typeface="Times New Roman" pitchFamily="18" charset="0"/>
                <a:cs typeface="Times New Roman" pitchFamily="18" charset="0"/>
              </a:rPr>
              <a:t>+S2Fr</a:t>
            </a:r>
            <a:r>
              <a:rPr lang="sr-Latn-CS" dirty="0" smtClean="0">
                <a:latin typeface="Times New Roman" pitchFamily="18" charset="0"/>
                <a:cs typeface="Times New Roman" pitchFamily="18" charset="0"/>
              </a:rPr>
              <a:t>).</a:t>
            </a:r>
          </a:p>
          <a:p>
            <a:r>
              <a:rPr lang="sr-Latn-CS" dirty="0" smtClean="0">
                <a:latin typeface="Times New Roman" pitchFamily="18" charset="0"/>
                <a:cs typeface="Times New Roman" pitchFamily="18" charset="0"/>
              </a:rPr>
              <a:t>Novi</a:t>
            </a:r>
            <a:r>
              <a:rPr lang="en-US" dirty="0" smtClean="0">
                <a:latin typeface="Times New Roman" pitchFamily="18" charset="0"/>
                <a:cs typeface="Times New Roman" pitchFamily="18" charset="0"/>
              </a:rPr>
              <a:t> </a:t>
            </a:r>
            <a:r>
              <a:rPr lang="sr-Latn-CS" dirty="0" smtClean="0">
                <a:latin typeface="Times New Roman" pitchFamily="18" charset="0"/>
                <a:cs typeface="Times New Roman" pitchFamily="18" charset="0"/>
              </a:rPr>
              <a:t>izvori i jezički korpus, kao i različite kombinacije uparenih izvora najčešće uslovljavaju povećanje broja podtipova </a:t>
            </a:r>
            <a:r>
              <a:rPr lang="sr-Latn-CS" i="1" dirty="0" smtClean="0">
                <a:latin typeface="Times New Roman" pitchFamily="18" charset="0"/>
                <a:cs typeface="Times New Roman" pitchFamily="18" charset="0"/>
              </a:rPr>
              <a:t>S</a:t>
            </a:r>
            <a:r>
              <a:rPr lang="sr-Latn-C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Pove</a:t>
            </a:r>
            <a:r>
              <a:rPr lang="sr-Latn-CS" dirty="0" smtClean="0">
                <a:latin typeface="Times New Roman" pitchFamily="18" charset="0"/>
                <a:cs typeface="Times New Roman" pitchFamily="18" charset="0"/>
              </a:rPr>
              <a:t>ćanje </a:t>
            </a:r>
            <a:r>
              <a:rPr lang="en-US" dirty="0" smtClean="0">
                <a:latin typeface="Times New Roman" pitchFamily="18" charset="0"/>
                <a:cs typeface="Times New Roman" pitchFamily="18" charset="0"/>
              </a:rPr>
              <a:t>i gubitak </a:t>
            </a:r>
            <a:r>
              <a:rPr lang="en-US" i="1"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a:t>
            </a:r>
            <a:r>
              <a:rPr lang="sr-Latn-CS" dirty="0" smtClean="0">
                <a:latin typeface="Times New Roman" pitchFamily="18" charset="0"/>
                <a:cs typeface="Times New Roman" pitchFamily="18" charset="0"/>
              </a:rPr>
              <a:t>predstavljaju inovacije u teoriji. Metajezik kontaktološkog opisa transsemantizacije stalno usavršavamo. </a:t>
            </a:r>
            <a:endParaRPr lang="sr-Latn-C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10600" cy="685800"/>
          </a:xfrm>
        </p:spPr>
        <p:txBody>
          <a:bodyPr>
            <a:noAutofit/>
          </a:bodyPr>
          <a:lstStyle/>
          <a:p>
            <a:r>
              <a:rPr lang="en-US" b="1" dirty="0" smtClean="0">
                <a:solidFill>
                  <a:srgbClr val="FFC000"/>
                </a:solidFill>
                <a:latin typeface="Times New Roman" pitchFamily="18" charset="0"/>
                <a:cs typeface="Times New Roman" pitchFamily="18" charset="0"/>
              </a:rPr>
              <a:t>6. </a:t>
            </a:r>
            <a:r>
              <a:rPr lang="sr-Latn-CS" b="1" dirty="0" smtClean="0">
                <a:solidFill>
                  <a:srgbClr val="FFC000"/>
                </a:solidFill>
                <a:latin typeface="Times New Roman" pitchFamily="18" charset="0"/>
                <a:cs typeface="Times New Roman" pitchFamily="18" charset="0"/>
              </a:rPr>
              <a:t>Kontaktoleksema (J. Ajduković)</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1219200"/>
            <a:ext cx="8686800" cy="5486400"/>
          </a:xfrm>
        </p:spPr>
        <p:txBody>
          <a:bodyPr>
            <a:noAutofit/>
          </a:bodyPr>
          <a:lstStyle/>
          <a:p>
            <a:r>
              <a:rPr lang="sr-Latn-CS" sz="2800" dirty="0" smtClean="0">
                <a:latin typeface="Times New Roman" pitchFamily="18" charset="0"/>
                <a:cs typeface="Times New Roman" pitchFamily="18" charset="0"/>
              </a:rPr>
              <a:t>U KRSJ smo predstavili transsemantizaciju </a:t>
            </a:r>
            <a:r>
              <a:rPr lang="sr-Latn-CS" sz="2800" dirty="0" smtClean="0">
                <a:solidFill>
                  <a:srgbClr val="FFFF00"/>
                </a:solidFill>
                <a:latin typeface="Times New Roman" pitchFamily="18" charset="0"/>
                <a:cs typeface="Times New Roman" pitchFamily="18" charset="0"/>
              </a:rPr>
              <a:t>kontaktoleksema</a:t>
            </a:r>
            <a:r>
              <a:rPr lang="sr-Latn-CS" sz="2800" dirty="0" smtClean="0">
                <a:latin typeface="Times New Roman" pitchFamily="18" charset="0"/>
                <a:cs typeface="Times New Roman" pitchFamily="18" charset="0"/>
              </a:rPr>
              <a:t> kao leksičkih kontaktema. Ovaj termin pripada terminologiji </a:t>
            </a:r>
            <a:r>
              <a:rPr lang="sr-Latn-CS" sz="2800" dirty="0" smtClean="0">
                <a:solidFill>
                  <a:srgbClr val="FFFF00"/>
                </a:solidFill>
                <a:latin typeface="Times New Roman" pitchFamily="18" charset="0"/>
                <a:cs typeface="Times New Roman" pitchFamily="18" charset="0"/>
              </a:rPr>
              <a:t>teorije aktivacije i preslikavanja</a:t>
            </a:r>
            <a:r>
              <a:rPr lang="sr-Latn-CS" sz="2800" dirty="0" smtClean="0">
                <a:latin typeface="Times New Roman" pitchFamily="18" charset="0"/>
                <a:cs typeface="Times New Roman" pitchFamily="18" charset="0"/>
              </a:rPr>
              <a:t> (Ajduković 2004; 2012 i dr.).</a:t>
            </a:r>
          </a:p>
          <a:p>
            <a:r>
              <a:rPr lang="sr-Latn-CS" sz="2800" dirty="0" smtClean="0">
                <a:latin typeface="Times New Roman" pitchFamily="18" charset="0"/>
                <a:cs typeface="Times New Roman" pitchFamily="18" charset="0"/>
              </a:rPr>
              <a:t>Prema Ajduković 2004; 2012 i dr. </a:t>
            </a:r>
            <a:r>
              <a:rPr lang="sr-Latn-CS" sz="2800" dirty="0" smtClean="0">
                <a:solidFill>
                  <a:srgbClr val="FFFF00"/>
                </a:solidFill>
                <a:latin typeface="Times New Roman" pitchFamily="18" charset="0"/>
                <a:cs typeface="Times New Roman" pitchFamily="18" charset="0"/>
              </a:rPr>
              <a:t>kontaktema</a:t>
            </a:r>
            <a:r>
              <a:rPr lang="sr-Latn-CS" sz="2800" dirty="0" smtClean="0">
                <a:latin typeface="Times New Roman" pitchFamily="18" charset="0"/>
                <a:cs typeface="Times New Roman" pitchFamily="18" charset="0"/>
              </a:rPr>
              <a:t> je “svaki kontaktološki obeleženi element jezika primaoca iza koga stoji kontaktološki kognitivni smisao, neko znanje i informacija”. Kontaktoleksema ne nastaje u procesu transfera elemenata, već aktivacijom odgovarajućih kontaktema, odnosno aktivacijom latentnih mesta i popunjavanjem praznih mesta pod uticajem dominantnog jezika u kontaktu.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686800" cy="5943600"/>
          </a:xfrm>
        </p:spPr>
        <p:txBody>
          <a:bodyPr>
            <a:noAutofit/>
          </a:bodyPr>
          <a:lstStyle/>
          <a:p>
            <a:r>
              <a:rPr lang="sr-Latn-CS" sz="2800" dirty="0" smtClean="0">
                <a:latin typeface="Times New Roman" pitchFamily="18" charset="0"/>
                <a:cs typeface="Times New Roman" pitchFamily="18" charset="0"/>
              </a:rPr>
              <a:t>Drugim rečima, </a:t>
            </a:r>
            <a:r>
              <a:rPr lang="sr-Latn-CS" sz="2800" dirty="0" smtClean="0">
                <a:solidFill>
                  <a:srgbClr val="FFFF00"/>
                </a:solidFill>
                <a:latin typeface="Times New Roman" pitchFamily="18" charset="0"/>
                <a:cs typeface="Times New Roman" pitchFamily="18" charset="0"/>
              </a:rPr>
              <a:t>kontaktoleksema</a:t>
            </a:r>
            <a:r>
              <a:rPr lang="sr-Latn-CS" sz="2800" dirty="0" smtClean="0">
                <a:latin typeface="Times New Roman" pitchFamily="18" charset="0"/>
                <a:cs typeface="Times New Roman" pitchFamily="18" charset="0"/>
              </a:rPr>
              <a:t> može biti </a:t>
            </a:r>
            <a:r>
              <a:rPr lang="sr-Latn-CS" sz="2800" dirty="0" smtClean="0">
                <a:solidFill>
                  <a:srgbClr val="FFFF00"/>
                </a:solidFill>
                <a:latin typeface="Times New Roman" pitchFamily="18" charset="0"/>
                <a:cs typeface="Times New Roman" pitchFamily="18" charset="0"/>
              </a:rPr>
              <a:t>pozajmljenica</a:t>
            </a:r>
            <a:r>
              <a:rPr lang="en-US" sz="2800" dirty="0" smtClean="0">
                <a:latin typeface="Times New Roman" pitchFamily="18" charset="0"/>
                <a:cs typeface="Times New Roman" pitchFamily="18" charset="0"/>
              </a:rPr>
              <a:t> </a:t>
            </a:r>
            <a:r>
              <a:rPr lang="sr-Latn-CS" sz="2800" dirty="0" smtClean="0">
                <a:latin typeface="Times New Roman" pitchFamily="18" charset="0"/>
                <a:cs typeface="Times New Roman" pitchFamily="18" charset="0"/>
              </a:rPr>
              <a:t>(prema terminologiji R. Filipovića i dr.), ali i </a:t>
            </a:r>
            <a:r>
              <a:rPr lang="sr-Latn-CS" sz="2800" dirty="0" smtClean="0">
                <a:solidFill>
                  <a:srgbClr val="FFFF00"/>
                </a:solidFill>
                <a:latin typeface="Times New Roman" pitchFamily="18" charset="0"/>
                <a:cs typeface="Times New Roman" pitchFamily="18" charset="0"/>
              </a:rPr>
              <a:t>domaća reč </a:t>
            </a:r>
            <a:r>
              <a:rPr lang="sr-Latn-CS" sz="2800" dirty="0" smtClean="0">
                <a:latin typeface="Times New Roman" pitchFamily="18" charset="0"/>
                <a:cs typeface="Times New Roman" pitchFamily="18" charset="0"/>
              </a:rPr>
              <a:t>koja nosi kvant struktuiranog znanja o uticaju dominantnog jezika u kontaktu. </a:t>
            </a:r>
          </a:p>
          <a:p>
            <a:r>
              <a:rPr lang="sr-Latn-CS" sz="2800" dirty="0" smtClean="0">
                <a:latin typeface="Times New Roman" pitchFamily="18" charset="0"/>
                <a:cs typeface="Times New Roman" pitchFamily="18" charset="0"/>
              </a:rPr>
              <a:t>Kontaktoleksema može da generiše </a:t>
            </a:r>
            <a:r>
              <a:rPr lang="sr-Latn-CS" sz="2800" dirty="0" smtClean="0">
                <a:solidFill>
                  <a:srgbClr val="FFFF00"/>
                </a:solidFill>
                <a:latin typeface="Times New Roman" pitchFamily="18" charset="0"/>
                <a:cs typeface="Times New Roman" pitchFamily="18" charset="0"/>
              </a:rPr>
              <a:t>influenciju</a:t>
            </a:r>
            <a:r>
              <a:rPr lang="sr-Latn-CS" sz="2800" dirty="0" smtClean="0">
                <a:latin typeface="Times New Roman" pitchFamily="18" charset="0"/>
                <a:cs typeface="Times New Roman" pitchFamily="18" charset="0"/>
              </a:rPr>
              <a:t> u različitim markiranim kontekstima. Kontaktolekseme su replike sa varijabilnom influencijom. </a:t>
            </a:r>
          </a:p>
          <a:p>
            <a:r>
              <a:rPr lang="sr-Latn-CS" sz="2800" dirty="0" smtClean="0">
                <a:latin typeface="Times New Roman" pitchFamily="18" charset="0"/>
                <a:cs typeface="Times New Roman" pitchFamily="18" charset="0"/>
              </a:rPr>
              <a:t>Kontaktoleksema u inoslovensko-ruskom kontaktu prolazi kroz sve adaptacijske procese (transgrafematizaciju, transfonemizaciju, transmorfemizaciju, transsemantizaciju i dr.). </a:t>
            </a:r>
            <a:endParaRPr lang="sr-Latn-C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b="1" dirty="0" smtClean="0">
                <a:solidFill>
                  <a:srgbClr val="FFC000"/>
                </a:solidFill>
                <a:latin typeface="Times New Roman" pitchFamily="18" charset="0"/>
                <a:cs typeface="Times New Roman" pitchFamily="18" charset="0"/>
              </a:rPr>
              <a:t>7</a:t>
            </a:r>
            <a:r>
              <a:rPr lang="sr-Latn-CS" b="1" dirty="0" smtClean="0">
                <a:solidFill>
                  <a:srgbClr val="FFC000"/>
                </a:solidFill>
                <a:latin typeface="Times New Roman" pitchFamily="18" charset="0"/>
                <a:cs typeface="Times New Roman" pitchFamily="18" charset="0"/>
              </a:rPr>
              <a:t>. Izvori </a:t>
            </a:r>
            <a:r>
              <a:rPr lang="en-US" b="1" dirty="0" smtClean="0">
                <a:solidFill>
                  <a:srgbClr val="FFC000"/>
                </a:solidFill>
                <a:latin typeface="Times New Roman" pitchFamily="18" charset="0"/>
                <a:cs typeface="Times New Roman" pitchFamily="18" charset="0"/>
              </a:rPr>
              <a:t>u </a:t>
            </a:r>
            <a:r>
              <a:rPr lang="sr-Latn-CS" b="1" dirty="0" smtClean="0">
                <a:solidFill>
                  <a:srgbClr val="FFC000"/>
                </a:solidFill>
                <a:latin typeface="Times New Roman" pitchFamily="18" charset="0"/>
                <a:cs typeface="Times New Roman" pitchFamily="18" charset="0"/>
              </a:rPr>
              <a:t>ovo</a:t>
            </a:r>
            <a:r>
              <a:rPr lang="en-US" b="1" dirty="0" smtClean="0">
                <a:solidFill>
                  <a:srgbClr val="FFC000"/>
                </a:solidFill>
                <a:latin typeface="Times New Roman" pitchFamily="18" charset="0"/>
                <a:cs typeface="Times New Roman" pitchFamily="18" charset="0"/>
              </a:rPr>
              <a:t>m</a:t>
            </a:r>
            <a:r>
              <a:rPr lang="sr-Latn-CS" b="1" dirty="0" smtClean="0">
                <a:solidFill>
                  <a:srgbClr val="FFC000"/>
                </a:solidFill>
                <a:latin typeface="Times New Roman" pitchFamily="18" charset="0"/>
                <a:cs typeface="Times New Roman" pitchFamily="18" charset="0"/>
              </a:rPr>
              <a:t> istraživanj</a:t>
            </a:r>
            <a:r>
              <a:rPr lang="en-US" b="1" dirty="0" smtClean="0">
                <a:solidFill>
                  <a:srgbClr val="FFC000"/>
                </a:solidFill>
                <a:latin typeface="Times New Roman" pitchFamily="18" charset="0"/>
                <a:cs typeface="Times New Roman" pitchFamily="18" charset="0"/>
              </a:rPr>
              <a:t>u</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525963"/>
          </a:xfrm>
        </p:spPr>
        <p:txBody>
          <a:bodyPr>
            <a:normAutofit/>
          </a:bodyPr>
          <a:lstStyle/>
          <a:p>
            <a:pPr marL="514350" indent="-514350">
              <a:buNone/>
            </a:pPr>
            <a:r>
              <a:rPr lang="en-US" dirty="0" smtClean="0">
                <a:latin typeface="Times New Roman" pitchFamily="18" charset="0"/>
                <a:cs typeface="Times New Roman" pitchFamily="18" charset="0"/>
              </a:rPr>
              <a:t>1) k</a:t>
            </a:r>
            <a:r>
              <a:rPr lang="sr-Latn-CS" dirty="0" smtClean="0">
                <a:latin typeface="Times New Roman" pitchFamily="18" charset="0"/>
                <a:cs typeface="Times New Roman" pitchFamily="18" charset="0"/>
              </a:rPr>
              <a:t>ontaktološki rečnici adaptacije rusizama ili kontaktoleksema pod ruskim uticajem u osam slovenskih jezika (Ajduković 2004;  2010; 2011; 2012</a:t>
            </a:r>
            <a:r>
              <a:rPr lang="en-US" dirty="0" smtClean="0">
                <a:latin typeface="Times New Roman" pitchFamily="18" charset="0"/>
                <a:cs typeface="Times New Roman" pitchFamily="18" charset="0"/>
              </a:rPr>
              <a:t>; </a:t>
            </a:r>
            <a:r>
              <a:rPr lang="sr-Latn-CS" dirty="0" smtClean="0">
                <a:latin typeface="Times New Roman" pitchFamily="18" charset="0"/>
                <a:cs typeface="Times New Roman" pitchFamily="18" charset="0"/>
              </a:rPr>
              <a:t>2014</a:t>
            </a:r>
            <a:r>
              <a:rPr lang="en-US" dirty="0" smtClean="0">
                <a:latin typeface="Times New Roman" pitchFamily="18" charset="0"/>
                <a:cs typeface="Times New Roman" pitchFamily="18" charset="0"/>
              </a:rPr>
              <a:t> el. izvor</a:t>
            </a:r>
            <a:r>
              <a:rPr lang="sr-Latn-CS"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a:t>
            </a:r>
            <a:endParaRPr lang="sr-Latn-C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pl-PL" dirty="0" smtClean="0">
                <a:latin typeface="Times New Roman" pitchFamily="18" charset="0"/>
                <a:cs typeface="Times New Roman" pitchFamily="18" charset="0"/>
              </a:rPr>
              <a:t>2) </a:t>
            </a:r>
            <a:r>
              <a:rPr lang="en-US" dirty="0" smtClean="0">
                <a:latin typeface="Times New Roman" pitchFamily="18" charset="0"/>
                <a:cs typeface="Times New Roman" pitchFamily="18" charset="0"/>
              </a:rPr>
              <a:t>d</a:t>
            </a:r>
            <a:r>
              <a:rPr lang="pl-PL" dirty="0" smtClean="0">
                <a:latin typeface="Times New Roman" pitchFamily="18" charset="0"/>
                <a:cs typeface="Times New Roman" pitchFamily="18" charset="0"/>
              </a:rPr>
              <a:t>eskriptivni rečnici pojedinih slovenskih</a:t>
            </a:r>
            <a:r>
              <a:rPr lang="en-US" dirty="0" smtClean="0">
                <a:latin typeface="Times New Roman" pitchFamily="18" charset="0"/>
                <a:cs typeface="Times New Roman" pitchFamily="18" charset="0"/>
              </a:rPr>
              <a:t>           jezika.    </a:t>
            </a:r>
          </a:p>
          <a:p>
            <a:pPr>
              <a:buNone/>
            </a:pPr>
            <a:r>
              <a:rPr lang="en-US" dirty="0" smtClean="0">
                <a:latin typeface="Times New Roman" pitchFamily="18" charset="0"/>
                <a:cs typeface="Times New Roman" pitchFamily="18" charset="0"/>
              </a:rPr>
              <a:t>  </a:t>
            </a:r>
            <a:endParaRPr lang="pl-PL" dirty="0" smtClean="0">
              <a:latin typeface="Times New Roman" pitchFamily="18" charset="0"/>
              <a:cs typeface="Times New Roman" pitchFamily="18" charset="0"/>
            </a:endParaRPr>
          </a:p>
          <a:p>
            <a:endParaRPr lang="sr-Latn-C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b="1" dirty="0" smtClean="0">
                <a:solidFill>
                  <a:srgbClr val="FFC000"/>
                </a:solidFill>
                <a:latin typeface="Times New Roman" pitchFamily="18" charset="0"/>
                <a:cs typeface="Times New Roman" pitchFamily="18" charset="0"/>
              </a:rPr>
              <a:t>8</a:t>
            </a:r>
            <a:r>
              <a:rPr lang="sr-Latn-CS" b="1" dirty="0" smtClean="0">
                <a:solidFill>
                  <a:srgbClr val="FFC000"/>
                </a:solidFill>
                <a:latin typeface="Times New Roman" pitchFamily="18" charset="0"/>
                <a:cs typeface="Times New Roman" pitchFamily="18" charset="0"/>
              </a:rPr>
              <a:t>. </a:t>
            </a:r>
            <a:r>
              <a:rPr lang="en-US" b="1" dirty="0" smtClean="0">
                <a:solidFill>
                  <a:srgbClr val="FFC000"/>
                </a:solidFill>
                <a:latin typeface="Times New Roman" pitchFamily="18" charset="0"/>
                <a:cs typeface="Times New Roman" pitchFamily="18" charset="0"/>
              </a:rPr>
              <a:t>Je</a:t>
            </a:r>
            <a:r>
              <a:rPr lang="sr-Latn-CS" b="1" dirty="0" smtClean="0">
                <a:solidFill>
                  <a:srgbClr val="FFC000"/>
                </a:solidFill>
                <a:latin typeface="Times New Roman" pitchFamily="18" charset="0"/>
                <a:cs typeface="Times New Roman" pitchFamily="18" charset="0"/>
              </a:rPr>
              <a:t>zička gradja</a:t>
            </a:r>
            <a:r>
              <a:rPr lang="en-US" b="1" dirty="0" smtClean="0">
                <a:solidFill>
                  <a:srgbClr val="FFC000"/>
                </a:solidFill>
                <a:latin typeface="Times New Roman" pitchFamily="18" charset="0"/>
                <a:cs typeface="Times New Roman" pitchFamily="18" charset="0"/>
              </a:rPr>
              <a:t> </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257800"/>
          </a:xfrm>
        </p:spPr>
        <p:txBody>
          <a:bodyPr>
            <a:normAutofit fontScale="85000" lnSpcReduction="20000"/>
          </a:bodyPr>
          <a:lstStyle/>
          <a:p>
            <a:r>
              <a:rPr lang="sr-Latn-CS" dirty="0" smtClean="0">
                <a:latin typeface="Times New Roman" pitchFamily="18" charset="0"/>
                <a:cs typeface="Times New Roman" pitchFamily="18" charset="0"/>
              </a:rPr>
              <a:t>Ruski </a:t>
            </a:r>
            <a:r>
              <a:rPr lang="sr-Latn-CS" dirty="0" smtClean="0">
                <a:solidFill>
                  <a:srgbClr val="92D050"/>
                </a:solidFill>
                <a:latin typeface="Times New Roman" pitchFamily="18" charset="0"/>
                <a:cs typeface="Times New Roman" pitchFamily="18" charset="0"/>
              </a:rPr>
              <a:t>model</a:t>
            </a:r>
            <a:r>
              <a:rPr lang="en-US" dirty="0" smtClean="0">
                <a:solidFill>
                  <a:srgbClr val="92D050"/>
                </a:solidFill>
                <a:latin typeface="Times New Roman" pitchFamily="18" charset="0"/>
                <a:cs typeface="Times New Roman" pitchFamily="18" charset="0"/>
              </a:rPr>
              <a:t>i</a:t>
            </a:r>
            <a:endParaRPr lang="sr-Latn-CS" dirty="0" smtClean="0">
              <a:latin typeface="Times New Roman" pitchFamily="18" charset="0"/>
              <a:cs typeface="Times New Roman" pitchFamily="18" charset="0"/>
            </a:endParaRPr>
          </a:p>
          <a:p>
            <a:r>
              <a:rPr lang="sr-Latn-CS" dirty="0" smtClean="0">
                <a:latin typeface="Times New Roman" pitchFamily="18" charset="0"/>
                <a:cs typeface="Times New Roman" pitchFamily="18" charset="0"/>
              </a:rPr>
              <a:t>Srpsk</a:t>
            </a:r>
            <a:r>
              <a:rPr lang="en-US" dirty="0" smtClean="0">
                <a:latin typeface="Times New Roman" pitchFamily="18" charset="0"/>
                <a:cs typeface="Times New Roman" pitchFamily="18" charset="0"/>
              </a:rPr>
              <a:t>e</a:t>
            </a:r>
            <a:r>
              <a:rPr lang="sr-Latn-CS" dirty="0" smtClean="0">
                <a:latin typeface="Times New Roman" pitchFamily="18" charset="0"/>
                <a:cs typeface="Times New Roman" pitchFamily="18" charset="0"/>
              </a:rPr>
              <a:t> </a:t>
            </a:r>
            <a:r>
              <a:rPr lang="sr-Latn-CS" dirty="0" smtClean="0">
                <a:solidFill>
                  <a:srgbClr val="00B0F0"/>
                </a:solidFill>
                <a:latin typeface="Times New Roman" pitchFamily="18" charset="0"/>
                <a:cs typeface="Times New Roman" pitchFamily="18" charset="0"/>
              </a:rPr>
              <a:t>kontaktoleksem</a:t>
            </a:r>
            <a:r>
              <a:rPr lang="en-US" dirty="0" smtClean="0">
                <a:solidFill>
                  <a:srgbClr val="00B0F0"/>
                </a:solidFill>
                <a:latin typeface="Times New Roman" pitchFamily="18" charset="0"/>
                <a:cs typeface="Times New Roman" pitchFamily="18" charset="0"/>
              </a:rPr>
              <a:t>e</a:t>
            </a:r>
            <a:endParaRPr lang="sr-Latn-CS" dirty="0" smtClean="0">
              <a:latin typeface="Times New Roman" pitchFamily="18" charset="0"/>
              <a:cs typeface="Times New Roman" pitchFamily="18" charset="0"/>
            </a:endParaRPr>
          </a:p>
          <a:p>
            <a:r>
              <a:rPr lang="sr-Latn-CS" dirty="0" smtClean="0">
                <a:latin typeface="Times New Roman" pitchFamily="18" charset="0"/>
                <a:cs typeface="Times New Roman" pitchFamily="18" charset="0"/>
              </a:rPr>
              <a:t>Hrvatsk</a:t>
            </a:r>
            <a:r>
              <a:rPr lang="en-US" dirty="0" smtClean="0">
                <a:latin typeface="Times New Roman" pitchFamily="18" charset="0"/>
                <a:cs typeface="Times New Roman" pitchFamily="18" charset="0"/>
              </a:rPr>
              <a:t>e</a:t>
            </a:r>
            <a:r>
              <a:rPr lang="sr-Latn-CS" dirty="0" smtClean="0">
                <a:latin typeface="Times New Roman" pitchFamily="18" charset="0"/>
                <a:cs typeface="Times New Roman" pitchFamily="18" charset="0"/>
              </a:rPr>
              <a:t> </a:t>
            </a:r>
            <a:r>
              <a:rPr lang="sr-Latn-CS" dirty="0" smtClean="0">
                <a:solidFill>
                  <a:srgbClr val="00B0F0"/>
                </a:solidFill>
                <a:latin typeface="Times New Roman" pitchFamily="18" charset="0"/>
                <a:cs typeface="Times New Roman" pitchFamily="18" charset="0"/>
              </a:rPr>
              <a:t>kontaktoleksem</a:t>
            </a:r>
            <a:r>
              <a:rPr lang="en-US" dirty="0" smtClean="0">
                <a:solidFill>
                  <a:srgbClr val="00B0F0"/>
                </a:solidFill>
                <a:latin typeface="Times New Roman" pitchFamily="18" charset="0"/>
                <a:cs typeface="Times New Roman" pitchFamily="18" charset="0"/>
              </a:rPr>
              <a:t>e</a:t>
            </a:r>
            <a:endParaRPr lang="sr-Latn-CS" dirty="0" smtClean="0">
              <a:latin typeface="Times New Roman" pitchFamily="18" charset="0"/>
              <a:cs typeface="Times New Roman" pitchFamily="18" charset="0"/>
            </a:endParaRPr>
          </a:p>
          <a:p>
            <a:r>
              <a:rPr lang="sr-Latn-CS" dirty="0" smtClean="0">
                <a:latin typeface="Times New Roman" pitchFamily="18" charset="0"/>
                <a:cs typeface="Times New Roman" pitchFamily="18" charset="0"/>
              </a:rPr>
              <a:t>Bugarsk</a:t>
            </a:r>
            <a:r>
              <a:rPr lang="en-US" dirty="0" smtClean="0">
                <a:latin typeface="Times New Roman" pitchFamily="18" charset="0"/>
                <a:cs typeface="Times New Roman" pitchFamily="18" charset="0"/>
              </a:rPr>
              <a:t>e</a:t>
            </a:r>
            <a:r>
              <a:rPr lang="sr-Latn-CS" dirty="0" smtClean="0">
                <a:latin typeface="Times New Roman" pitchFamily="18" charset="0"/>
                <a:cs typeface="Times New Roman" pitchFamily="18" charset="0"/>
              </a:rPr>
              <a:t> </a:t>
            </a:r>
            <a:r>
              <a:rPr lang="sr-Latn-CS" dirty="0" smtClean="0">
                <a:solidFill>
                  <a:srgbClr val="00B0F0"/>
                </a:solidFill>
                <a:latin typeface="Times New Roman" pitchFamily="18" charset="0"/>
                <a:cs typeface="Times New Roman" pitchFamily="18" charset="0"/>
              </a:rPr>
              <a:t>kontaktoleksem</a:t>
            </a:r>
            <a:r>
              <a:rPr lang="en-US" dirty="0" smtClean="0">
                <a:solidFill>
                  <a:srgbClr val="00B0F0"/>
                </a:solidFill>
                <a:latin typeface="Times New Roman" pitchFamily="18" charset="0"/>
                <a:cs typeface="Times New Roman" pitchFamily="18" charset="0"/>
              </a:rPr>
              <a:t>e</a:t>
            </a:r>
            <a:endParaRPr lang="sr-Latn-CS" dirty="0" smtClean="0">
              <a:latin typeface="Times New Roman" pitchFamily="18" charset="0"/>
              <a:cs typeface="Times New Roman" pitchFamily="18" charset="0"/>
            </a:endParaRPr>
          </a:p>
          <a:p>
            <a:r>
              <a:rPr lang="sr-Latn-CS" dirty="0" smtClean="0">
                <a:latin typeface="Times New Roman" pitchFamily="18" charset="0"/>
                <a:cs typeface="Times New Roman" pitchFamily="18" charset="0"/>
              </a:rPr>
              <a:t>Makedonsk</a:t>
            </a:r>
            <a:r>
              <a:rPr lang="en-US" dirty="0" smtClean="0">
                <a:latin typeface="Times New Roman" pitchFamily="18" charset="0"/>
                <a:cs typeface="Times New Roman" pitchFamily="18" charset="0"/>
              </a:rPr>
              <a:t>e</a:t>
            </a:r>
            <a:r>
              <a:rPr lang="sr-Latn-CS" dirty="0" smtClean="0">
                <a:latin typeface="Times New Roman" pitchFamily="18" charset="0"/>
                <a:cs typeface="Times New Roman" pitchFamily="18" charset="0"/>
              </a:rPr>
              <a:t> </a:t>
            </a:r>
            <a:r>
              <a:rPr lang="sr-Latn-CS" dirty="0" smtClean="0">
                <a:solidFill>
                  <a:srgbClr val="00B0F0"/>
                </a:solidFill>
                <a:latin typeface="Times New Roman" pitchFamily="18" charset="0"/>
                <a:cs typeface="Times New Roman" pitchFamily="18" charset="0"/>
              </a:rPr>
              <a:t>kontaktoleksem</a:t>
            </a:r>
            <a:r>
              <a:rPr lang="en-US" dirty="0" smtClean="0">
                <a:solidFill>
                  <a:srgbClr val="00B0F0"/>
                </a:solidFill>
                <a:latin typeface="Times New Roman" pitchFamily="18" charset="0"/>
                <a:cs typeface="Times New Roman" pitchFamily="18" charset="0"/>
              </a:rPr>
              <a:t>e</a:t>
            </a:r>
            <a:endParaRPr lang="sr-Latn-CS" dirty="0" smtClean="0">
              <a:latin typeface="Times New Roman" pitchFamily="18" charset="0"/>
              <a:cs typeface="Times New Roman" pitchFamily="18" charset="0"/>
            </a:endParaRPr>
          </a:p>
          <a:p>
            <a:r>
              <a:rPr lang="sr-Latn-CS" dirty="0" smtClean="0">
                <a:latin typeface="Times New Roman" pitchFamily="18" charset="0"/>
                <a:cs typeface="Times New Roman" pitchFamily="18" charset="0"/>
              </a:rPr>
              <a:t>Slovenačk</a:t>
            </a:r>
            <a:r>
              <a:rPr lang="en-US" dirty="0" smtClean="0">
                <a:latin typeface="Times New Roman" pitchFamily="18" charset="0"/>
                <a:cs typeface="Times New Roman" pitchFamily="18" charset="0"/>
              </a:rPr>
              <a:t>e</a:t>
            </a:r>
            <a:r>
              <a:rPr lang="sr-Latn-CS" dirty="0" smtClean="0">
                <a:latin typeface="Times New Roman" pitchFamily="18" charset="0"/>
                <a:cs typeface="Times New Roman" pitchFamily="18" charset="0"/>
              </a:rPr>
              <a:t> </a:t>
            </a:r>
            <a:r>
              <a:rPr lang="sr-Latn-CS" dirty="0" smtClean="0">
                <a:solidFill>
                  <a:srgbClr val="00B0F0"/>
                </a:solidFill>
                <a:latin typeface="Times New Roman" pitchFamily="18" charset="0"/>
                <a:cs typeface="Times New Roman" pitchFamily="18" charset="0"/>
              </a:rPr>
              <a:t>kontaktoleksem</a:t>
            </a:r>
            <a:r>
              <a:rPr lang="en-US" dirty="0" smtClean="0">
                <a:solidFill>
                  <a:srgbClr val="00B0F0"/>
                </a:solidFill>
                <a:latin typeface="Times New Roman" pitchFamily="18" charset="0"/>
                <a:cs typeface="Times New Roman" pitchFamily="18" charset="0"/>
              </a:rPr>
              <a:t>e</a:t>
            </a:r>
            <a:endParaRPr lang="sr-Latn-CS" dirty="0" smtClean="0">
              <a:latin typeface="Times New Roman" pitchFamily="18" charset="0"/>
              <a:cs typeface="Times New Roman" pitchFamily="18" charset="0"/>
            </a:endParaRPr>
          </a:p>
          <a:p>
            <a:r>
              <a:rPr lang="sr-Latn-CS" dirty="0" smtClean="0">
                <a:latin typeface="Times New Roman" pitchFamily="18" charset="0"/>
                <a:cs typeface="Times New Roman" pitchFamily="18" charset="0"/>
              </a:rPr>
              <a:t>Slovačk</a:t>
            </a:r>
            <a:r>
              <a:rPr lang="en-US" dirty="0" smtClean="0">
                <a:latin typeface="Times New Roman" pitchFamily="18" charset="0"/>
                <a:cs typeface="Times New Roman" pitchFamily="18" charset="0"/>
              </a:rPr>
              <a:t>e</a:t>
            </a:r>
            <a:r>
              <a:rPr lang="sr-Latn-CS" dirty="0" smtClean="0">
                <a:latin typeface="Times New Roman" pitchFamily="18" charset="0"/>
                <a:cs typeface="Times New Roman" pitchFamily="18" charset="0"/>
              </a:rPr>
              <a:t> </a:t>
            </a:r>
            <a:r>
              <a:rPr lang="sr-Latn-CS" dirty="0" smtClean="0">
                <a:solidFill>
                  <a:srgbClr val="00B0F0"/>
                </a:solidFill>
                <a:latin typeface="Times New Roman" pitchFamily="18" charset="0"/>
                <a:cs typeface="Times New Roman" pitchFamily="18" charset="0"/>
              </a:rPr>
              <a:t>kontaktoleksem</a:t>
            </a:r>
            <a:r>
              <a:rPr lang="en-US" dirty="0" smtClean="0">
                <a:solidFill>
                  <a:srgbClr val="00B0F0"/>
                </a:solidFill>
                <a:latin typeface="Times New Roman" pitchFamily="18" charset="0"/>
                <a:cs typeface="Times New Roman" pitchFamily="18" charset="0"/>
              </a:rPr>
              <a:t>e</a:t>
            </a:r>
            <a:endParaRPr lang="sr-Latn-CS" dirty="0" smtClean="0">
              <a:latin typeface="Times New Roman" pitchFamily="18" charset="0"/>
              <a:cs typeface="Times New Roman" pitchFamily="18" charset="0"/>
            </a:endParaRPr>
          </a:p>
          <a:p>
            <a:r>
              <a:rPr lang="sr-Latn-CS" dirty="0" smtClean="0">
                <a:latin typeface="Times New Roman" pitchFamily="18" charset="0"/>
                <a:cs typeface="Times New Roman" pitchFamily="18" charset="0"/>
              </a:rPr>
              <a:t>Češk</a:t>
            </a:r>
            <a:r>
              <a:rPr lang="en-US" dirty="0" smtClean="0">
                <a:latin typeface="Times New Roman" pitchFamily="18" charset="0"/>
                <a:cs typeface="Times New Roman" pitchFamily="18" charset="0"/>
              </a:rPr>
              <a:t>e</a:t>
            </a:r>
            <a:r>
              <a:rPr lang="sr-Latn-CS" dirty="0" smtClean="0">
                <a:latin typeface="Times New Roman" pitchFamily="18" charset="0"/>
                <a:cs typeface="Times New Roman" pitchFamily="18" charset="0"/>
              </a:rPr>
              <a:t> </a:t>
            </a:r>
            <a:r>
              <a:rPr lang="sr-Latn-CS" dirty="0" smtClean="0">
                <a:solidFill>
                  <a:srgbClr val="00B0F0"/>
                </a:solidFill>
                <a:latin typeface="Times New Roman" pitchFamily="18" charset="0"/>
                <a:cs typeface="Times New Roman" pitchFamily="18" charset="0"/>
              </a:rPr>
              <a:t>kontaktoleksem</a:t>
            </a:r>
            <a:r>
              <a:rPr lang="en-US" dirty="0" smtClean="0">
                <a:solidFill>
                  <a:srgbClr val="00B0F0"/>
                </a:solidFill>
                <a:latin typeface="Times New Roman" pitchFamily="18" charset="0"/>
                <a:cs typeface="Times New Roman" pitchFamily="18" charset="0"/>
              </a:rPr>
              <a:t>e</a:t>
            </a:r>
            <a:endParaRPr lang="sr-Latn-CS" dirty="0" smtClean="0">
              <a:latin typeface="Times New Roman" pitchFamily="18" charset="0"/>
              <a:cs typeface="Times New Roman" pitchFamily="18" charset="0"/>
            </a:endParaRPr>
          </a:p>
          <a:p>
            <a:r>
              <a:rPr lang="sr-Latn-CS" dirty="0" smtClean="0">
                <a:latin typeface="Times New Roman" pitchFamily="18" charset="0"/>
                <a:cs typeface="Times New Roman" pitchFamily="18" charset="0"/>
              </a:rPr>
              <a:t>Poljsk</a:t>
            </a:r>
            <a:r>
              <a:rPr lang="en-US" dirty="0" smtClean="0">
                <a:latin typeface="Times New Roman" pitchFamily="18" charset="0"/>
                <a:cs typeface="Times New Roman" pitchFamily="18" charset="0"/>
              </a:rPr>
              <a:t>e</a:t>
            </a:r>
            <a:r>
              <a:rPr lang="sr-Latn-CS" dirty="0" smtClean="0">
                <a:latin typeface="Times New Roman" pitchFamily="18" charset="0"/>
                <a:cs typeface="Times New Roman" pitchFamily="18" charset="0"/>
              </a:rPr>
              <a:t> </a:t>
            </a:r>
            <a:r>
              <a:rPr lang="sr-Latn-CS" dirty="0" smtClean="0">
                <a:solidFill>
                  <a:srgbClr val="00B0F0"/>
                </a:solidFill>
                <a:latin typeface="Times New Roman" pitchFamily="18" charset="0"/>
                <a:cs typeface="Times New Roman" pitchFamily="18" charset="0"/>
              </a:rPr>
              <a:t>kontaktoleksem</a:t>
            </a:r>
            <a:r>
              <a:rPr lang="en-US" dirty="0" smtClean="0">
                <a:solidFill>
                  <a:srgbClr val="00B0F0"/>
                </a:solidFill>
                <a:latin typeface="Times New Roman" pitchFamily="18" charset="0"/>
                <a:cs typeface="Times New Roman" pitchFamily="18" charset="0"/>
              </a:rPr>
              <a:t>e</a:t>
            </a:r>
            <a:endParaRPr lang="sr-Latn-C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solidFill>
                  <a:schemeClr val="accent2">
                    <a:lumMod val="40000"/>
                    <a:lumOff val="60000"/>
                  </a:schemeClr>
                </a:solidFill>
                <a:latin typeface="Times New Roman" pitchFamily="18" charset="0"/>
                <a:cs typeface="Times New Roman" pitchFamily="18" charset="0"/>
              </a:rPr>
              <a:t>Napomena:</a:t>
            </a:r>
            <a:r>
              <a:rPr lang="en-US" dirty="0" smtClean="0">
                <a:latin typeface="Times New Roman" pitchFamily="18" charset="0"/>
                <a:cs typeface="Times New Roman" pitchFamily="18" charset="0"/>
              </a:rPr>
              <a:t> </a:t>
            </a:r>
            <a:r>
              <a:rPr lang="sr-Latn-CS" dirty="0" smtClean="0">
                <a:latin typeface="Times New Roman" pitchFamily="18" charset="0"/>
                <a:cs typeface="Times New Roman" pitchFamily="18" charset="0"/>
              </a:rPr>
              <a:t>Gradja je prikupljena metodom slobodnog uzorka. Statistika nije predmet ovog istraživanja.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Autofit/>
          </a:bodyPr>
          <a:lstStyle/>
          <a:p>
            <a:r>
              <a:rPr lang="sr-Latn-CS" b="1" dirty="0" smtClean="0">
                <a:solidFill>
                  <a:srgbClr val="FFC000"/>
                </a:solidFill>
                <a:latin typeface="Times New Roman" pitchFamily="18" charset="0"/>
                <a:cs typeface="Times New Roman" pitchFamily="18" charset="0"/>
              </a:rPr>
              <a:t>9. Istraživačke metode</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1219200"/>
            <a:ext cx="8686800" cy="5486400"/>
          </a:xfrm>
        </p:spPr>
        <p:txBody>
          <a:bodyPr>
            <a:normAutofit fontScale="85000" lnSpcReduction="20000"/>
          </a:bodyPr>
          <a:lstStyle/>
          <a:p>
            <a:r>
              <a:rPr lang="sr-Latn-CS" sz="3500" dirty="0" smtClean="0">
                <a:latin typeface="Times New Roman" pitchFamily="18" charset="0"/>
                <a:cs typeface="Times New Roman" pitchFamily="18" charset="0"/>
              </a:rPr>
              <a:t>Deskriptivni leksikograf služi se, prema semasiološkoj terminologiji koja se sreće u priručniku </a:t>
            </a:r>
            <a:r>
              <a:rPr lang="sr-Latn-CS" sz="3500" i="1" dirty="0" smtClean="0">
                <a:latin typeface="Times New Roman" pitchFamily="18" charset="0"/>
                <a:cs typeface="Times New Roman" pitchFamily="18" charset="0"/>
              </a:rPr>
              <a:t>Sternin 2013 </a:t>
            </a:r>
            <a:r>
              <a:rPr lang="sr-Latn-CS" sz="3500" dirty="0" smtClean="0">
                <a:latin typeface="Times New Roman" pitchFamily="18" charset="0"/>
                <a:cs typeface="Times New Roman" pitchFamily="18" charset="0"/>
              </a:rPr>
              <a:t>(</a:t>
            </a:r>
            <a:r>
              <a:rPr lang="sr-Cyrl-CS" sz="3500" i="1" dirty="0" smtClean="0">
                <a:latin typeface="Times New Roman" pitchFamily="18" charset="0"/>
                <a:cs typeface="Times New Roman" pitchFamily="18" charset="0"/>
              </a:rPr>
              <a:t>И.А. Стернин, Методы описания семантики слова, Ярославль, </a:t>
            </a:r>
            <a:r>
              <a:rPr lang="sr-Latn-CS" sz="3500" i="1" dirty="0" smtClean="0">
                <a:latin typeface="Times New Roman" pitchFamily="18" charset="0"/>
                <a:cs typeface="Times New Roman" pitchFamily="18" charset="0"/>
              </a:rPr>
              <a:t>2013</a:t>
            </a:r>
            <a:r>
              <a:rPr lang="sr-Latn-CS" sz="3500" dirty="0" smtClean="0">
                <a:latin typeface="Times New Roman" pitchFamily="18" charset="0"/>
                <a:cs typeface="Times New Roman" pitchFamily="18" charset="0"/>
              </a:rPr>
              <a:t>), metodom refleksivne analize semnog sastava u definisanju značenja reči, odn. logičkom refleksijom, jezičkim osećanjem i kognitivnim iskustvom. Prema spomenutom izvoru razlikuju se (1) metode dobijanja jezičkog materijala za semni opis, (2) metode semne interpretacije jezičkog materijala i formulacije sema i (3) metode verifikacije semne deskripcije značenja (Sternin 2013). Kompilacija rečničkih definicija iz više izvora je jedna od procedura metode uopštavanja rečničkih definicija.</a:t>
            </a:r>
          </a:p>
          <a:p>
            <a:endParaRPr lang="sr-Latn-C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686800" cy="5867400"/>
          </a:xfrm>
        </p:spPr>
        <p:txBody>
          <a:bodyPr>
            <a:normAutofit lnSpcReduction="10000"/>
          </a:bodyPr>
          <a:lstStyle/>
          <a:p>
            <a:r>
              <a:rPr lang="sr-Latn-CS" dirty="0" smtClean="0">
                <a:latin typeface="Times New Roman" pitchFamily="18" charset="0"/>
                <a:cs typeface="Times New Roman" pitchFamily="18" charset="0"/>
              </a:rPr>
              <a:t>Naš formalni zapis transsemantizacije</a:t>
            </a:r>
            <a:r>
              <a:rPr lang="en-US" dirty="0" smtClean="0">
                <a:latin typeface="Times New Roman" pitchFamily="18" charset="0"/>
                <a:cs typeface="Times New Roman" pitchFamily="18" charset="0"/>
              </a:rPr>
              <a:t> dobij</a:t>
            </a:r>
            <a:r>
              <a:rPr lang="sr-Latn-CS" dirty="0" smtClean="0">
                <a:latin typeface="Times New Roman" pitchFamily="18" charset="0"/>
                <a:cs typeface="Times New Roman" pitchFamily="18" charset="0"/>
              </a:rPr>
              <a:t>amo</a:t>
            </a:r>
            <a:r>
              <a:rPr lang="en-US" dirty="0" smtClean="0">
                <a:latin typeface="Times New Roman" pitchFamily="18" charset="0"/>
                <a:cs typeface="Times New Roman" pitchFamily="18" charset="0"/>
              </a:rPr>
              <a:t> </a:t>
            </a:r>
            <a:r>
              <a:rPr lang="sr-Latn-CS" u="sng" dirty="0" smtClean="0">
                <a:solidFill>
                  <a:srgbClr val="FFFF00"/>
                </a:solidFill>
                <a:latin typeface="Times New Roman" pitchFamily="18" charset="0"/>
                <a:cs typeface="Times New Roman" pitchFamily="18" charset="0"/>
              </a:rPr>
              <a:t>analizom leksikografskih definicija</a:t>
            </a:r>
            <a:r>
              <a:rPr lang="sr-Latn-CS" dirty="0" smtClean="0">
                <a:latin typeface="Times New Roman" pitchFamily="18" charset="0"/>
                <a:cs typeface="Times New Roman" pitchFamily="18" charset="0"/>
              </a:rPr>
              <a:t>, </a:t>
            </a:r>
            <a:r>
              <a:rPr lang="en-US" dirty="0" smtClean="0">
                <a:solidFill>
                  <a:schemeClr val="accent3">
                    <a:lumMod val="40000"/>
                    <a:lumOff val="60000"/>
                  </a:schemeClr>
                </a:solidFill>
                <a:latin typeface="Times New Roman" pitchFamily="18" charset="0"/>
                <a:cs typeface="Times New Roman" pitchFamily="18" charset="0"/>
              </a:rPr>
              <a:t>prostim </a:t>
            </a:r>
            <a:r>
              <a:rPr lang="en-US" u="sng" dirty="0" smtClean="0">
                <a:solidFill>
                  <a:schemeClr val="accent3">
                    <a:lumMod val="40000"/>
                    <a:lumOff val="60000"/>
                  </a:schemeClr>
                </a:solidFill>
                <a:latin typeface="Times New Roman" pitchFamily="18" charset="0"/>
                <a:cs typeface="Times New Roman" pitchFamily="18" charset="0"/>
              </a:rPr>
              <a:t>dekomponovanjem semanti</a:t>
            </a:r>
            <a:r>
              <a:rPr lang="sr-Latn-CS" u="sng" dirty="0" smtClean="0">
                <a:solidFill>
                  <a:schemeClr val="accent3">
                    <a:lumMod val="40000"/>
                    <a:lumOff val="60000"/>
                  </a:schemeClr>
                </a:solidFill>
                <a:latin typeface="Times New Roman" pitchFamily="18" charset="0"/>
                <a:cs typeface="Times New Roman" pitchFamily="18" charset="0"/>
              </a:rPr>
              <a:t>č</a:t>
            </a:r>
            <a:r>
              <a:rPr lang="en-US" u="sng" dirty="0" smtClean="0">
                <a:solidFill>
                  <a:schemeClr val="accent3">
                    <a:lumMod val="40000"/>
                    <a:lumOff val="60000"/>
                  </a:schemeClr>
                </a:solidFill>
                <a:latin typeface="Times New Roman" pitchFamily="18" charset="0"/>
                <a:cs typeface="Times New Roman" pitchFamily="18" charset="0"/>
              </a:rPr>
              <a:t>kog sadr</a:t>
            </a:r>
            <a:r>
              <a:rPr lang="sr-Latn-CS" u="sng" dirty="0" smtClean="0">
                <a:solidFill>
                  <a:schemeClr val="accent3">
                    <a:lumMod val="40000"/>
                    <a:lumOff val="60000"/>
                  </a:schemeClr>
                </a:solidFill>
                <a:latin typeface="Times New Roman" pitchFamily="18" charset="0"/>
                <a:cs typeface="Times New Roman" pitchFamily="18" charset="0"/>
              </a:rPr>
              <a:t>žaja </a:t>
            </a:r>
            <a:r>
              <a:rPr lang="sr-Latn-CS" dirty="0" smtClean="0">
                <a:latin typeface="Times New Roman" pitchFamily="18" charset="0"/>
                <a:cs typeface="Times New Roman" pitchFamily="18" charset="0"/>
              </a:rPr>
              <a:t>i </a:t>
            </a:r>
            <a:r>
              <a:rPr lang="en-US" u="sng" dirty="0" smtClean="0">
                <a:solidFill>
                  <a:schemeClr val="accent6">
                    <a:lumMod val="40000"/>
                    <a:lumOff val="60000"/>
                  </a:schemeClr>
                </a:solidFill>
                <a:latin typeface="Times New Roman" pitchFamily="18" charset="0"/>
                <a:cs typeface="Times New Roman" pitchFamily="18" charset="0"/>
              </a:rPr>
              <a:t>metodom </a:t>
            </a:r>
            <a:r>
              <a:rPr lang="sr-Latn-CS" u="sng" dirty="0" smtClean="0">
                <a:solidFill>
                  <a:schemeClr val="accent6">
                    <a:lumMod val="40000"/>
                    <a:lumOff val="60000"/>
                  </a:schemeClr>
                </a:solidFill>
                <a:latin typeface="Times New Roman" pitchFamily="18" charset="0"/>
                <a:cs typeface="Times New Roman" pitchFamily="18" charset="0"/>
              </a:rPr>
              <a:t>kontaktološke </a:t>
            </a:r>
            <a:r>
              <a:rPr lang="en-US" u="sng" dirty="0" smtClean="0">
                <a:solidFill>
                  <a:schemeClr val="accent6">
                    <a:lumMod val="40000"/>
                    <a:lumOff val="60000"/>
                  </a:schemeClr>
                </a:solidFill>
                <a:latin typeface="Times New Roman" pitchFamily="18" charset="0"/>
                <a:cs typeface="Times New Roman" pitchFamily="18" charset="0"/>
              </a:rPr>
              <a:t>formalizacije</a:t>
            </a:r>
            <a:r>
              <a:rPr lang="sr-Latn-CS" dirty="0" smtClean="0">
                <a:latin typeface="Times New Roman" pitchFamily="18" charset="0"/>
                <a:cs typeface="Times New Roman" pitchFamily="18" charset="0"/>
              </a:rPr>
              <a:t>. Tripartitnoj analizi transsemantizacije ne podvrgavamo kompiliranu definiciju značenja, već analizu radimo za upareni leksikografski izvor modela i replike. U kontaktologiji se </a:t>
            </a:r>
            <a:r>
              <a:rPr lang="en-US" dirty="0" smtClean="0">
                <a:latin typeface="Times New Roman" pitchFamily="18" charset="0"/>
                <a:cs typeface="Times New Roman" pitchFamily="18" charset="0"/>
              </a:rPr>
              <a:t>od </a:t>
            </a:r>
            <a:r>
              <a:rPr lang="sr-Latn-CS" dirty="0" smtClean="0">
                <a:latin typeface="Times New Roman" pitchFamily="18" charset="0"/>
                <a:cs typeface="Times New Roman" pitchFamily="18" charset="0"/>
              </a:rPr>
              <a:t>metoda u </a:t>
            </a:r>
            <a:r>
              <a:rPr lang="sr-Latn-CS" i="1" dirty="0" smtClean="0">
                <a:latin typeface="Times New Roman" pitchFamily="18" charset="0"/>
                <a:cs typeface="Times New Roman" pitchFamily="18" charset="0"/>
              </a:rPr>
              <a:t>Sternin 2013</a:t>
            </a:r>
            <a:r>
              <a:rPr lang="sr-Latn-CS" dirty="0" smtClean="0">
                <a:latin typeface="Times New Roman" pitchFamily="18" charset="0"/>
                <a:cs typeface="Times New Roman" pitchFamily="18" charset="0"/>
              </a:rPr>
              <a:t> često koriste </a:t>
            </a:r>
            <a:r>
              <a:rPr lang="sr-Latn-CS" u="sng" dirty="0" smtClean="0">
                <a:solidFill>
                  <a:schemeClr val="accent2">
                    <a:lumMod val="40000"/>
                    <a:lumOff val="60000"/>
                  </a:schemeClr>
                </a:solidFill>
                <a:latin typeface="Times New Roman" pitchFamily="18" charset="0"/>
                <a:cs typeface="Times New Roman" pitchFamily="18" charset="0"/>
              </a:rPr>
              <a:t>metod semne interpretacije</a:t>
            </a:r>
            <a:r>
              <a:rPr lang="sr-Latn-CS" dirty="0" smtClean="0">
                <a:latin typeface="Times New Roman" pitchFamily="18" charset="0"/>
                <a:cs typeface="Times New Roman" pitchFamily="18" charset="0"/>
              </a:rPr>
              <a:t> dobijenih rezultata i </a:t>
            </a:r>
            <a:r>
              <a:rPr lang="sr-Latn-CS" u="sng" dirty="0" smtClean="0">
                <a:solidFill>
                  <a:schemeClr val="accent5">
                    <a:lumMod val="40000"/>
                    <a:lumOff val="60000"/>
                  </a:schemeClr>
                </a:solidFill>
                <a:latin typeface="Times New Roman" pitchFamily="18" charset="0"/>
                <a:cs typeface="Times New Roman" pitchFamily="18" charset="0"/>
              </a:rPr>
              <a:t>metod obrnutog prevoda</a:t>
            </a:r>
            <a:r>
              <a:rPr lang="sr-Latn-CS" dirty="0" smtClean="0">
                <a:solidFill>
                  <a:schemeClr val="accent5">
                    <a:lumMod val="40000"/>
                    <a:lumOff val="60000"/>
                  </a:schemeClr>
                </a:solidFill>
                <a:latin typeface="Times New Roman" pitchFamily="18" charset="0"/>
                <a:cs typeface="Times New Roman" pitchFamily="18" charset="0"/>
              </a:rPr>
              <a:t> </a:t>
            </a:r>
            <a:r>
              <a:rPr lang="sr-Latn-CS" dirty="0" smtClean="0">
                <a:latin typeface="Times New Roman" pitchFamily="18" charset="0"/>
                <a:cs typeface="Times New Roman" pitchFamily="18" charset="0"/>
              </a:rPr>
              <a:t>kada je reč o verifikaciji semne deskripcije značenja. </a:t>
            </a:r>
            <a:endParaRPr lang="en-US" dirty="0" smtClean="0">
              <a:latin typeface="Times New Roman" pitchFamily="18" charset="0"/>
              <a:cs typeface="Times New Roman" pitchFamily="18" charset="0"/>
            </a:endParaRPr>
          </a:p>
          <a:p>
            <a:endParaRPr lang="sr-Latn-C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b="1" dirty="0" smtClean="0">
                <a:solidFill>
                  <a:srgbClr val="FFC000"/>
                </a:solidFill>
                <a:latin typeface="Times New Roman" pitchFamily="18" charset="0"/>
                <a:cs typeface="Times New Roman" pitchFamily="18" charset="0"/>
              </a:rPr>
              <a:t>10</a:t>
            </a:r>
            <a:r>
              <a:rPr lang="sr-Latn-CS" b="1" dirty="0" smtClean="0">
                <a:solidFill>
                  <a:srgbClr val="FFC000"/>
                </a:solidFill>
                <a:latin typeface="Times New Roman" pitchFamily="18" charset="0"/>
                <a:cs typeface="Times New Roman" pitchFamily="18" charset="0"/>
              </a:rPr>
              <a:t>. Upareni leksikografski izvor</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5105400"/>
          </a:xfrm>
        </p:spPr>
        <p:txBody>
          <a:bodyPr>
            <a:normAutofit fontScale="85000" lnSpcReduction="10000"/>
          </a:bodyPr>
          <a:lstStyle/>
          <a:p>
            <a:r>
              <a:rPr lang="sr-Latn-CS" dirty="0" smtClean="0">
                <a:latin typeface="Times New Roman" pitchFamily="18" charset="0"/>
                <a:cs typeface="Times New Roman" pitchFamily="18" charset="0"/>
              </a:rPr>
              <a:t>Upareni leksikografski izvor su leksikografski izvor modela i leksikografski izvor replike. </a:t>
            </a:r>
          </a:p>
          <a:p>
            <a:r>
              <a:rPr lang="sr-Latn-CS" dirty="0" smtClean="0">
                <a:latin typeface="Times New Roman" pitchFamily="18" charset="0"/>
                <a:cs typeface="Times New Roman" pitchFamily="18" charset="0"/>
              </a:rPr>
              <a:t>Formalni zapis transsemantizacije se odnosi na definiciju značenja uparenog leksikografskog izvora. </a:t>
            </a:r>
          </a:p>
          <a:p>
            <a:r>
              <a:rPr lang="sr-Latn-CS" dirty="0" smtClean="0">
                <a:latin typeface="Times New Roman" pitchFamily="18" charset="0"/>
                <a:cs typeface="Times New Roman" pitchFamily="18" charset="0"/>
              </a:rPr>
              <a:t>Formalni opis transsemantizacije u KRSJ se ne radi za sve kombinacije leksikografskih izvora.</a:t>
            </a:r>
          </a:p>
          <a:p>
            <a:r>
              <a:rPr lang="sr-Latn-CS" dirty="0" smtClean="0">
                <a:latin typeface="Times New Roman" pitchFamily="18" charset="0"/>
                <a:cs typeface="Times New Roman" pitchFamily="18" charset="0"/>
              </a:rPr>
              <a:t>Rečnička definicija modela jednog leksikografskog izvora može se porediti sa rečničkim definicijama replike u nekoliko leksikografskih izvora. Deskriptivni opis </a:t>
            </a:r>
            <a:r>
              <a:rPr lang="en-US" dirty="0" smtClean="0">
                <a:latin typeface="Times New Roman" pitchFamily="18" charset="0"/>
                <a:cs typeface="Times New Roman" pitchFamily="18" charset="0"/>
              </a:rPr>
              <a:t>semanti</a:t>
            </a:r>
            <a:r>
              <a:rPr lang="sr-Latn-CS" dirty="0" smtClean="0">
                <a:latin typeface="Times New Roman" pitchFamily="18" charset="0"/>
                <a:cs typeface="Times New Roman" pitchFamily="18" charset="0"/>
              </a:rPr>
              <a:t>čkih promena dajemo u citatnom obliku (u KRSJ dolazi posle oznake ©).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685800"/>
          </a:xfrm>
        </p:spPr>
        <p:txBody>
          <a:bodyPr>
            <a:noAutofit/>
          </a:bodyPr>
          <a:lstStyle/>
          <a:p>
            <a:pPr algn="ctr"/>
            <a:r>
              <a:rPr lang="sr-Cyrl-CS" sz="4400" b="1" dirty="0" smtClean="0">
                <a:solidFill>
                  <a:srgbClr val="FFC000"/>
                </a:solidFill>
                <a:latin typeface="Times New Roman" pitchFamily="18" charset="0"/>
                <a:cs typeface="Times New Roman" pitchFamily="18" charset="0"/>
              </a:rPr>
              <a:t>2. </a:t>
            </a:r>
            <a:r>
              <a:rPr lang="sr-Latn-CS" sz="4400" b="1" dirty="0" smtClean="0">
                <a:solidFill>
                  <a:srgbClr val="FFC000"/>
                </a:solidFill>
                <a:latin typeface="Times New Roman" pitchFamily="18" charset="0"/>
                <a:cs typeface="Times New Roman" pitchFamily="18" charset="0"/>
              </a:rPr>
              <a:t>Sadržaj prezentacije</a:t>
            </a:r>
            <a:endParaRPr lang="sr-Latn-CS" sz="4400"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990600"/>
            <a:ext cx="8534400" cy="5638800"/>
          </a:xfrm>
        </p:spPr>
        <p:txBody>
          <a:bodyPr>
            <a:normAutofit fontScale="92500" lnSpcReduction="20000"/>
          </a:bodyPr>
          <a:lstStyle/>
          <a:p>
            <a:pPr marL="514350" indent="-514350">
              <a:buAutoNum type="arabicParenR"/>
            </a:pPr>
            <a:r>
              <a:rPr lang="en-US" dirty="0" smtClean="0">
                <a:latin typeface="Times New Roman" pitchFamily="18" charset="0"/>
                <a:cs typeface="Times New Roman" pitchFamily="18" charset="0"/>
              </a:rPr>
              <a:t>Osnovni pojmovi u ovom radu</a:t>
            </a:r>
          </a:p>
          <a:p>
            <a:pPr marL="514350" indent="-514350">
              <a:buAutoNum type="arabicParenR"/>
            </a:pPr>
            <a:endParaRPr lang="sr-Latn-CS" dirty="0" smtClean="0">
              <a:latin typeface="Times New Roman" pitchFamily="18" charset="0"/>
              <a:cs typeface="Times New Roman" pitchFamily="18" charset="0"/>
            </a:endParaRPr>
          </a:p>
          <a:p>
            <a:pPr>
              <a:buNone/>
            </a:pPr>
            <a:r>
              <a:rPr lang="sr-Latn-CS" dirty="0" smtClean="0">
                <a:latin typeface="Times New Roman" pitchFamily="18" charset="0"/>
                <a:cs typeface="Times New Roman" pitchFamily="18" charset="0"/>
              </a:rPr>
              <a:t>2</a:t>
            </a:r>
            <a:r>
              <a:rPr lang="sr-Cyrl-CS" dirty="0" smtClean="0">
                <a:latin typeface="Times New Roman" pitchFamily="18" charset="0"/>
                <a:cs typeface="Times New Roman" pitchFamily="18" charset="0"/>
              </a:rPr>
              <a:t>)</a:t>
            </a:r>
            <a:r>
              <a:rPr lang="sr-Latn-CS" dirty="0" smtClean="0">
                <a:latin typeface="Times New Roman" pitchFamily="18" charset="0"/>
                <a:cs typeface="Times New Roman" pitchFamily="18" charset="0"/>
              </a:rPr>
              <a:t> Tipologija transsemantizacije u kontaktološkoj leksikografiji (</a:t>
            </a:r>
            <a:r>
              <a:rPr lang="en-US" dirty="0" smtClean="0">
                <a:latin typeface="Times New Roman" pitchFamily="18" charset="0"/>
                <a:cs typeface="Times New Roman" pitchFamily="18" charset="0"/>
              </a:rPr>
              <a:t>R. </a:t>
            </a:r>
            <a:r>
              <a:rPr lang="sr-Latn-CS" dirty="0" smtClean="0">
                <a:latin typeface="Times New Roman" pitchFamily="18" charset="0"/>
                <a:cs typeface="Times New Roman" pitchFamily="18" charset="0"/>
              </a:rPr>
              <a:t>Filipović, </a:t>
            </a:r>
            <a:r>
              <a:rPr lang="en-US" dirty="0" smtClean="0">
                <a:latin typeface="Times New Roman" pitchFamily="18" charset="0"/>
                <a:cs typeface="Times New Roman" pitchFamily="18" charset="0"/>
              </a:rPr>
              <a:t>J. </a:t>
            </a:r>
            <a:r>
              <a:rPr lang="sr-Latn-CS" dirty="0" smtClean="0">
                <a:latin typeface="Times New Roman" pitchFamily="18" charset="0"/>
                <a:cs typeface="Times New Roman" pitchFamily="18" charset="0"/>
              </a:rPr>
              <a:t>Ajduković)</a:t>
            </a:r>
            <a:endParaRPr lang="en-US" dirty="0" smtClean="0">
              <a:latin typeface="Times New Roman" pitchFamily="18" charset="0"/>
              <a:cs typeface="Times New Roman" pitchFamily="18" charset="0"/>
            </a:endParaRPr>
          </a:p>
          <a:p>
            <a:pPr>
              <a:buNone/>
            </a:pPr>
            <a:r>
              <a:rPr lang="sr-Latn-CS" dirty="0" smtClean="0">
                <a:latin typeface="Times New Roman" pitchFamily="18" charset="0"/>
                <a:cs typeface="Times New Roman" pitchFamily="18" charset="0"/>
              </a:rPr>
              <a:t> </a:t>
            </a:r>
            <a:endParaRPr lang="sr-Cyrl-CS" dirty="0" smtClean="0">
              <a:latin typeface="Times New Roman" pitchFamily="18" charset="0"/>
              <a:cs typeface="Times New Roman" pitchFamily="18" charset="0"/>
            </a:endParaRPr>
          </a:p>
          <a:p>
            <a:pPr>
              <a:buNone/>
            </a:pPr>
            <a:r>
              <a:rPr lang="sr-Latn-CS" dirty="0" smtClean="0">
                <a:latin typeface="Times New Roman" pitchFamily="18" charset="0"/>
                <a:cs typeface="Times New Roman" pitchFamily="18" charset="0"/>
              </a:rPr>
              <a:t>3) Izvori i gradja za ovo istraživanje</a:t>
            </a: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sr-Latn-CS" dirty="0" smtClean="0">
                <a:latin typeface="Times New Roman" pitchFamily="18" charset="0"/>
                <a:cs typeface="Times New Roman" pitchFamily="18" charset="0"/>
              </a:rPr>
              <a:t>4</a:t>
            </a:r>
            <a:r>
              <a:rPr lang="sr-Cyrl-CS" dirty="0" smtClean="0">
                <a:latin typeface="Times New Roman" pitchFamily="18" charset="0"/>
                <a:cs typeface="Times New Roman" pitchFamily="18" charset="0"/>
              </a:rPr>
              <a:t>)</a:t>
            </a:r>
            <a:r>
              <a:rPr lang="sr-Latn-CS" dirty="0" smtClean="0">
                <a:latin typeface="Times New Roman" pitchFamily="18" charset="0"/>
                <a:cs typeface="Times New Roman" pitchFamily="18" charset="0"/>
              </a:rPr>
              <a:t> Istraživačke metode</a:t>
            </a: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5) </a:t>
            </a:r>
            <a:r>
              <a:rPr lang="sr-Latn-CS" dirty="0" smtClean="0">
                <a:latin typeface="Times New Roman" pitchFamily="18" charset="0"/>
                <a:cs typeface="Times New Roman" pitchFamily="18" charset="0"/>
              </a:rPr>
              <a:t>Metajezik f</a:t>
            </a:r>
            <a:r>
              <a:rPr lang="en-US" dirty="0" smtClean="0">
                <a:latin typeface="Times New Roman" pitchFamily="18" charset="0"/>
                <a:cs typeface="Times New Roman" pitchFamily="18" charset="0"/>
              </a:rPr>
              <a:t>ormaln</a:t>
            </a:r>
            <a:r>
              <a:rPr lang="sr-Latn-CS" dirty="0" smtClean="0">
                <a:latin typeface="Times New Roman" pitchFamily="18" charset="0"/>
                <a:cs typeface="Times New Roman" pitchFamily="18" charset="0"/>
              </a:rPr>
              <a:t>og</a:t>
            </a:r>
            <a:r>
              <a:rPr lang="en-US" dirty="0" smtClean="0">
                <a:latin typeface="Times New Roman" pitchFamily="18" charset="0"/>
                <a:cs typeface="Times New Roman" pitchFamily="18" charset="0"/>
              </a:rPr>
              <a:t> </a:t>
            </a:r>
            <a:r>
              <a:rPr lang="sr-Latn-CS" dirty="0" smtClean="0">
                <a:latin typeface="Times New Roman" pitchFamily="18" charset="0"/>
                <a:cs typeface="Times New Roman" pitchFamily="18" charset="0"/>
              </a:rPr>
              <a:t>opisa </a:t>
            </a:r>
            <a:r>
              <a:rPr lang="en-US" dirty="0" smtClean="0">
                <a:latin typeface="Times New Roman" pitchFamily="18" charset="0"/>
                <a:cs typeface="Times New Roman" pitchFamily="18" charset="0"/>
              </a:rPr>
              <a:t>transsemantizacije</a:t>
            </a:r>
          </a:p>
          <a:p>
            <a:pPr>
              <a:buNone/>
            </a:pPr>
            <a:endParaRPr lang="sr-Latn-C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6</a:t>
            </a:r>
            <a:r>
              <a:rPr lang="sr-Cyrl-CS" dirty="0" smtClean="0">
                <a:latin typeface="Times New Roman" pitchFamily="18" charset="0"/>
                <a:cs typeface="Times New Roman" pitchFamily="18" charset="0"/>
              </a:rPr>
              <a:t>)</a:t>
            </a:r>
            <a:r>
              <a:rPr lang="sr-Latn-CS" dirty="0" smtClean="0">
                <a:latin typeface="Times New Roman" pitchFamily="18" charset="0"/>
                <a:cs typeface="Times New Roman" pitchFamily="18" charset="0"/>
              </a:rPr>
              <a:t> Nova tipologija transsemantizacije i primeri</a:t>
            </a:r>
            <a:endParaRPr lang="sr-Cyrl-C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solidFill>
                  <a:srgbClr val="FFC000"/>
                </a:solidFill>
                <a:latin typeface="Times New Roman" pitchFamily="18" charset="0"/>
                <a:cs typeface="Times New Roman" pitchFamily="18" charset="0"/>
              </a:rPr>
              <a:t>11</a:t>
            </a:r>
            <a:r>
              <a:rPr lang="sr-Latn-CS" b="1" dirty="0" smtClean="0">
                <a:solidFill>
                  <a:srgbClr val="FFC000"/>
                </a:solidFill>
                <a:latin typeface="Times New Roman" pitchFamily="18" charset="0"/>
                <a:cs typeface="Times New Roman" pitchFamily="18" charset="0"/>
              </a:rPr>
              <a:t>. Primer uparene rečničke definicije modela i replike</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752600"/>
            <a:ext cx="8229600" cy="4876800"/>
          </a:xfrm>
        </p:spPr>
        <p:txBody>
          <a:bodyPr>
            <a:normAutofit fontScale="85000" lnSpcReduction="20000"/>
          </a:bodyPr>
          <a:lstStyle/>
          <a:p>
            <a:r>
              <a:rPr lang="sr-Latn-CS" dirty="0" smtClean="0">
                <a:solidFill>
                  <a:srgbClr val="92D050"/>
                </a:solidFill>
                <a:latin typeface="Times New Roman" pitchFamily="18" charset="0"/>
                <a:cs typeface="Times New Roman" pitchFamily="18" charset="0"/>
              </a:rPr>
              <a:t>Ruski model (</a:t>
            </a:r>
            <a:r>
              <a:rPr lang="sr-Cyrl-CS" dirty="0" smtClean="0">
                <a:solidFill>
                  <a:srgbClr val="92D050"/>
                </a:solidFill>
                <a:latin typeface="Times New Roman" pitchFamily="18" charset="0"/>
                <a:cs typeface="Times New Roman" pitchFamily="18" charset="0"/>
              </a:rPr>
              <a:t>МАС</a:t>
            </a:r>
            <a:r>
              <a:rPr lang="sr-Latn-CS" dirty="0" smtClean="0">
                <a:solidFill>
                  <a:srgbClr val="92D050"/>
                </a:solidFill>
                <a:latin typeface="Times New Roman" pitchFamily="18" charset="0"/>
                <a:cs typeface="Times New Roman" pitchFamily="18" charset="0"/>
              </a:rPr>
              <a:t>):</a:t>
            </a:r>
          </a:p>
          <a:p>
            <a:pPr>
              <a:buNone/>
            </a:pPr>
            <a:r>
              <a:rPr lang="sr-Cyrl-CS" dirty="0" smtClean="0">
                <a:latin typeface="Times New Roman" pitchFamily="18" charset="0"/>
                <a:cs typeface="Times New Roman" pitchFamily="18" charset="0"/>
              </a:rPr>
              <a:t>     </a:t>
            </a:r>
            <a:r>
              <a:rPr lang="sr-Cyrl-CS" b="1" dirty="0" smtClean="0">
                <a:latin typeface="Times New Roman" pitchFamily="18" charset="0"/>
                <a:cs typeface="Times New Roman" pitchFamily="18" charset="0"/>
              </a:rPr>
              <a:t>БАРАБАН</a:t>
            </a:r>
            <a:r>
              <a:rPr lang="sr-Cyrl-CS" dirty="0" smtClean="0">
                <a:latin typeface="Times New Roman" pitchFamily="18" charset="0"/>
                <a:cs typeface="Times New Roman" pitchFamily="18" charset="0"/>
              </a:rPr>
              <a:t> </a:t>
            </a:r>
            <a:r>
              <a:rPr lang="sr-Cyrl-CS" dirty="0" smtClean="0">
                <a:solidFill>
                  <a:srgbClr val="FFFF00"/>
                </a:solidFill>
                <a:latin typeface="Times New Roman" pitchFamily="18" charset="0"/>
                <a:cs typeface="Times New Roman" pitchFamily="18" charset="0"/>
              </a:rPr>
              <a:t>1. Ударный музыкальный инструмент в виде полого цилиндра, оба основания которого обтянуты кожей. 2. Деталь различных машин и механизмов в виде цилиндра, обычно полого.</a:t>
            </a:r>
            <a:r>
              <a:rPr lang="sr-Cyrl-CS" dirty="0" smtClean="0">
                <a:latin typeface="Times New Roman" pitchFamily="18" charset="0"/>
                <a:cs typeface="Times New Roman" pitchFamily="18" charset="0"/>
              </a:rPr>
              <a:t> 3. Цилиндрическая или многогранная верхняя часть здания, поддерживающая купол.</a:t>
            </a:r>
            <a:endParaRPr lang="sr-Latn-CS" dirty="0" smtClean="0">
              <a:latin typeface="Times New Roman" pitchFamily="18" charset="0"/>
              <a:cs typeface="Times New Roman" pitchFamily="18" charset="0"/>
            </a:endParaRPr>
          </a:p>
          <a:p>
            <a:pPr>
              <a:buNone/>
            </a:pPr>
            <a:endParaRPr lang="sr-Cyrl-CS" dirty="0" smtClean="0">
              <a:latin typeface="Times New Roman" pitchFamily="18" charset="0"/>
              <a:cs typeface="Times New Roman" pitchFamily="18" charset="0"/>
            </a:endParaRPr>
          </a:p>
          <a:p>
            <a:r>
              <a:rPr lang="sr-Latn-CS" dirty="0" smtClean="0">
                <a:solidFill>
                  <a:srgbClr val="00B0F0"/>
                </a:solidFill>
                <a:latin typeface="Times New Roman" pitchFamily="18" charset="0"/>
                <a:cs typeface="Times New Roman" pitchFamily="18" charset="0"/>
              </a:rPr>
              <a:t>Bugarska replika (</a:t>
            </a:r>
            <a:r>
              <a:rPr lang="sr-Cyrl-CS" dirty="0" smtClean="0">
                <a:solidFill>
                  <a:srgbClr val="00B0F0"/>
                </a:solidFill>
                <a:latin typeface="Times New Roman" pitchFamily="18" charset="0"/>
                <a:cs typeface="Times New Roman" pitchFamily="18" charset="0"/>
              </a:rPr>
              <a:t>РБАН</a:t>
            </a:r>
            <a:r>
              <a:rPr lang="sr-Latn-CS" dirty="0" smtClean="0">
                <a:solidFill>
                  <a:srgbClr val="00B0F0"/>
                </a:solidFill>
                <a:latin typeface="Times New Roman" pitchFamily="18" charset="0"/>
                <a:cs typeface="Times New Roman" pitchFamily="18" charset="0"/>
              </a:rPr>
              <a:t>):</a:t>
            </a:r>
          </a:p>
          <a:p>
            <a:pPr>
              <a:buNone/>
            </a:pPr>
            <a:r>
              <a:rPr lang="sr-Cyrl-CS" dirty="0" smtClean="0">
                <a:latin typeface="Times New Roman" pitchFamily="18" charset="0"/>
                <a:cs typeface="Times New Roman" pitchFamily="18" charset="0"/>
              </a:rPr>
              <a:t>     </a:t>
            </a:r>
            <a:r>
              <a:rPr lang="sr-Cyrl-CS" b="1" dirty="0" smtClean="0">
                <a:latin typeface="Times New Roman" pitchFamily="18" charset="0"/>
                <a:cs typeface="Times New Roman" pitchFamily="18" charset="0"/>
              </a:rPr>
              <a:t>БАРАБАН</a:t>
            </a:r>
            <a:r>
              <a:rPr lang="sr-Cyrl-CS" dirty="0" smtClean="0">
                <a:latin typeface="Times New Roman" pitchFamily="18" charset="0"/>
                <a:cs typeface="Times New Roman" pitchFamily="18" charset="0"/>
              </a:rPr>
              <a:t> </a:t>
            </a:r>
            <a:r>
              <a:rPr lang="sr-Cyrl-CS" dirty="0" smtClean="0">
                <a:solidFill>
                  <a:srgbClr val="FFFF00"/>
                </a:solidFill>
                <a:latin typeface="Times New Roman" pitchFamily="18" charset="0"/>
                <a:cs typeface="Times New Roman" pitchFamily="18" charset="0"/>
              </a:rPr>
              <a:t>1. Ударен музикален инструмент, във форма на цилиндър и с опъната от двете му страни кожа. 2. Цилиндрична част в разни машини и механизми. </a:t>
            </a:r>
          </a:p>
          <a:p>
            <a:pPr>
              <a:buNone/>
            </a:pPr>
            <a:endParaRPr lang="sr-Latn-C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486400"/>
          </a:xfrm>
        </p:spPr>
        <p:txBody>
          <a:bodyPr>
            <a:normAutofit/>
          </a:bodyPr>
          <a:lstStyle/>
          <a:p>
            <a:r>
              <a:rPr lang="sr-Latn-CS" dirty="0" smtClean="0">
                <a:latin typeface="Times New Roman" pitchFamily="18" charset="0"/>
                <a:cs typeface="Times New Roman" pitchFamily="18" charset="0"/>
              </a:rPr>
              <a:t>Uobičajena je praksa da deskriptivni leksikograf konsultuje rečnike modela prilikom definisanja značenja kontaktolekseme. </a:t>
            </a:r>
          </a:p>
          <a:p>
            <a:r>
              <a:rPr lang="sr-Latn-CS" dirty="0" smtClean="0">
                <a:solidFill>
                  <a:srgbClr val="FFFF00"/>
                </a:solidFill>
                <a:latin typeface="Times New Roman" pitchFamily="18" charset="0"/>
                <a:cs typeface="Times New Roman" pitchFamily="18" charset="0"/>
              </a:rPr>
              <a:t>Sličnost leksikografskih rešenja</a:t>
            </a:r>
            <a:r>
              <a:rPr lang="sr-Latn-CS" dirty="0" smtClean="0">
                <a:latin typeface="Times New Roman" pitchFamily="18" charset="0"/>
                <a:cs typeface="Times New Roman" pitchFamily="18" charset="0"/>
              </a:rPr>
              <a:t> u definisanju značenja predstavlja ekstralingvističku informaciju o influenciji. </a:t>
            </a:r>
            <a:endParaRPr lang="sr-Latn-C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b="1" dirty="0" smtClean="0">
                <a:solidFill>
                  <a:srgbClr val="FFC000"/>
                </a:solidFill>
                <a:latin typeface="Times New Roman" pitchFamily="18" charset="0"/>
                <a:cs typeface="Times New Roman" pitchFamily="18" charset="0"/>
              </a:rPr>
              <a:t>12</a:t>
            </a:r>
            <a:r>
              <a:rPr lang="sr-Latn-CS" b="1" dirty="0" smtClean="0">
                <a:solidFill>
                  <a:srgbClr val="FFC000"/>
                </a:solidFill>
                <a:latin typeface="Times New Roman" pitchFamily="18" charset="0"/>
                <a:cs typeface="Times New Roman" pitchFamily="18" charset="0"/>
              </a:rPr>
              <a:t>. Rečničke definicije značenja</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5105400"/>
          </a:xfrm>
        </p:spPr>
        <p:txBody>
          <a:bodyPr>
            <a:normAutofit fontScale="92500" lnSpcReduction="10000"/>
          </a:bodyPr>
          <a:lstStyle/>
          <a:p>
            <a:r>
              <a:rPr lang="sr-Latn-CS" dirty="0" smtClean="0">
                <a:latin typeface="Times New Roman" pitchFamily="18" charset="0"/>
                <a:cs typeface="Times New Roman" pitchFamily="18" charset="0"/>
              </a:rPr>
              <a:t>U literaturi se obično navode sledeće osnovne karakteristike rečničkih definicija (npr. Sternin 2013): </a:t>
            </a:r>
          </a:p>
          <a:p>
            <a:pPr>
              <a:buNone/>
            </a:pPr>
            <a:r>
              <a:rPr lang="sr-Latn-CS" dirty="0" smtClean="0">
                <a:latin typeface="Times New Roman" pitchFamily="18" charset="0"/>
                <a:cs typeface="Times New Roman" pitchFamily="18" charset="0"/>
              </a:rPr>
              <a:t>    - rečničke definicije značenja se ne generišu prema semnom principu (u opisu značenja koriste se i sinonimi; često se gomilaju istoznačne reči);</a:t>
            </a:r>
          </a:p>
          <a:p>
            <a:pPr>
              <a:buNone/>
            </a:pPr>
            <a:r>
              <a:rPr lang="sr-Latn-CS" dirty="0" smtClean="0">
                <a:latin typeface="Times New Roman" pitchFamily="18" charset="0"/>
                <a:cs typeface="Times New Roman" pitchFamily="18" charset="0"/>
              </a:rPr>
              <a:t>    - definicije nisu pouzdan izvor za </a:t>
            </a:r>
            <a:r>
              <a:rPr lang="en-US" dirty="0" smtClean="0">
                <a:latin typeface="Times New Roman" pitchFamily="18" charset="0"/>
                <a:cs typeface="Times New Roman" pitchFamily="18" charset="0"/>
              </a:rPr>
              <a:t>eksplikaciju </a:t>
            </a:r>
            <a:r>
              <a:rPr lang="sr-Latn-CS" dirty="0" smtClean="0">
                <a:latin typeface="Times New Roman" pitchFamily="18" charset="0"/>
                <a:cs typeface="Times New Roman" pitchFamily="18" charset="0"/>
              </a:rPr>
              <a:t>sema;</a:t>
            </a:r>
          </a:p>
          <a:p>
            <a:pPr>
              <a:buNone/>
            </a:pPr>
            <a:r>
              <a:rPr lang="sr-Latn-CS" dirty="0" smtClean="0">
                <a:latin typeface="Times New Roman" pitchFamily="18" charset="0"/>
                <a:cs typeface="Times New Roman" pitchFamily="18" charset="0"/>
              </a:rPr>
              <a:t>    - definicije zahtevaju semnu interpretaciju;</a:t>
            </a:r>
          </a:p>
          <a:p>
            <a:pPr>
              <a:buNone/>
            </a:pPr>
            <a:r>
              <a:rPr lang="sr-Latn-CS" dirty="0" smtClean="0">
                <a:latin typeface="Times New Roman" pitchFamily="18" charset="0"/>
                <a:cs typeface="Times New Roman" pitchFamily="18" charset="0"/>
              </a:rPr>
              <a:t>    - različiti rečnici ne sadrže uvek iste seme;</a:t>
            </a:r>
          </a:p>
          <a:p>
            <a:pPr>
              <a:buNone/>
            </a:pPr>
            <a:r>
              <a:rPr lang="sr-Latn-CS" dirty="0" smtClean="0">
                <a:latin typeface="Times New Roman" pitchFamily="18" charset="0"/>
                <a:cs typeface="Times New Roman" pitchFamily="18" charset="0"/>
              </a:rPr>
              <a:t>    </a:t>
            </a:r>
            <a:endParaRPr lang="sr-Latn-C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334000"/>
          </a:xfrm>
        </p:spPr>
        <p:txBody>
          <a:bodyPr>
            <a:normAutofit/>
          </a:bodyPr>
          <a:lstStyle/>
          <a:p>
            <a:pPr>
              <a:buNone/>
            </a:pPr>
            <a:r>
              <a:rPr lang="sr-Latn-CS" dirty="0" smtClean="0">
                <a:latin typeface="Times New Roman" pitchFamily="18" charset="0"/>
                <a:cs typeface="Times New Roman" pitchFamily="18" charset="0"/>
              </a:rPr>
              <a:t>    - u rečnicima su prisutne pre svega centralne seme;</a:t>
            </a:r>
          </a:p>
          <a:p>
            <a:pPr>
              <a:buNone/>
            </a:pPr>
            <a:r>
              <a:rPr lang="sr-Latn-CS" dirty="0" smtClean="0">
                <a:latin typeface="Times New Roman" pitchFamily="18" charset="0"/>
                <a:cs typeface="Times New Roman" pitchFamily="18" charset="0"/>
              </a:rPr>
              <a:t>    - u nekim definicijama nedostaju periferne seme, kao i konotativne i funkcionalne seme;</a:t>
            </a:r>
          </a:p>
          <a:p>
            <a:pPr>
              <a:buNone/>
            </a:pPr>
            <a:r>
              <a:rPr lang="sr-Latn-CS" dirty="0" smtClean="0">
                <a:latin typeface="Times New Roman" pitchFamily="18" charset="0"/>
                <a:cs typeface="Times New Roman" pitchFamily="18" charset="0"/>
              </a:rPr>
              <a:t>    - definicije predstavljaju polazni materijal za semnu analizu;</a:t>
            </a:r>
          </a:p>
          <a:p>
            <a:pPr>
              <a:buNone/>
            </a:pPr>
            <a:r>
              <a:rPr lang="sr-Latn-CS" dirty="0" smtClean="0">
                <a:latin typeface="Times New Roman" pitchFamily="18" charset="0"/>
                <a:cs typeface="Times New Roman" pitchFamily="18" charset="0"/>
              </a:rPr>
              <a:t>    - istraživač treba da kompilira različite definicije značenja u jednu. </a:t>
            </a:r>
            <a:endParaRPr lang="sr-Latn-C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19200"/>
          </a:xfrm>
        </p:spPr>
        <p:txBody>
          <a:bodyPr>
            <a:noAutofit/>
          </a:bodyPr>
          <a:lstStyle/>
          <a:p>
            <a:r>
              <a:rPr lang="sr-Latn-CS" b="1" dirty="0" smtClean="0">
                <a:solidFill>
                  <a:srgbClr val="FFC000"/>
                </a:solidFill>
                <a:latin typeface="Times New Roman" pitchFamily="18" charset="0"/>
                <a:cs typeface="Times New Roman" pitchFamily="18" charset="0"/>
              </a:rPr>
              <a:t>1</a:t>
            </a:r>
            <a:r>
              <a:rPr lang="en-US" b="1" dirty="0" smtClean="0">
                <a:solidFill>
                  <a:srgbClr val="FFC000"/>
                </a:solidFill>
                <a:latin typeface="Times New Roman" pitchFamily="18" charset="0"/>
                <a:cs typeface="Times New Roman" pitchFamily="18" charset="0"/>
              </a:rPr>
              <a:t>3</a:t>
            </a:r>
            <a:r>
              <a:rPr lang="sr-Latn-CS" b="1" dirty="0" smtClean="0">
                <a:solidFill>
                  <a:srgbClr val="FFC000"/>
                </a:solidFill>
                <a:latin typeface="Times New Roman" pitchFamily="18" charset="0"/>
                <a:cs typeface="Times New Roman" pitchFamily="18" charset="0"/>
              </a:rPr>
              <a:t>. Metod kontaktološke formalizacije </a:t>
            </a:r>
            <a:r>
              <a:rPr lang="sr-Latn-CS" b="1" i="1" dirty="0" smtClean="0">
                <a:solidFill>
                  <a:srgbClr val="FFC000"/>
                </a:solidFill>
                <a:latin typeface="Times New Roman" pitchFamily="18" charset="0"/>
                <a:cs typeface="Times New Roman" pitchFamily="18" charset="0"/>
              </a:rPr>
              <a:t>S</a:t>
            </a:r>
            <a:endParaRPr lang="sr-Latn-CS" b="1" i="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2133600"/>
            <a:ext cx="8763000" cy="4419600"/>
          </a:xfrm>
        </p:spPr>
        <p:txBody>
          <a:bodyPr>
            <a:normAutofit/>
          </a:bodyPr>
          <a:lstStyle/>
          <a:p>
            <a:r>
              <a:rPr lang="sr-Latn-CS" dirty="0" smtClean="0">
                <a:latin typeface="Times New Roman" pitchFamily="18" charset="0"/>
                <a:cs typeface="Times New Roman" pitchFamily="18" charset="0"/>
              </a:rPr>
              <a:t>Kontaktološka formalizacija transsemantizacije je metod formalnog opisa rečničke definicije kontaktolekseme i njenog modela s ciljem da se dobije formalni prikaz kontaktoloških promena kroz koje prolazi kontaktoleksema na semantičkom nivou pod uticajem dominantnog jezika davaoca. Dobijen formalni zapis može (a i ne mora) biti dodatno interpretiran. </a:t>
            </a:r>
          </a:p>
          <a:p>
            <a:endParaRPr lang="sr-Latn-C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19200"/>
            <a:ext cx="8763000" cy="5334000"/>
          </a:xfrm>
        </p:spPr>
        <p:txBody>
          <a:bodyPr>
            <a:normAutofit/>
          </a:bodyPr>
          <a:lstStyle/>
          <a:p>
            <a:r>
              <a:rPr lang="sr-Latn-CS" dirty="0" smtClean="0">
                <a:latin typeface="Times New Roman" pitchFamily="18" charset="0"/>
                <a:cs typeface="Times New Roman" pitchFamily="18" charset="0"/>
              </a:rPr>
              <a:t>U kontaktološk</a:t>
            </a:r>
            <a:r>
              <a:rPr lang="en-US" dirty="0" smtClean="0">
                <a:latin typeface="Times New Roman" pitchFamily="18" charset="0"/>
                <a:cs typeface="Times New Roman" pitchFamily="18" charset="0"/>
              </a:rPr>
              <a:t>im</a:t>
            </a:r>
            <a:r>
              <a:rPr lang="sr-Latn-CS" dirty="0" smtClean="0">
                <a:latin typeface="Times New Roman" pitchFamily="18" charset="0"/>
                <a:cs typeface="Times New Roman" pitchFamily="18" charset="0"/>
              </a:rPr>
              <a:t> formalnim zapisima predstavljene su sememe i seme modela i replike, odnosno </a:t>
            </a:r>
            <a:r>
              <a:rPr lang="en-US" dirty="0" smtClean="0">
                <a:latin typeface="Times New Roman" pitchFamily="18" charset="0"/>
                <a:cs typeface="Times New Roman" pitchFamily="18" charset="0"/>
              </a:rPr>
              <a:t>njihova </a:t>
            </a:r>
            <a:r>
              <a:rPr lang="sr-Latn-CS" dirty="0" smtClean="0">
                <a:latin typeface="Times New Roman" pitchFamily="18" charset="0"/>
                <a:cs typeface="Times New Roman" pitchFamily="18" charset="0"/>
              </a:rPr>
              <a:t>značenja i nijanse značenja. </a:t>
            </a:r>
          </a:p>
          <a:p>
            <a:r>
              <a:rPr lang="sr-Latn-CS" dirty="0" smtClean="0">
                <a:latin typeface="Times New Roman" pitchFamily="18" charset="0"/>
                <a:cs typeface="Times New Roman" pitchFamily="18" charset="0"/>
              </a:rPr>
              <a:t>Formalni zapisi nalaze</a:t>
            </a:r>
            <a:r>
              <a:rPr lang="en-US" dirty="0" smtClean="0">
                <a:latin typeface="Times New Roman" pitchFamily="18" charset="0"/>
                <a:cs typeface="Times New Roman" pitchFamily="18" charset="0"/>
              </a:rPr>
              <a:t> svoju prakti</a:t>
            </a:r>
            <a:r>
              <a:rPr lang="sr-Latn-CS" dirty="0" smtClean="0">
                <a:latin typeface="Times New Roman" pitchFamily="18" charset="0"/>
                <a:cs typeface="Times New Roman" pitchFamily="18" charset="0"/>
              </a:rPr>
              <a:t>čnu primenu, izmedju ostalog, u kontaktološkoj lingvogeografiji, u izradi kontaktoloških karata. </a:t>
            </a:r>
          </a:p>
          <a:p>
            <a:endParaRPr lang="sr-Latn-C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066800"/>
          </a:xfrm>
        </p:spPr>
        <p:txBody>
          <a:bodyPr>
            <a:noAutofit/>
          </a:bodyPr>
          <a:lstStyle/>
          <a:p>
            <a:r>
              <a:rPr lang="sr-Latn-CS" b="1" dirty="0" smtClean="0">
                <a:solidFill>
                  <a:srgbClr val="FFC000"/>
                </a:solidFill>
                <a:latin typeface="Times New Roman" pitchFamily="18" charset="0"/>
                <a:cs typeface="Times New Roman" pitchFamily="18" charset="0"/>
              </a:rPr>
              <a:t>14. Prosta dekompozicija semantičkog sadržaja</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981200"/>
            <a:ext cx="8534400" cy="4724400"/>
          </a:xfrm>
        </p:spPr>
        <p:txBody>
          <a:bodyPr>
            <a:normAutofit fontScale="85000" lnSpcReduction="20000"/>
          </a:bodyPr>
          <a:lstStyle/>
          <a:p>
            <a:r>
              <a:rPr lang="sr-Latn-CS" dirty="0" smtClean="0">
                <a:latin typeface="Times New Roman" pitchFamily="18" charset="0"/>
                <a:cs typeface="Times New Roman" pitchFamily="18" charset="0"/>
              </a:rPr>
              <a:t>PDSK je kontrastivn</a:t>
            </a:r>
            <a:r>
              <a:rPr lang="en-US" dirty="0" smtClean="0">
                <a:latin typeface="Times New Roman" pitchFamily="18" charset="0"/>
                <a:cs typeface="Times New Roman" pitchFamily="18" charset="0"/>
              </a:rPr>
              <a:t>o-</a:t>
            </a:r>
            <a:r>
              <a:rPr lang="sr-Latn-CS" dirty="0" smtClean="0">
                <a:latin typeface="Times New Roman" pitchFamily="18" charset="0"/>
                <a:cs typeface="Times New Roman" pitchFamily="18" charset="0"/>
              </a:rPr>
              <a:t>komponentni leksikografski postupak koji prethodi kontaktološkoj formalizaciji</a:t>
            </a:r>
            <a:r>
              <a:rPr lang="en-US" dirty="0" smtClean="0">
                <a:latin typeface="Times New Roman" pitchFamily="18" charset="0"/>
                <a:cs typeface="Times New Roman" pitchFamily="18" charset="0"/>
              </a:rPr>
              <a:t> transsemantizacije</a:t>
            </a:r>
            <a:r>
              <a:rPr lang="sr-Latn-CS" dirty="0" smtClean="0">
                <a:latin typeface="Times New Roman" pitchFamily="18" charset="0"/>
                <a:cs typeface="Times New Roman" pitchFamily="18" charset="0"/>
              </a:rPr>
              <a:t>.</a:t>
            </a:r>
          </a:p>
          <a:p>
            <a:r>
              <a:rPr lang="sr-Latn-CS" dirty="0" smtClean="0">
                <a:latin typeface="Times New Roman" pitchFamily="18" charset="0"/>
                <a:cs typeface="Times New Roman" pitchFamily="18" charset="0"/>
              </a:rPr>
              <a:t>Semema modela i replike (</a:t>
            </a:r>
            <a:r>
              <a:rPr lang="sr-Cyrl-CS" dirty="0" smtClean="0">
                <a:latin typeface="Times New Roman" pitchFamily="18" charset="0"/>
                <a:cs typeface="Times New Roman" pitchFamily="18" charset="0"/>
              </a:rPr>
              <a:t>= </a:t>
            </a:r>
            <a:r>
              <a:rPr lang="sr-Latn-CS" dirty="0" smtClean="0">
                <a:latin typeface="Times New Roman" pitchFamily="18" charset="0"/>
                <a:cs typeface="Times New Roman" pitchFamily="18" charset="0"/>
              </a:rPr>
              <a:t>rečničko značenje, primarno i</a:t>
            </a:r>
            <a:r>
              <a:rPr lang="en-US" dirty="0" smtClean="0">
                <a:latin typeface="Times New Roman" pitchFamily="18" charset="0"/>
                <a:cs typeface="Times New Roman" pitchFamily="18" charset="0"/>
              </a:rPr>
              <a:t>li </a:t>
            </a:r>
            <a:r>
              <a:rPr lang="sr-Latn-CS" dirty="0" smtClean="0">
                <a:latin typeface="Times New Roman" pitchFamily="18" charset="0"/>
                <a:cs typeface="Times New Roman" pitchFamily="18" charset="0"/>
              </a:rPr>
              <a:t> sekundarno) može da se dekomponuje na </a:t>
            </a:r>
            <a:r>
              <a:rPr lang="en-US" dirty="0" err="1" smtClean="0">
                <a:solidFill>
                  <a:srgbClr val="FFFF00"/>
                </a:solidFill>
                <a:latin typeface="Times New Roman" pitchFamily="18" charset="0"/>
                <a:cs typeface="Times New Roman" pitchFamily="18" charset="0"/>
              </a:rPr>
              <a:t>zajedni</a:t>
            </a:r>
            <a:r>
              <a:rPr lang="sr-Latn-CS" dirty="0" smtClean="0">
                <a:solidFill>
                  <a:srgbClr val="FFFF00"/>
                </a:solidFill>
                <a:latin typeface="Times New Roman" pitchFamily="18" charset="0"/>
                <a:cs typeface="Times New Roman" pitchFamily="18" charset="0"/>
              </a:rPr>
              <a:t>čki integralni </a:t>
            </a:r>
            <a:r>
              <a:rPr lang="sr-Latn-CS" dirty="0" smtClean="0">
                <a:latin typeface="Times New Roman" pitchFamily="18" charset="0"/>
                <a:cs typeface="Times New Roman" pitchFamily="18" charset="0"/>
              </a:rPr>
              <a:t>dekompozit</a:t>
            </a:r>
            <a:r>
              <a:rPr lang="sr-Latn-CS" dirty="0" smtClean="0">
                <a:solidFill>
                  <a:srgbClr val="FFFF00"/>
                </a:solidFill>
                <a:latin typeface="Times New Roman" pitchFamily="18" charset="0"/>
                <a:cs typeface="Times New Roman" pitchFamily="18" charset="0"/>
              </a:rPr>
              <a:t> </a:t>
            </a:r>
            <a:r>
              <a:rPr lang="sr-Latn-CS" dirty="0" smtClean="0">
                <a:latin typeface="Times New Roman" pitchFamily="18" charset="0"/>
                <a:cs typeface="Times New Roman" pitchFamily="18" charset="0"/>
              </a:rPr>
              <a:t>S0 (= identičnu sememu modela i replike ili semu modela, odn. kontaktosememu i kontaktosemu), </a:t>
            </a:r>
            <a:r>
              <a:rPr lang="sr-Latn-CS" dirty="0" smtClean="0">
                <a:solidFill>
                  <a:srgbClr val="FFFF00"/>
                </a:solidFill>
                <a:latin typeface="Times New Roman" pitchFamily="18" charset="0"/>
                <a:cs typeface="Times New Roman" pitchFamily="18" charset="0"/>
              </a:rPr>
              <a:t>diferencijalni integralni</a:t>
            </a:r>
            <a:r>
              <a:rPr lang="sr-Latn-CS" dirty="0" smtClean="0">
                <a:latin typeface="Times New Roman" pitchFamily="18" charset="0"/>
                <a:cs typeface="Times New Roman" pitchFamily="18" charset="0"/>
              </a:rPr>
              <a:t> dekompozit replike S1Fr (= kontaktosema) i </a:t>
            </a:r>
            <a:r>
              <a:rPr lang="en-US" dirty="0" smtClean="0">
                <a:solidFill>
                  <a:srgbClr val="FFFF00"/>
                </a:solidFill>
                <a:latin typeface="Times New Roman" pitchFamily="18" charset="0"/>
                <a:cs typeface="Times New Roman" pitchFamily="18" charset="0"/>
              </a:rPr>
              <a:t>diferencijalne</a:t>
            </a:r>
            <a:r>
              <a:rPr lang="sr-Latn-CS" dirty="0" smtClean="0">
                <a:solidFill>
                  <a:srgbClr val="FFFF00"/>
                </a:solidFill>
                <a:latin typeface="Times New Roman" pitchFamily="18" charset="0"/>
                <a:cs typeface="Times New Roman" pitchFamily="18" charset="0"/>
              </a:rPr>
              <a:t> potencijalne </a:t>
            </a:r>
            <a:r>
              <a:rPr lang="sr-Latn-CS" dirty="0" smtClean="0">
                <a:latin typeface="Times New Roman" pitchFamily="18" charset="0"/>
                <a:cs typeface="Times New Roman" pitchFamily="18" charset="0"/>
              </a:rPr>
              <a:t>dekompozite</a:t>
            </a:r>
            <a:r>
              <a:rPr lang="sr-Latn-CS" dirty="0" smtClean="0">
                <a:solidFill>
                  <a:srgbClr val="FFFF00"/>
                </a:solidFill>
                <a:latin typeface="Times New Roman" pitchFamily="18" charset="0"/>
                <a:cs typeface="Times New Roman" pitchFamily="18" charset="0"/>
              </a:rPr>
              <a:t> modela</a:t>
            </a:r>
            <a:r>
              <a:rPr lang="sr-Latn-CS" dirty="0" smtClean="0">
                <a:latin typeface="Times New Roman" pitchFamily="18" charset="0"/>
                <a:cs typeface="Times New Roman" pitchFamily="18" charset="0"/>
              </a:rPr>
              <a:t> S1Nm (= sememu ili značenje u rečniku pod odredjenim brojem) i S1Fm (=</a:t>
            </a:r>
            <a:r>
              <a:rPr lang="en-US" dirty="0" smtClean="0">
                <a:latin typeface="Times New Roman" pitchFamily="18" charset="0"/>
                <a:cs typeface="Times New Roman" pitchFamily="18" charset="0"/>
              </a:rPr>
              <a:t> </a:t>
            </a:r>
            <a:r>
              <a:rPr lang="sr-Latn-CS" dirty="0" smtClean="0">
                <a:latin typeface="Times New Roman" pitchFamily="18" charset="0"/>
                <a:cs typeface="Times New Roman" pitchFamily="18" charset="0"/>
              </a:rPr>
              <a:t>semu ili nijansu značenja), kao i na </a:t>
            </a:r>
            <a:r>
              <a:rPr lang="en-US" dirty="0" smtClean="0">
                <a:solidFill>
                  <a:srgbClr val="FFFF00"/>
                </a:solidFill>
                <a:latin typeface="Times New Roman" pitchFamily="18" charset="0"/>
                <a:cs typeface="Times New Roman" pitchFamily="18" charset="0"/>
              </a:rPr>
              <a:t>diferencijalne</a:t>
            </a:r>
            <a:r>
              <a:rPr lang="en-US" dirty="0" smtClean="0">
                <a:latin typeface="Times New Roman" pitchFamily="18" charset="0"/>
                <a:cs typeface="Times New Roman" pitchFamily="18" charset="0"/>
              </a:rPr>
              <a:t> </a:t>
            </a:r>
            <a:r>
              <a:rPr lang="sr-Latn-CS" dirty="0" smtClean="0">
                <a:solidFill>
                  <a:srgbClr val="FFFF00"/>
                </a:solidFill>
                <a:latin typeface="Times New Roman" pitchFamily="18" charset="0"/>
                <a:cs typeface="Times New Roman" pitchFamily="18" charset="0"/>
              </a:rPr>
              <a:t>periferne </a:t>
            </a:r>
            <a:r>
              <a:rPr lang="sr-Latn-CS" dirty="0" smtClean="0">
                <a:latin typeface="Times New Roman" pitchFamily="18" charset="0"/>
                <a:cs typeface="Times New Roman" pitchFamily="18" charset="0"/>
              </a:rPr>
              <a:t>dekompozite replike S2Nr, S# (sememe) i S2Fr.</a:t>
            </a:r>
            <a:r>
              <a:rPr lang="en-US" dirty="0" smtClean="0">
                <a:latin typeface="Times New Roman" pitchFamily="18" charset="0"/>
                <a:cs typeface="Times New Roman" pitchFamily="18" charset="0"/>
              </a:rPr>
              <a:t> </a:t>
            </a:r>
            <a:endParaRPr lang="sr-Latn-C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153400" cy="5943600"/>
          </a:xfrm>
        </p:spPr>
        <p:txBody>
          <a:bodyPr>
            <a:normAutofit fontScale="85000" lnSpcReduction="10000"/>
          </a:bodyPr>
          <a:lstStyle/>
          <a:p>
            <a:r>
              <a:rPr lang="en-US" dirty="0" smtClean="0">
                <a:latin typeface="Times New Roman" pitchFamily="18" charset="0"/>
                <a:cs typeface="Times New Roman" pitchFamily="18" charset="0"/>
              </a:rPr>
              <a:t>Diferencijalni potencijalni </a:t>
            </a:r>
            <a:r>
              <a:rPr lang="sr-Latn-CS" dirty="0" smtClean="0">
                <a:latin typeface="Times New Roman" pitchFamily="18" charset="0"/>
                <a:cs typeface="Times New Roman" pitchFamily="18" charset="0"/>
              </a:rPr>
              <a:t>dekompoziti </a:t>
            </a:r>
            <a:r>
              <a:rPr lang="en-US" dirty="0" smtClean="0">
                <a:latin typeface="Times New Roman" pitchFamily="18" charset="0"/>
                <a:cs typeface="Times New Roman" pitchFamily="18" charset="0"/>
              </a:rPr>
              <a:t>modela </a:t>
            </a:r>
            <a:r>
              <a:rPr lang="sr-Latn-CS" dirty="0" smtClean="0">
                <a:latin typeface="Times New Roman" pitchFamily="18" charset="0"/>
                <a:cs typeface="Times New Roman" pitchFamily="18" charset="0"/>
              </a:rPr>
              <a:t>mogu biti aktivirani i/ili preslikani u situaciji jezičkog kontakta. Periferni dekompoziti su semantičke inovacije replike.</a:t>
            </a:r>
          </a:p>
          <a:p>
            <a:r>
              <a:rPr lang="sr-Latn-CS" dirty="0" smtClean="0">
                <a:latin typeface="Times New Roman" pitchFamily="18" charset="0"/>
                <a:cs typeface="Times New Roman" pitchFamily="18" charset="0"/>
              </a:rPr>
              <a:t>Prosta dekompozicija semantičkog sadržaja (PDSK) modela i replike ne vrši se isključivo prema semnom principu. Ne radi se o metodi za </a:t>
            </a:r>
            <a:r>
              <a:rPr lang="en-US" dirty="0" smtClean="0">
                <a:latin typeface="Times New Roman" pitchFamily="18" charset="0"/>
                <a:cs typeface="Times New Roman" pitchFamily="18" charset="0"/>
              </a:rPr>
              <a:t>eksplikaciju </a:t>
            </a:r>
            <a:r>
              <a:rPr lang="sr-Latn-CS" dirty="0" smtClean="0">
                <a:latin typeface="Times New Roman" pitchFamily="18" charset="0"/>
                <a:cs typeface="Times New Roman" pitchFamily="18" charset="0"/>
              </a:rPr>
              <a:t>kontaktosema. Kontaktoseme se mogu izdvajiti, na primer, komponentnom (komponencijalnom) metodom. Kao što je poznato, rečničke definicije se ne sastavljaju prema semnom principu. Ovim postupkom obuhvaćena su dominantna semantička obeležja karakteristična za konkretan jezički kontakt.</a:t>
            </a:r>
          </a:p>
          <a:p>
            <a:r>
              <a:rPr lang="sr-Latn-CS" dirty="0" smtClean="0">
                <a:solidFill>
                  <a:srgbClr val="00B0F0"/>
                </a:solidFill>
                <a:latin typeface="Times New Roman" pitchFamily="18" charset="0"/>
                <a:cs typeface="Times New Roman" pitchFamily="18" charset="0"/>
              </a:rPr>
              <a:t>N.B. </a:t>
            </a:r>
            <a:r>
              <a:rPr lang="en-US" dirty="0" smtClean="0">
                <a:latin typeface="Times New Roman" pitchFamily="18" charset="0"/>
                <a:cs typeface="Times New Roman" pitchFamily="18" charset="0"/>
              </a:rPr>
              <a:t>U nekom drugom </a:t>
            </a:r>
            <a:r>
              <a:rPr lang="en-US" dirty="0" err="1" smtClean="0">
                <a:latin typeface="Times New Roman" pitchFamily="18" charset="0"/>
                <a:cs typeface="Times New Roman" pitchFamily="18" charset="0"/>
              </a:rPr>
              <a:t>istra</a:t>
            </a:r>
            <a:r>
              <a:rPr lang="sr-Latn-CS" dirty="0" smtClean="0">
                <a:latin typeface="Times New Roman" pitchFamily="18" charset="0"/>
                <a:cs typeface="Times New Roman" pitchFamily="18" charset="0"/>
              </a:rPr>
              <a:t>živanju može se sresti i drugačija terminologija. </a:t>
            </a:r>
          </a:p>
          <a:p>
            <a:endParaRPr lang="sr-Latn-C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447800"/>
          </a:xfrm>
        </p:spPr>
        <p:txBody>
          <a:bodyPr>
            <a:normAutofit fontScale="90000"/>
          </a:bodyPr>
          <a:lstStyle/>
          <a:p>
            <a:r>
              <a:rPr lang="sr-Latn-CS" b="1" dirty="0" smtClean="0">
                <a:solidFill>
                  <a:srgbClr val="FFC000"/>
                </a:solidFill>
                <a:latin typeface="Times New Roman" pitchFamily="18" charset="0"/>
                <a:cs typeface="Times New Roman" pitchFamily="18" charset="0"/>
              </a:rPr>
              <a:t>15. Transsemantizacija u “Medjuslovenskom kontaktološkom atlasu”</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590800"/>
            <a:ext cx="8229600" cy="4114800"/>
          </a:xfrm>
        </p:spPr>
        <p:txBody>
          <a:bodyPr>
            <a:normAutofit/>
          </a:bodyPr>
          <a:lstStyle/>
          <a:p>
            <a:r>
              <a:rPr lang="sr-Latn-CS" dirty="0" smtClean="0">
                <a:latin typeface="Times New Roman" pitchFamily="18" charset="0"/>
                <a:cs typeface="Times New Roman" pitchFamily="18" charset="0"/>
              </a:rPr>
              <a:t>Na kartama MKA </a:t>
            </a:r>
            <a:r>
              <a:rPr lang="en-US" dirty="0" smtClean="0">
                <a:latin typeface="Times New Roman" pitchFamily="18" charset="0"/>
                <a:cs typeface="Times New Roman" pitchFamily="18" charset="0"/>
              </a:rPr>
              <a:t>predstavljaju </a:t>
            </a:r>
            <a:r>
              <a:rPr lang="sr-Latn-CS" dirty="0" smtClean="0">
                <a:latin typeface="Times New Roman" pitchFamily="18" charset="0"/>
                <a:cs typeface="Times New Roman" pitchFamily="18" charset="0"/>
              </a:rPr>
              <a:t>se formalni opisi tipova i podtipova transsemantizacije dobijeni analizom različitih leksikografskih izvora. </a:t>
            </a:r>
          </a:p>
          <a:p>
            <a:r>
              <a:rPr lang="sr-Latn-CS" dirty="0" smtClean="0">
                <a:latin typeface="Times New Roman" pitchFamily="18" charset="0"/>
                <a:cs typeface="Times New Roman" pitchFamily="18" charset="0"/>
              </a:rPr>
              <a:t>MKA dobija podatke iz KRSJ i drugih dodatnih izvora i analiza.</a:t>
            </a:r>
            <a:endParaRPr lang="sr-Latn-C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sr-Latn-CS" sz="4000" b="1" dirty="0" smtClean="0">
                <a:solidFill>
                  <a:srgbClr val="FFC000"/>
                </a:solidFill>
                <a:latin typeface="Times New Roman" pitchFamily="18" charset="0"/>
                <a:cs typeface="Times New Roman" pitchFamily="18" charset="0"/>
              </a:rPr>
              <a:t>16. Primer primene formalizacije u MKA (transgrafematizacija)</a:t>
            </a:r>
            <a:endParaRPr lang="sr-Latn-CS" sz="4000" b="1" dirty="0">
              <a:solidFill>
                <a:srgbClr val="FFC000"/>
              </a:solidFill>
              <a:latin typeface="Times New Roman" pitchFamily="18" charset="0"/>
              <a:cs typeface="Times New Roman" pitchFamily="18" charset="0"/>
            </a:endParaRPr>
          </a:p>
        </p:txBody>
      </p:sp>
      <p:pic>
        <p:nvPicPr>
          <p:cNvPr id="4" name="Content Placeholder 3" descr="Karta1a.jpg"/>
          <p:cNvPicPr>
            <a:picLocks noGrp="1" noChangeAspect="1"/>
          </p:cNvPicPr>
          <p:nvPr>
            <p:ph idx="1"/>
          </p:nvPr>
        </p:nvPicPr>
        <p:blipFill>
          <a:blip r:embed="rId2" cstate="print"/>
          <a:stretch>
            <a:fillRect/>
          </a:stretch>
        </p:blipFill>
        <p:spPr>
          <a:xfrm>
            <a:off x="1169670" y="1699260"/>
            <a:ext cx="6804660" cy="505968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noAutofit/>
          </a:bodyPr>
          <a:lstStyle/>
          <a:p>
            <a:r>
              <a:rPr lang="en-US" b="1" dirty="0" smtClean="0">
                <a:solidFill>
                  <a:srgbClr val="FFC000"/>
                </a:solidFill>
                <a:latin typeface="Times New Roman" pitchFamily="18" charset="0"/>
                <a:cs typeface="Times New Roman" pitchFamily="18" charset="0"/>
              </a:rPr>
              <a:t>3. Osnovni pojmovi u ovom radu</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1600200"/>
            <a:ext cx="8686800" cy="5029200"/>
          </a:xfrm>
        </p:spPr>
        <p:txBody>
          <a:bodyPr>
            <a:normAutofit/>
          </a:bodyPr>
          <a:lstStyle/>
          <a:p>
            <a:r>
              <a:rPr lang="en-US" sz="3500" b="1" dirty="0" smtClean="0">
                <a:solidFill>
                  <a:srgbClr val="FFFF00"/>
                </a:solidFill>
                <a:latin typeface="Times New Roman" pitchFamily="18" charset="0"/>
                <a:cs typeface="Times New Roman" pitchFamily="18" charset="0"/>
              </a:rPr>
              <a:t>Kontaktolo</a:t>
            </a:r>
            <a:r>
              <a:rPr lang="sr-Latn-CS" sz="3500" b="1" dirty="0" smtClean="0">
                <a:solidFill>
                  <a:srgbClr val="FFFF00"/>
                </a:solidFill>
                <a:latin typeface="Times New Roman" pitchFamily="18" charset="0"/>
                <a:cs typeface="Times New Roman" pitchFamily="18" charset="0"/>
              </a:rPr>
              <a:t>ški rečnik adaptacije </a:t>
            </a:r>
            <a:r>
              <a:rPr lang="sr-Latn-CS" sz="3500" dirty="0" smtClean="0">
                <a:solidFill>
                  <a:srgbClr val="FFFF00"/>
                </a:solidFill>
                <a:latin typeface="Times New Roman" pitchFamily="18" charset="0"/>
                <a:cs typeface="Times New Roman" pitchFamily="18" charset="0"/>
              </a:rPr>
              <a:t>kontaktoleksema</a:t>
            </a:r>
            <a:r>
              <a:rPr lang="en-US" sz="3500" dirty="0" smtClean="0">
                <a:solidFill>
                  <a:srgbClr val="FFFF00"/>
                </a:solidFill>
                <a:latin typeface="Times New Roman" pitchFamily="18" charset="0"/>
                <a:cs typeface="Times New Roman" pitchFamily="18" charset="0"/>
              </a:rPr>
              <a:t> je:</a:t>
            </a:r>
            <a:endParaRPr lang="sr-Latn-CS" sz="3500" dirty="0" smtClean="0">
              <a:solidFill>
                <a:srgbClr val="FFFF00"/>
              </a:solidFill>
              <a:latin typeface="Times New Roman" pitchFamily="18" charset="0"/>
              <a:cs typeface="Times New Roman" pitchFamily="18" charset="0"/>
            </a:endParaRPr>
          </a:p>
          <a:p>
            <a:pPr>
              <a:buNone/>
            </a:pPr>
            <a:r>
              <a:rPr lang="sr-Latn-CS" sz="3500" dirty="0" smtClean="0">
                <a:latin typeface="Times New Roman" pitchFamily="18" charset="0"/>
                <a:cs typeface="Times New Roman" pitchFamily="18" charset="0"/>
              </a:rPr>
              <a:t>   </a:t>
            </a:r>
            <a:r>
              <a:rPr lang="en-US" sz="3500" dirty="0" smtClean="0">
                <a:latin typeface="Times New Roman" pitchFamily="18" charset="0"/>
                <a:cs typeface="Times New Roman" pitchFamily="18" charset="0"/>
              </a:rPr>
              <a:t>   </a:t>
            </a:r>
            <a:r>
              <a:rPr lang="sr-Latn-CS" sz="3500" dirty="0" smtClean="0">
                <a:latin typeface="Times New Roman" pitchFamily="18" charset="0"/>
                <a:cs typeface="Times New Roman" pitchFamily="18" charset="0"/>
              </a:rPr>
              <a:t>- rečnik </a:t>
            </a:r>
            <a:r>
              <a:rPr lang="en-US" sz="3500" dirty="0" smtClean="0">
                <a:latin typeface="Times New Roman" pitchFamily="18" charset="0"/>
                <a:cs typeface="Times New Roman" pitchFamily="18" charset="0"/>
              </a:rPr>
              <a:t>u kome su </a:t>
            </a:r>
            <a:r>
              <a:rPr lang="en-US" sz="3500" dirty="0" err="1" smtClean="0">
                <a:latin typeface="Times New Roman" pitchFamily="18" charset="0"/>
                <a:cs typeface="Times New Roman" pitchFamily="18" charset="0"/>
              </a:rPr>
              <a:t>pomo</a:t>
            </a:r>
            <a:r>
              <a:rPr lang="sr-Latn-CS" sz="3500" dirty="0" smtClean="0">
                <a:latin typeface="Times New Roman" pitchFamily="18" charset="0"/>
                <a:cs typeface="Times New Roman" pitchFamily="18" charset="0"/>
              </a:rPr>
              <a:t>ću formaln</a:t>
            </a:r>
            <a:r>
              <a:rPr lang="en-US" sz="3500" dirty="0" err="1" smtClean="0">
                <a:latin typeface="Times New Roman" pitchFamily="18" charset="0"/>
                <a:cs typeface="Times New Roman" pitchFamily="18" charset="0"/>
              </a:rPr>
              <a:t>ih</a:t>
            </a:r>
            <a:r>
              <a:rPr lang="sr-Latn-CS" sz="3500" dirty="0" smtClean="0">
                <a:latin typeface="Times New Roman" pitchFamily="18" charset="0"/>
                <a:cs typeface="Times New Roman" pitchFamily="18" charset="0"/>
              </a:rPr>
              <a:t> </a:t>
            </a:r>
            <a:r>
              <a:rPr lang="en-US" sz="3500" dirty="0" smtClean="0">
                <a:latin typeface="Times New Roman" pitchFamily="18" charset="0"/>
                <a:cs typeface="Times New Roman" pitchFamily="18" charset="0"/>
              </a:rPr>
              <a:t>zapisa </a:t>
            </a:r>
            <a:r>
              <a:rPr lang="sr-Latn-CS" sz="3500" dirty="0" smtClean="0">
                <a:latin typeface="Times New Roman" pitchFamily="18" charset="0"/>
                <a:cs typeface="Times New Roman" pitchFamily="18" charset="0"/>
              </a:rPr>
              <a:t>prikazane različite strategije adaptacije kontaktoleksema;</a:t>
            </a:r>
            <a:endParaRPr lang="en-US" sz="3500" dirty="0" smtClean="0">
              <a:latin typeface="Times New Roman" pitchFamily="18" charset="0"/>
              <a:cs typeface="Times New Roman" pitchFamily="18" charset="0"/>
            </a:endParaRPr>
          </a:p>
          <a:p>
            <a:pPr>
              <a:buNone/>
            </a:pPr>
            <a:endParaRPr lang="en-US" sz="3500" dirty="0" smtClean="0">
              <a:latin typeface="Times New Roman" pitchFamily="18" charset="0"/>
              <a:cs typeface="Times New Roman" pitchFamily="18" charset="0"/>
            </a:endParaRPr>
          </a:p>
          <a:p>
            <a:pPr marL="0" indent="0">
              <a:lnSpc>
                <a:spcPct val="110000"/>
              </a:lnSpc>
              <a:spcBef>
                <a:spcPts val="0"/>
              </a:spcBef>
            </a:pPr>
            <a:r>
              <a:rPr lang="sr-Latn-CS" sz="3000" dirty="0" smtClean="0">
                <a:latin typeface="Times New Roman" pitchFamily="18" charset="0"/>
                <a:cs typeface="Times New Roman" pitchFamily="18" charset="0"/>
              </a:rPr>
              <a:t> Specifičnim metajezikom, na primer, opisane su p</a:t>
            </a:r>
            <a:r>
              <a:rPr lang="en-US" sz="3000" dirty="0" smtClean="0">
                <a:latin typeface="Times New Roman" pitchFamily="18" charset="0"/>
                <a:cs typeface="Times New Roman" pitchFamily="18" charset="0"/>
              </a:rPr>
              <a:t>romene u </a:t>
            </a:r>
            <a:r>
              <a:rPr lang="en-US" sz="3000" b="1" dirty="0" smtClean="0">
                <a:solidFill>
                  <a:srgbClr val="FFFF00"/>
                </a:solidFill>
                <a:latin typeface="Times New Roman" pitchFamily="18" charset="0"/>
                <a:cs typeface="Times New Roman" pitchFamily="18" charset="0"/>
              </a:rPr>
              <a:t>semanti</a:t>
            </a:r>
            <a:r>
              <a:rPr lang="sr-Latn-CS" sz="3000" b="1" dirty="0" smtClean="0">
                <a:solidFill>
                  <a:srgbClr val="FFFF00"/>
                </a:solidFill>
                <a:latin typeface="Times New Roman" pitchFamily="18" charset="0"/>
                <a:cs typeface="Times New Roman" pitchFamily="18" charset="0"/>
              </a:rPr>
              <a:t>čkoj ekstenziji </a:t>
            </a:r>
            <a:r>
              <a:rPr lang="sr-Latn-CS" sz="3000" dirty="0" smtClean="0">
                <a:latin typeface="Times New Roman" pitchFamily="18" charset="0"/>
                <a:cs typeface="Times New Roman" pitchFamily="18" charset="0"/>
              </a:rPr>
              <a:t>kontaktoleksema.</a:t>
            </a:r>
            <a:endParaRPr lang="en-US" sz="3000" dirty="0" smtClean="0">
              <a:latin typeface="Times New Roman" pitchFamily="18" charset="0"/>
              <a:cs typeface="Times New Roman" pitchFamily="18" charset="0"/>
            </a:endParaRPr>
          </a:p>
          <a:p>
            <a:endParaRPr lang="sr-Latn-C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b="1" dirty="0" smtClean="0">
                <a:solidFill>
                  <a:srgbClr val="FFC000"/>
                </a:solidFill>
                <a:latin typeface="Times New Roman" pitchFamily="18" charset="0"/>
                <a:cs typeface="Times New Roman" pitchFamily="18" charset="0"/>
              </a:rPr>
              <a:t>17. </a:t>
            </a:r>
            <a:r>
              <a:rPr lang="sr-Latn-CS" b="1" dirty="0" smtClean="0">
                <a:solidFill>
                  <a:srgbClr val="FFC000"/>
                </a:solidFill>
                <a:latin typeface="Times New Roman" pitchFamily="18" charset="0"/>
                <a:cs typeface="Times New Roman" pitchFamily="18" charset="0"/>
              </a:rPr>
              <a:t>Formalizacija u KRSJ</a:t>
            </a:r>
            <a:endParaRPr lang="sr-Latn-CS" b="1" dirty="0">
              <a:solidFill>
                <a:srgbClr val="FFC000"/>
              </a:solidFill>
              <a:latin typeface="Times New Roman" pitchFamily="18" charset="0"/>
              <a:cs typeface="Times New Roman" pitchFamily="18" charset="0"/>
            </a:endParaRPr>
          </a:p>
        </p:txBody>
      </p:sp>
      <p:sp>
        <p:nvSpPr>
          <p:cNvPr id="5" name="Content Placeholder 4"/>
          <p:cNvSpPr>
            <a:spLocks noGrp="1"/>
          </p:cNvSpPr>
          <p:nvPr>
            <p:ph idx="1"/>
          </p:nvPr>
        </p:nvSpPr>
        <p:spPr>
          <a:xfrm>
            <a:off x="228600" y="1066800"/>
            <a:ext cx="8763000" cy="5791200"/>
          </a:xfrm>
        </p:spPr>
        <p:txBody>
          <a:bodyPr>
            <a:normAutofit/>
          </a:bodyPr>
          <a:lstStyle/>
          <a:p>
            <a:r>
              <a:rPr lang="sr-Latn-CS" sz="2400" dirty="0" smtClean="0">
                <a:latin typeface="Times New Roman" pitchFamily="18" charset="0"/>
                <a:cs typeface="Times New Roman" pitchFamily="18" charset="0"/>
              </a:rPr>
              <a:t>Rečnički članak u KRSJ (prvi deo)</a:t>
            </a:r>
          </a:p>
          <a:p>
            <a:endParaRPr lang="sr-Latn-CS" sz="2400" dirty="0" smtClean="0">
              <a:latin typeface="Times New Roman" pitchFamily="18" charset="0"/>
              <a:cs typeface="Times New Roman" pitchFamily="18" charset="0"/>
            </a:endParaRPr>
          </a:p>
          <a:p>
            <a:pPr>
              <a:buNone/>
            </a:pPr>
            <a:endParaRPr lang="sr-Latn-CS" sz="2400" dirty="0">
              <a:latin typeface="Times New Roman" pitchFamily="18" charset="0"/>
              <a:cs typeface="Times New Roman" pitchFamily="18" charset="0"/>
            </a:endParaRPr>
          </a:p>
        </p:txBody>
      </p:sp>
      <p:pic>
        <p:nvPicPr>
          <p:cNvPr id="6" name="Picture 5" descr="Fragment1.jpg"/>
          <p:cNvPicPr>
            <a:picLocks noChangeAspect="1"/>
          </p:cNvPicPr>
          <p:nvPr/>
        </p:nvPicPr>
        <p:blipFill>
          <a:blip r:embed="rId2" cstate="print"/>
          <a:stretch>
            <a:fillRect/>
          </a:stretch>
        </p:blipFill>
        <p:spPr>
          <a:xfrm>
            <a:off x="228600" y="1676400"/>
            <a:ext cx="8763000" cy="5181600"/>
          </a:xfrm>
          <a:prstGeom prst="rect">
            <a:avLst/>
          </a:prstGeo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endParaRPr lang="sr-Latn-CS" sz="900" dirty="0" smtClean="0">
              <a:latin typeface="Times New Roman" pitchFamily="18" charset="0"/>
              <a:cs typeface="Times New Roman" pitchFamily="18" charset="0"/>
            </a:endParaRPr>
          </a:p>
          <a:p>
            <a:r>
              <a:rPr lang="sr-Latn-CS" sz="2400" dirty="0" smtClean="0">
                <a:latin typeface="Times New Roman" pitchFamily="18" charset="0"/>
                <a:cs typeface="Times New Roman" pitchFamily="18" charset="0"/>
              </a:rPr>
              <a:t>Rečnički članak u KRSJ (drugi deo)</a:t>
            </a:r>
          </a:p>
          <a:p>
            <a:endParaRPr lang="sr-Latn-CS" sz="2400" dirty="0" smtClean="0">
              <a:latin typeface="Times New Roman" pitchFamily="18" charset="0"/>
              <a:cs typeface="Times New Roman" pitchFamily="18" charset="0"/>
            </a:endParaRPr>
          </a:p>
          <a:p>
            <a:pPr>
              <a:buNone/>
            </a:pPr>
            <a:endParaRPr lang="sr-Latn-CS" sz="2400" dirty="0" smtClean="0">
              <a:latin typeface="Times New Roman" pitchFamily="18" charset="0"/>
              <a:cs typeface="Times New Roman" pitchFamily="18" charset="0"/>
            </a:endParaRPr>
          </a:p>
          <a:p>
            <a:pPr>
              <a:buNone/>
            </a:pPr>
            <a:endParaRPr lang="sr-Latn-CS" sz="2400" dirty="0" smtClean="0">
              <a:latin typeface="Times New Roman" pitchFamily="18" charset="0"/>
              <a:cs typeface="Times New Roman" pitchFamily="18" charset="0"/>
            </a:endParaRPr>
          </a:p>
        </p:txBody>
      </p:sp>
      <p:pic>
        <p:nvPicPr>
          <p:cNvPr id="4" name="Picture 3" descr="fragment2.jpg"/>
          <p:cNvPicPr>
            <a:picLocks noChangeAspect="1"/>
          </p:cNvPicPr>
          <p:nvPr/>
        </p:nvPicPr>
        <p:blipFill>
          <a:blip r:embed="rId2" cstate="print"/>
          <a:stretch>
            <a:fillRect/>
          </a:stretch>
        </p:blipFill>
        <p:spPr>
          <a:xfrm>
            <a:off x="228600" y="1264920"/>
            <a:ext cx="8763000" cy="5440680"/>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sr-Latn-CS" b="1" dirty="0" smtClean="0">
                <a:solidFill>
                  <a:srgbClr val="FFC000"/>
                </a:solidFill>
                <a:latin typeface="Times New Roman" pitchFamily="18" charset="0"/>
                <a:cs typeface="Times New Roman" pitchFamily="18" charset="0"/>
              </a:rPr>
              <a:t>18. Inovacije u KRSJ</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5029200"/>
          </a:xfrm>
        </p:spPr>
        <p:txBody>
          <a:bodyPr>
            <a:normAutofit/>
          </a:bodyPr>
          <a:lstStyle/>
          <a:p>
            <a:r>
              <a:rPr lang="sr-Latn-CS" dirty="0" smtClean="0">
                <a:latin typeface="Times New Roman" pitchFamily="18" charset="0"/>
                <a:cs typeface="Times New Roman" pitchFamily="18" charset="0"/>
              </a:rPr>
              <a:t>Metodološki postupak primenjen u KRSJ:</a:t>
            </a:r>
          </a:p>
          <a:p>
            <a:pPr>
              <a:buNone/>
            </a:pPr>
            <a:r>
              <a:rPr lang="sr-Latn-CS" dirty="0" smtClean="0">
                <a:solidFill>
                  <a:srgbClr val="FFFF00"/>
                </a:solidFill>
                <a:latin typeface="Times New Roman" pitchFamily="18" charset="0"/>
                <a:cs typeface="Times New Roman" pitchFamily="18" charset="0"/>
              </a:rPr>
              <a:t>    - reinterpretacija i inovacije dosadašnje tipologije transsemantizacije</a:t>
            </a:r>
          </a:p>
          <a:p>
            <a:r>
              <a:rPr lang="sr-Latn-CS" dirty="0" smtClean="0">
                <a:latin typeface="Times New Roman" pitchFamily="18" charset="0"/>
                <a:cs typeface="Times New Roman" pitchFamily="18" charset="0"/>
              </a:rPr>
              <a:t>Neophodni uslovi za primenu ovog metodološkog postupka:</a:t>
            </a:r>
          </a:p>
          <a:p>
            <a:pPr>
              <a:buNone/>
            </a:pPr>
            <a:r>
              <a:rPr lang="sr-Latn-CS" dirty="0" smtClean="0">
                <a:latin typeface="Times New Roman" pitchFamily="18" charset="0"/>
                <a:cs typeface="Times New Roman" pitchFamily="18" charset="0"/>
              </a:rPr>
              <a:t>    - povećanje broja izvora i jezičkog korpusa; </a:t>
            </a:r>
          </a:p>
          <a:p>
            <a:pPr>
              <a:buNone/>
            </a:pPr>
            <a:r>
              <a:rPr lang="sr-Latn-CS" dirty="0" smtClean="0">
                <a:latin typeface="Times New Roman" pitchFamily="18" charset="0"/>
                <a:cs typeface="Times New Roman" pitchFamily="18" charset="0"/>
              </a:rPr>
              <a:t>    - usavršavanje metajezika formalizacije transsemantizacije i dr.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Autofit/>
          </a:bodyPr>
          <a:lstStyle/>
          <a:p>
            <a:r>
              <a:rPr lang="sr-Latn-CS" b="1" dirty="0" smtClean="0">
                <a:solidFill>
                  <a:srgbClr val="FFC000"/>
                </a:solidFill>
                <a:latin typeface="Times New Roman" pitchFamily="18" charset="0"/>
                <a:cs typeface="Times New Roman" pitchFamily="18" charset="0"/>
              </a:rPr>
              <a:t>19. </a:t>
            </a:r>
            <a:r>
              <a:rPr lang="en-US" b="1" dirty="0" smtClean="0">
                <a:solidFill>
                  <a:srgbClr val="FFC000"/>
                </a:solidFill>
                <a:latin typeface="Times New Roman" pitchFamily="18" charset="0"/>
                <a:cs typeface="Times New Roman" pitchFamily="18" charset="0"/>
              </a:rPr>
              <a:t>Tipologija </a:t>
            </a:r>
            <a:r>
              <a:rPr lang="sr-Latn-CS" b="1" i="1" dirty="0" smtClean="0">
                <a:solidFill>
                  <a:srgbClr val="FFC000"/>
                </a:solidFill>
                <a:latin typeface="Times New Roman" pitchFamily="18" charset="0"/>
                <a:cs typeface="Times New Roman" pitchFamily="18" charset="0"/>
              </a:rPr>
              <a:t>S</a:t>
            </a:r>
            <a:r>
              <a:rPr lang="sr-Latn-CS" b="1" dirty="0" smtClean="0">
                <a:solidFill>
                  <a:srgbClr val="FFC000"/>
                </a:solidFill>
                <a:latin typeface="Times New Roman" pitchFamily="18" charset="0"/>
                <a:cs typeface="Times New Roman" pitchFamily="18" charset="0"/>
              </a:rPr>
              <a:t> u KRSJ</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76400"/>
            <a:ext cx="8229600" cy="5181600"/>
          </a:xfrm>
        </p:spPr>
        <p:txBody>
          <a:bodyPr>
            <a:normAutofit/>
          </a:bodyPr>
          <a:lstStyle/>
          <a:p>
            <a:r>
              <a:rPr lang="sr-Latn-CS" u="sng" dirty="0" smtClean="0">
                <a:solidFill>
                  <a:srgbClr val="FFFF00"/>
                </a:solidFill>
                <a:latin typeface="Times New Roman" pitchFamily="18" charset="0"/>
                <a:cs typeface="Times New Roman" pitchFamily="18" charset="0"/>
              </a:rPr>
              <a:t>Nulta</a:t>
            </a:r>
            <a:r>
              <a:rPr lang="sr-Latn-CS" dirty="0" smtClean="0">
                <a:solidFill>
                  <a:srgbClr val="FF0000"/>
                </a:solidFill>
                <a:latin typeface="Times New Roman" pitchFamily="18" charset="0"/>
                <a:cs typeface="Times New Roman" pitchFamily="18" charset="0"/>
              </a:rPr>
              <a:t> </a:t>
            </a:r>
            <a:r>
              <a:rPr lang="sr-Latn-CS" dirty="0" smtClean="0">
                <a:latin typeface="Times New Roman" pitchFamily="18" charset="0"/>
                <a:cs typeface="Times New Roman" pitchFamily="18" charset="0"/>
              </a:rPr>
              <a:t>(prisustvo influencije</a:t>
            </a:r>
            <a:r>
              <a:rPr lang="en-US" dirty="0" smtClean="0">
                <a:latin typeface="Times New Roman" pitchFamily="18" charset="0"/>
                <a:cs typeface="Times New Roman" pitchFamily="18" charset="0"/>
              </a:rPr>
              <a:t> dominantnog jezika u kontaktu</a:t>
            </a:r>
            <a:r>
              <a:rPr lang="sr-Latn-CS" dirty="0" smtClean="0">
                <a:latin typeface="Times New Roman" pitchFamily="18" charset="0"/>
                <a:cs typeface="Times New Roman" pitchFamily="18" charset="0"/>
              </a:rPr>
              <a:t>);</a:t>
            </a:r>
          </a:p>
          <a:p>
            <a:r>
              <a:rPr lang="sr-Latn-CS" u="sng" dirty="0" smtClean="0">
                <a:solidFill>
                  <a:srgbClr val="92D050"/>
                </a:solidFill>
                <a:latin typeface="Times New Roman" pitchFamily="18" charset="0"/>
                <a:cs typeface="Times New Roman" pitchFamily="18" charset="0"/>
              </a:rPr>
              <a:t>Delimična</a:t>
            </a:r>
            <a:r>
              <a:rPr lang="sr-Latn-CS" dirty="0" smtClean="0">
                <a:solidFill>
                  <a:srgbClr val="92D050"/>
                </a:solidFill>
                <a:latin typeface="Times New Roman" pitchFamily="18" charset="0"/>
                <a:cs typeface="Times New Roman" pitchFamily="18" charset="0"/>
              </a:rPr>
              <a:t> </a:t>
            </a:r>
            <a:r>
              <a:rPr lang="sr-Latn-CS" dirty="0" smtClean="0">
                <a:latin typeface="Times New Roman" pitchFamily="18" charset="0"/>
                <a:cs typeface="Times New Roman" pitchFamily="18" charset="0"/>
              </a:rPr>
              <a:t>(influencija </a:t>
            </a:r>
            <a:r>
              <a:rPr lang="en-US" dirty="0" smtClean="0">
                <a:latin typeface="Times New Roman" pitchFamily="18" charset="0"/>
                <a:cs typeface="Times New Roman" pitchFamily="18" charset="0"/>
              </a:rPr>
              <a:t>dominantnog jezika u kontaktu se </a:t>
            </a:r>
            <a:r>
              <a:rPr lang="sr-Latn-CS" dirty="0" smtClean="0">
                <a:latin typeface="Times New Roman" pitchFamily="18" charset="0"/>
                <a:cs typeface="Times New Roman" pitchFamily="18" charset="0"/>
              </a:rPr>
              <a:t>delimično ostvaruje);</a:t>
            </a:r>
          </a:p>
          <a:p>
            <a:r>
              <a:rPr lang="sr-Latn-CS" u="sng" dirty="0" smtClean="0">
                <a:solidFill>
                  <a:srgbClr val="00B0F0"/>
                </a:solidFill>
                <a:latin typeface="Times New Roman" pitchFamily="18" charset="0"/>
                <a:cs typeface="Times New Roman" pitchFamily="18" charset="0"/>
              </a:rPr>
              <a:t>Slobodna</a:t>
            </a:r>
            <a:r>
              <a:rPr lang="sr-Latn-CS" dirty="0" smtClean="0">
                <a:latin typeface="Times New Roman" pitchFamily="18" charset="0"/>
                <a:cs typeface="Times New Roman" pitchFamily="18" charset="0"/>
              </a:rPr>
              <a:t> (nema direktnog uticaja dominantnog jezika u kontaktu posredstvom odgovarajućeg modela; influencija se utvrdjuje na osnovu nekih drugih lingvističkih i ekstralingvističkih parametara);</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b="1" dirty="0" smtClean="0">
                <a:solidFill>
                  <a:srgbClr val="FFC000"/>
                </a:solidFill>
                <a:latin typeface="Times New Roman" pitchFamily="18" charset="0"/>
                <a:cs typeface="Times New Roman" pitchFamily="18" charset="0"/>
              </a:rPr>
              <a:t>20. Broj transsemantizacija</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sr-Latn-CS" dirty="0" smtClean="0">
                <a:latin typeface="Times New Roman" pitchFamily="18" charset="0"/>
                <a:cs typeface="Times New Roman" pitchFamily="18" charset="0"/>
              </a:rPr>
              <a:t>Do sada smo našli potvrde za sva </a:t>
            </a:r>
            <a:r>
              <a:rPr lang="sr-Latn-CS" dirty="0" smtClean="0">
                <a:solidFill>
                  <a:srgbClr val="FFFF00"/>
                </a:solidFill>
                <a:latin typeface="Times New Roman" pitchFamily="18" charset="0"/>
                <a:cs typeface="Times New Roman" pitchFamily="18" charset="0"/>
              </a:rPr>
              <a:t>tri</a:t>
            </a:r>
            <a:r>
              <a:rPr lang="sr-Latn-CS" dirty="0" smtClean="0">
                <a:latin typeface="Times New Roman" pitchFamily="18" charset="0"/>
                <a:cs typeface="Times New Roman" pitchFamily="18" charset="0"/>
              </a:rPr>
              <a:t> </a:t>
            </a:r>
            <a:r>
              <a:rPr lang="sr-Latn-CS" dirty="0" smtClean="0">
                <a:solidFill>
                  <a:srgbClr val="FFFF00"/>
                </a:solidFill>
                <a:latin typeface="Times New Roman" pitchFamily="18" charset="0"/>
                <a:cs typeface="Times New Roman" pitchFamily="18" charset="0"/>
              </a:rPr>
              <a:t>tipa</a:t>
            </a:r>
            <a:r>
              <a:rPr lang="sr-Latn-CS" dirty="0" smtClean="0">
                <a:latin typeface="Times New Roman" pitchFamily="18" charset="0"/>
                <a:cs typeface="Times New Roman" pitchFamily="18" charset="0"/>
              </a:rPr>
              <a:t>  transsemantizacije.</a:t>
            </a:r>
          </a:p>
          <a:p>
            <a:r>
              <a:rPr lang="sr-Latn-CS" dirty="0" smtClean="0">
                <a:latin typeface="Times New Roman" pitchFamily="18" charset="0"/>
                <a:cs typeface="Times New Roman" pitchFamily="18" charset="0"/>
              </a:rPr>
              <a:t>Delimična </a:t>
            </a:r>
            <a:r>
              <a:rPr lang="sr-Latn-CS" i="1" dirty="0" smtClean="0">
                <a:latin typeface="Times New Roman" pitchFamily="18" charset="0"/>
                <a:cs typeface="Times New Roman" pitchFamily="18" charset="0"/>
              </a:rPr>
              <a:t>S</a:t>
            </a:r>
            <a:r>
              <a:rPr lang="sr-Latn-CS" dirty="0" smtClean="0">
                <a:latin typeface="Times New Roman" pitchFamily="18" charset="0"/>
                <a:cs typeface="Times New Roman" pitchFamily="18" charset="0"/>
              </a:rPr>
              <a:t> sadrži </a:t>
            </a:r>
            <a:r>
              <a:rPr lang="en-US" dirty="0" smtClean="0">
                <a:solidFill>
                  <a:srgbClr val="FFFF00"/>
                </a:solidFill>
                <a:latin typeface="Times New Roman" pitchFamily="18" charset="0"/>
                <a:cs typeface="Times New Roman" pitchFamily="18" charset="0"/>
              </a:rPr>
              <a:t>52</a:t>
            </a:r>
            <a:r>
              <a:rPr lang="en-US" dirty="0" smtClean="0">
                <a:latin typeface="Times New Roman" pitchFamily="18" charset="0"/>
                <a:cs typeface="Times New Roman" pitchFamily="18" charset="0"/>
              </a:rPr>
              <a:t> </a:t>
            </a:r>
            <a:r>
              <a:rPr lang="en-US" dirty="0" smtClean="0">
                <a:solidFill>
                  <a:srgbClr val="FFFF00"/>
                </a:solidFill>
                <a:latin typeface="Times New Roman" pitchFamily="18" charset="0"/>
                <a:cs typeface="Times New Roman" pitchFamily="18" charset="0"/>
              </a:rPr>
              <a:t>podtipa</a:t>
            </a:r>
            <a:r>
              <a:rPr lang="sr-Latn-CS" dirty="0" smtClean="0">
                <a:latin typeface="Times New Roman" pitchFamily="18" charset="0"/>
                <a:cs typeface="Times New Roman" pitchFamily="18" charset="0"/>
              </a:rPr>
              <a:t>.</a:t>
            </a:r>
          </a:p>
          <a:p>
            <a:r>
              <a:rPr lang="sr-Latn-CS" dirty="0" smtClean="0">
                <a:latin typeface="Times New Roman" pitchFamily="18" charset="0"/>
                <a:cs typeface="Times New Roman" pitchFamily="18" charset="0"/>
              </a:rPr>
              <a:t>Pretpostavljamo da će se broj podtipova </a:t>
            </a:r>
            <a:r>
              <a:rPr lang="sr-Latn-CS" i="1" dirty="0" smtClean="0">
                <a:latin typeface="Times New Roman" pitchFamily="18" charset="0"/>
                <a:cs typeface="Times New Roman" pitchFamily="18" charset="0"/>
              </a:rPr>
              <a:t>S1</a:t>
            </a:r>
            <a:r>
              <a:rPr lang="sr-Latn-C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uglavnom </a:t>
            </a:r>
            <a:r>
              <a:rPr lang="sr-Latn-CS" dirty="0" smtClean="0">
                <a:latin typeface="Times New Roman" pitchFamily="18" charset="0"/>
                <a:cs typeface="Times New Roman" pitchFamily="18" charset="0"/>
              </a:rPr>
              <a:t>povećavati.</a:t>
            </a:r>
          </a:p>
          <a:p>
            <a:endParaRPr lang="sr-Latn-C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447800"/>
          </a:xfrm>
        </p:spPr>
        <p:txBody>
          <a:bodyPr>
            <a:normAutofit/>
          </a:bodyPr>
          <a:lstStyle/>
          <a:p>
            <a:r>
              <a:rPr lang="sr-Latn-CS" b="1" dirty="0" smtClean="0">
                <a:solidFill>
                  <a:srgbClr val="FFC000"/>
                </a:solidFill>
                <a:latin typeface="Times New Roman" pitchFamily="18" charset="0"/>
                <a:cs typeface="Times New Roman" pitchFamily="18" charset="0"/>
              </a:rPr>
              <a:t>21. Metajezik transsemantizacije. Vrste f</a:t>
            </a:r>
            <a:r>
              <a:rPr lang="en-US" b="1" dirty="0" smtClean="0">
                <a:solidFill>
                  <a:srgbClr val="FFC000"/>
                </a:solidFill>
                <a:latin typeface="Times New Roman" pitchFamily="18" charset="0"/>
                <a:cs typeface="Times New Roman" pitchFamily="18" charset="0"/>
              </a:rPr>
              <a:t>ormalni</a:t>
            </a:r>
            <a:r>
              <a:rPr lang="sr-Latn-CS" b="1" dirty="0" smtClean="0">
                <a:solidFill>
                  <a:srgbClr val="FFC000"/>
                </a:solidFill>
                <a:latin typeface="Times New Roman" pitchFamily="18" charset="0"/>
                <a:cs typeface="Times New Roman" pitchFamily="18" charset="0"/>
              </a:rPr>
              <a:t>h</a:t>
            </a:r>
            <a:r>
              <a:rPr lang="en-US" b="1" dirty="0" smtClean="0">
                <a:solidFill>
                  <a:srgbClr val="FFC000"/>
                </a:solidFill>
                <a:latin typeface="Times New Roman" pitchFamily="18" charset="0"/>
                <a:cs typeface="Times New Roman" pitchFamily="18" charset="0"/>
              </a:rPr>
              <a:t> </a:t>
            </a:r>
            <a:r>
              <a:rPr lang="en-US" b="1" dirty="0" err="1" smtClean="0">
                <a:solidFill>
                  <a:srgbClr val="FFC000"/>
                </a:solidFill>
                <a:latin typeface="Times New Roman" pitchFamily="18" charset="0"/>
                <a:cs typeface="Times New Roman" pitchFamily="18" charset="0"/>
              </a:rPr>
              <a:t>zapis</a:t>
            </a:r>
            <a:r>
              <a:rPr lang="sr-Latn-CS" b="1" dirty="0" smtClean="0">
                <a:solidFill>
                  <a:srgbClr val="FFC000"/>
                </a:solidFill>
                <a:latin typeface="Times New Roman" pitchFamily="18" charset="0"/>
                <a:cs typeface="Times New Roman" pitchFamily="18" charset="0"/>
              </a:rPr>
              <a:t>a</a:t>
            </a:r>
            <a:r>
              <a:rPr lang="en-US" b="1" dirty="0" smtClean="0">
                <a:solidFill>
                  <a:srgbClr val="FFC000"/>
                </a:solidFill>
                <a:latin typeface="Times New Roman" pitchFamily="18" charset="0"/>
                <a:cs typeface="Times New Roman" pitchFamily="18" charset="0"/>
              </a:rPr>
              <a:t> </a:t>
            </a:r>
            <a:r>
              <a:rPr lang="en-US" b="1" i="1" dirty="0" smtClean="0">
                <a:solidFill>
                  <a:srgbClr val="FFC000"/>
                </a:solidFill>
                <a:latin typeface="Times New Roman" pitchFamily="18" charset="0"/>
                <a:cs typeface="Times New Roman" pitchFamily="18" charset="0"/>
              </a:rPr>
              <a:t>S</a:t>
            </a:r>
            <a:endParaRPr lang="sr-Latn-CS" b="1" i="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286000"/>
            <a:ext cx="8229600" cy="4572000"/>
          </a:xfrm>
        </p:spPr>
        <p:txBody>
          <a:bodyPr>
            <a:normAutofit lnSpcReduction="10000"/>
          </a:bodyPr>
          <a:lstStyle/>
          <a:p>
            <a:r>
              <a:rPr lang="sr-Latn-CS" b="1" dirty="0" smtClean="0">
                <a:solidFill>
                  <a:srgbClr val="FFFF00"/>
                </a:solidFill>
                <a:latin typeface="Times New Roman" pitchFamily="18" charset="0"/>
                <a:cs typeface="Times New Roman" pitchFamily="18" charset="0"/>
              </a:rPr>
              <a:t>Potpun</a:t>
            </a:r>
            <a:r>
              <a:rPr lang="en-US" b="1" dirty="0" err="1" smtClean="0">
                <a:solidFill>
                  <a:srgbClr val="FFFF00"/>
                </a:solidFill>
                <a:latin typeface="Times New Roman" pitchFamily="18" charset="0"/>
                <a:cs typeface="Times New Roman" pitchFamily="18" charset="0"/>
              </a:rPr>
              <a:t>i</a:t>
            </a:r>
            <a:r>
              <a:rPr lang="sr-Latn-CS" b="1" dirty="0" smtClean="0">
                <a:solidFill>
                  <a:srgbClr val="FFFF00"/>
                </a:solidFill>
                <a:latin typeface="Times New Roman" pitchFamily="18" charset="0"/>
                <a:cs typeface="Times New Roman" pitchFamily="18" charset="0"/>
              </a:rPr>
              <a:t> zapis</a:t>
            </a:r>
            <a:r>
              <a:rPr lang="sr-Latn-CS" dirty="0" smtClean="0">
                <a:solidFill>
                  <a:srgbClr val="FFFF00"/>
                </a:solidFill>
                <a:latin typeface="Times New Roman" pitchFamily="18" charset="0"/>
                <a:cs typeface="Times New Roman" pitchFamily="18" charset="0"/>
              </a:rPr>
              <a:t> </a:t>
            </a:r>
            <a:r>
              <a:rPr lang="en-US" dirty="0" smtClean="0">
                <a:solidFill>
                  <a:srgbClr val="FFFF00"/>
                </a:solidFill>
                <a:latin typeface="Times New Roman" pitchFamily="18" charset="0"/>
                <a:cs typeface="Times New Roman" pitchFamily="18" charset="0"/>
              </a:rPr>
              <a:t>tipa </a:t>
            </a:r>
            <a:r>
              <a:rPr lang="en-US" i="1" dirty="0" smtClean="0">
                <a:solidFill>
                  <a:srgbClr val="FFFF00"/>
                </a:solidFill>
                <a:latin typeface="Times New Roman" pitchFamily="18" charset="0"/>
                <a:cs typeface="Times New Roman" pitchFamily="18" charset="0"/>
              </a:rPr>
              <a:t>S</a:t>
            </a:r>
            <a:r>
              <a:rPr lang="en-US" dirty="0" smtClean="0">
                <a:solidFill>
                  <a:srgbClr val="FFFF00"/>
                </a:solidFill>
                <a:latin typeface="Times New Roman" pitchFamily="18" charset="0"/>
                <a:cs typeface="Times New Roman" pitchFamily="18" charset="0"/>
              </a:rPr>
              <a:t> </a:t>
            </a:r>
            <a:r>
              <a:rPr lang="sr-Latn-CS" dirty="0" smtClean="0">
                <a:solidFill>
                  <a:srgbClr val="FFFF00"/>
                </a:solidFill>
                <a:latin typeface="Times New Roman" pitchFamily="18" charset="0"/>
                <a:cs typeface="Times New Roman" pitchFamily="18" charset="0"/>
              </a:rPr>
              <a:t>u vidu formule</a:t>
            </a:r>
            <a:r>
              <a:rPr lang="en-US" dirty="0" smtClean="0">
                <a:solidFill>
                  <a:srgbClr val="FFFF00"/>
                </a:solidFill>
                <a:latin typeface="Times New Roman" pitchFamily="18" charset="0"/>
                <a:cs typeface="Times New Roman" pitchFamily="18" charset="0"/>
              </a:rPr>
              <a:t>:</a:t>
            </a:r>
            <a:endParaRPr lang="sr-Latn-CS" dirty="0" smtClean="0">
              <a:solidFill>
                <a:srgbClr val="FFFF00"/>
              </a:solidFill>
              <a:latin typeface="Times New Roman" pitchFamily="18" charset="0"/>
              <a:cs typeface="Times New Roman" pitchFamily="18" charset="0"/>
            </a:endParaRPr>
          </a:p>
          <a:p>
            <a:pPr>
              <a:buNone/>
            </a:pPr>
            <a:r>
              <a:rPr lang="sr-Latn-CS" dirty="0" smtClean="0">
                <a:solidFill>
                  <a:srgbClr val="FFFF00"/>
                </a:solidFill>
                <a:latin typeface="Times New Roman" pitchFamily="18" charset="0"/>
                <a:cs typeface="Times New Roman" pitchFamily="18" charset="0"/>
              </a:rPr>
              <a:t>    </a:t>
            </a:r>
            <a:r>
              <a:rPr lang="sr-Latn-CS" dirty="0" smtClean="0">
                <a:latin typeface="Times New Roman" pitchFamily="18" charset="0"/>
                <a:cs typeface="Times New Roman" pitchFamily="18" charset="0"/>
              </a:rPr>
              <a:t>1)</a:t>
            </a:r>
            <a:r>
              <a:rPr lang="sr-Latn-CS" dirty="0" smtClean="0">
                <a:solidFill>
                  <a:srgbClr val="FFFF00"/>
                </a:solidFill>
                <a:latin typeface="Times New Roman" pitchFamily="18" charset="0"/>
                <a:cs typeface="Times New Roman" pitchFamily="18" charset="0"/>
              </a:rPr>
              <a:t> </a:t>
            </a:r>
            <a:r>
              <a:rPr lang="sr-Latn-CS" dirty="0" smtClean="0">
                <a:solidFill>
                  <a:srgbClr val="92D050"/>
                </a:solidFill>
                <a:latin typeface="Times New Roman" pitchFamily="18" charset="0"/>
                <a:cs typeface="Times New Roman" pitchFamily="18" charset="0"/>
              </a:rPr>
              <a:t>S1=S0+</a:t>
            </a:r>
            <a:r>
              <a:rPr lang="sr-Latn-CS" dirty="0" smtClean="0">
                <a:latin typeface="Times New Roman" pitchFamily="18" charset="0"/>
                <a:cs typeface="Times New Roman" pitchFamily="18" charset="0"/>
              </a:rPr>
              <a:t>S1Nm</a:t>
            </a:r>
            <a:r>
              <a:rPr lang="sr-Latn-CS" dirty="0" smtClean="0">
                <a:solidFill>
                  <a:srgbClr val="FFFF00"/>
                </a:solidFill>
                <a:latin typeface="Times New Roman" pitchFamily="18" charset="0"/>
                <a:cs typeface="Times New Roman" pitchFamily="18" charset="0"/>
              </a:rPr>
              <a:t>         </a:t>
            </a:r>
          </a:p>
          <a:p>
            <a:pPr>
              <a:buNone/>
            </a:pPr>
            <a:r>
              <a:rPr lang="sr-Latn-CS" dirty="0" smtClean="0">
                <a:solidFill>
                  <a:srgbClr val="FFFF00"/>
                </a:solidFill>
                <a:latin typeface="Times New Roman" pitchFamily="18" charset="0"/>
                <a:cs typeface="Times New Roman" pitchFamily="18" charset="0"/>
              </a:rPr>
              <a:t>    </a:t>
            </a:r>
            <a:r>
              <a:rPr lang="sr-Latn-CS" dirty="0" smtClean="0">
                <a:latin typeface="Times New Roman" pitchFamily="18" charset="0"/>
                <a:cs typeface="Times New Roman" pitchFamily="18" charset="0"/>
              </a:rPr>
              <a:t>2) </a:t>
            </a:r>
            <a:r>
              <a:rPr lang="sr-Latn-CS" dirty="0" smtClean="0">
                <a:solidFill>
                  <a:srgbClr val="92D050"/>
                </a:solidFill>
                <a:latin typeface="Times New Roman" pitchFamily="18" charset="0"/>
                <a:cs typeface="Times New Roman" pitchFamily="18" charset="0"/>
              </a:rPr>
              <a:t>S1=S0+</a:t>
            </a:r>
            <a:r>
              <a:rPr lang="sr-Latn-CS" dirty="0" smtClean="0">
                <a:latin typeface="Times New Roman" pitchFamily="18" charset="0"/>
                <a:cs typeface="Times New Roman" pitchFamily="18" charset="0"/>
              </a:rPr>
              <a:t>S2Nr+S2Fr</a:t>
            </a:r>
            <a:r>
              <a:rPr lang="sr-Latn-CS" dirty="0" smtClean="0">
                <a:solidFill>
                  <a:srgbClr val="FFFF00"/>
                </a:solidFill>
                <a:latin typeface="Times New Roman" pitchFamily="18" charset="0"/>
                <a:cs typeface="Times New Roman" pitchFamily="18" charset="0"/>
              </a:rPr>
              <a:t> </a:t>
            </a:r>
          </a:p>
          <a:p>
            <a:pPr>
              <a:buNone/>
            </a:pPr>
            <a:r>
              <a:rPr lang="sr-Latn-CS" dirty="0" smtClean="0">
                <a:solidFill>
                  <a:srgbClr val="FFFF00"/>
                </a:solidFill>
                <a:latin typeface="Times New Roman" pitchFamily="18" charset="0"/>
                <a:cs typeface="Times New Roman" pitchFamily="18" charset="0"/>
              </a:rPr>
              <a:t>    </a:t>
            </a:r>
            <a:r>
              <a:rPr lang="sr-Latn-CS" dirty="0" smtClean="0">
                <a:latin typeface="Times New Roman" pitchFamily="18" charset="0"/>
                <a:cs typeface="Times New Roman" pitchFamily="18" charset="0"/>
              </a:rPr>
              <a:t>3)</a:t>
            </a:r>
            <a:r>
              <a:rPr lang="sr-Latn-CS" dirty="0" smtClean="0">
                <a:solidFill>
                  <a:srgbClr val="FFFF00"/>
                </a:solidFill>
                <a:latin typeface="Times New Roman" pitchFamily="18" charset="0"/>
                <a:cs typeface="Times New Roman" pitchFamily="18" charset="0"/>
              </a:rPr>
              <a:t> </a:t>
            </a:r>
            <a:r>
              <a:rPr lang="sr-Latn-CS" dirty="0" smtClean="0">
                <a:solidFill>
                  <a:srgbClr val="92D050"/>
                </a:solidFill>
                <a:latin typeface="Times New Roman" pitchFamily="18" charset="0"/>
                <a:cs typeface="Times New Roman" pitchFamily="18" charset="0"/>
              </a:rPr>
              <a:t>S1=S0+</a:t>
            </a:r>
            <a:r>
              <a:rPr lang="sr-Latn-CS" dirty="0" smtClean="0">
                <a:latin typeface="Times New Roman" pitchFamily="18" charset="0"/>
                <a:cs typeface="Times New Roman" pitchFamily="18" charset="0"/>
              </a:rPr>
              <a:t>S1Nm+S1Fm+S2Nr+S2Fr+S2F&gt;r</a:t>
            </a: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r>
              <a:rPr lang="en-US" b="1" dirty="0" smtClean="0">
                <a:solidFill>
                  <a:srgbClr val="FFFF00"/>
                </a:solidFill>
                <a:latin typeface="Times New Roman" pitchFamily="18" charset="0"/>
                <a:cs typeface="Times New Roman" pitchFamily="18" charset="0"/>
              </a:rPr>
              <a:t>Jednokomponentni potpuni zapis </a:t>
            </a:r>
            <a:r>
              <a:rPr lang="en-US" dirty="0" smtClean="0">
                <a:solidFill>
                  <a:srgbClr val="FFFF00"/>
                </a:solidFill>
                <a:latin typeface="Times New Roman" pitchFamily="18" charset="0"/>
                <a:cs typeface="Times New Roman" pitchFamily="18" charset="0"/>
              </a:rPr>
              <a:t>tipa </a:t>
            </a:r>
            <a:r>
              <a:rPr lang="en-US" i="1" dirty="0" smtClean="0">
                <a:solidFill>
                  <a:srgbClr val="FFFF00"/>
                </a:solidFill>
                <a:latin typeface="Times New Roman" pitchFamily="18" charset="0"/>
                <a:cs typeface="Times New Roman" pitchFamily="18" charset="0"/>
              </a:rPr>
              <a:t>S </a:t>
            </a:r>
            <a:r>
              <a:rPr lang="en-US" dirty="0" smtClean="0">
                <a:solidFill>
                  <a:srgbClr val="FFFF00"/>
                </a:solidFill>
                <a:latin typeface="Times New Roman" pitchFamily="18" charset="0"/>
                <a:cs typeface="Times New Roman" pitchFamily="18" charset="0"/>
              </a:rPr>
              <a:t>u</a:t>
            </a:r>
            <a:r>
              <a:rPr lang="en-US" i="1" dirty="0" smtClean="0">
                <a:solidFill>
                  <a:srgbClr val="FFFF00"/>
                </a:solidFill>
                <a:latin typeface="Times New Roman" pitchFamily="18" charset="0"/>
                <a:cs typeface="Times New Roman" pitchFamily="18" charset="0"/>
              </a:rPr>
              <a:t> </a:t>
            </a:r>
            <a:r>
              <a:rPr lang="en-US" dirty="0" smtClean="0">
                <a:solidFill>
                  <a:srgbClr val="FFFF00"/>
                </a:solidFill>
                <a:latin typeface="Times New Roman" pitchFamily="18" charset="0"/>
                <a:cs typeface="Times New Roman" pitchFamily="18" charset="0"/>
              </a:rPr>
              <a:t>KRSJ:</a:t>
            </a:r>
          </a:p>
          <a:p>
            <a:r>
              <a:rPr lang="en-US" dirty="0" smtClean="0">
                <a:latin typeface="Times New Roman" pitchFamily="18" charset="0"/>
                <a:cs typeface="Times New Roman" pitchFamily="18" charset="0"/>
              </a:rPr>
              <a:t>1) </a:t>
            </a:r>
            <a:r>
              <a:rPr lang="en-US" dirty="0" smtClean="0">
                <a:solidFill>
                  <a:srgbClr val="92D050"/>
                </a:solidFill>
                <a:latin typeface="Times New Roman" pitchFamily="18" charset="0"/>
                <a:cs typeface="Times New Roman" pitchFamily="18" charset="0"/>
              </a:rPr>
              <a:t>S0</a:t>
            </a:r>
            <a:r>
              <a:rPr lang="en-US" dirty="0" smtClean="0">
                <a:latin typeface="Times New Roman" pitchFamily="18" charset="0"/>
                <a:cs typeface="Times New Roman" pitchFamily="18" charset="0"/>
              </a:rPr>
              <a:t>     2) </a:t>
            </a:r>
            <a:r>
              <a:rPr lang="en-US" dirty="0" smtClean="0">
                <a:solidFill>
                  <a:srgbClr val="92D050"/>
                </a:solidFill>
                <a:latin typeface="Times New Roman" pitchFamily="18" charset="0"/>
                <a:cs typeface="Times New Roman" pitchFamily="18" charset="0"/>
              </a:rPr>
              <a:t>S#</a:t>
            </a:r>
            <a:r>
              <a:rPr lang="en-US" dirty="0" smtClean="0">
                <a:latin typeface="Times New Roman" pitchFamily="18" charset="0"/>
                <a:cs typeface="Times New Roman" pitchFamily="18" charset="0"/>
              </a:rPr>
              <a:t> </a:t>
            </a:r>
            <a:endParaRPr lang="sr-Latn-C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334000"/>
          </a:xfrm>
        </p:spPr>
        <p:txBody>
          <a:bodyPr>
            <a:normAutofit/>
          </a:bodyPr>
          <a:lstStyle/>
          <a:p>
            <a:r>
              <a:rPr lang="sr-Latn-CS" b="1" dirty="0" smtClean="0">
                <a:solidFill>
                  <a:srgbClr val="FFFF00"/>
                </a:solidFill>
                <a:latin typeface="Times New Roman" pitchFamily="18" charset="0"/>
                <a:cs typeface="Times New Roman" pitchFamily="18" charset="0"/>
              </a:rPr>
              <a:t>Parcijalni zapis </a:t>
            </a:r>
            <a:r>
              <a:rPr lang="en-US" dirty="0" smtClean="0">
                <a:solidFill>
                  <a:srgbClr val="FFFF00"/>
                </a:solidFill>
                <a:latin typeface="Times New Roman" pitchFamily="18" charset="0"/>
                <a:cs typeface="Times New Roman" pitchFamily="18" charset="0"/>
              </a:rPr>
              <a:t>tipa S</a:t>
            </a:r>
            <a:r>
              <a:rPr lang="en-US" b="1" dirty="0" smtClean="0">
                <a:solidFill>
                  <a:srgbClr val="FFFF00"/>
                </a:solidFill>
                <a:latin typeface="Times New Roman" pitchFamily="18" charset="0"/>
                <a:cs typeface="Times New Roman" pitchFamily="18" charset="0"/>
              </a:rPr>
              <a:t> </a:t>
            </a:r>
            <a:r>
              <a:rPr lang="sr-Latn-CS" dirty="0" smtClean="0">
                <a:solidFill>
                  <a:srgbClr val="FFFF00"/>
                </a:solidFill>
                <a:latin typeface="Times New Roman" pitchFamily="18" charset="0"/>
                <a:cs typeface="Times New Roman" pitchFamily="18" charset="0"/>
              </a:rPr>
              <a:t>u </a:t>
            </a:r>
            <a:r>
              <a:rPr lang="en-US" dirty="0" smtClean="0">
                <a:solidFill>
                  <a:srgbClr val="FFFF00"/>
                </a:solidFill>
                <a:latin typeface="Times New Roman" pitchFamily="18" charset="0"/>
                <a:cs typeface="Times New Roman" pitchFamily="18" charset="0"/>
              </a:rPr>
              <a:t>KRSJ:</a:t>
            </a:r>
            <a:endParaRPr lang="sr-Latn-CS" dirty="0" smtClean="0">
              <a:solidFill>
                <a:srgbClr val="FFFF00"/>
              </a:solidFill>
              <a:latin typeface="Times New Roman" pitchFamily="18" charset="0"/>
              <a:cs typeface="Times New Roman" pitchFamily="18" charset="0"/>
            </a:endParaRPr>
          </a:p>
          <a:p>
            <a:pPr>
              <a:buNone/>
            </a:pPr>
            <a:r>
              <a:rPr lang="sr-Latn-CS" dirty="0" smtClean="0">
                <a:latin typeface="Times New Roman" pitchFamily="18" charset="0"/>
                <a:cs typeface="Times New Roman" pitchFamily="18" charset="0"/>
              </a:rPr>
              <a:t>    1) S1Nm                </a:t>
            </a:r>
          </a:p>
          <a:p>
            <a:pPr>
              <a:buNone/>
            </a:pPr>
            <a:r>
              <a:rPr lang="sr-Latn-CS" dirty="0" smtClean="0">
                <a:latin typeface="Times New Roman" pitchFamily="18" charset="0"/>
                <a:cs typeface="Times New Roman" pitchFamily="18" charset="0"/>
              </a:rPr>
              <a:t>    2) S2Nr+S2Fr </a:t>
            </a:r>
          </a:p>
          <a:p>
            <a:pPr>
              <a:buNone/>
            </a:pPr>
            <a:r>
              <a:rPr lang="sr-Latn-CS" dirty="0" smtClean="0">
                <a:latin typeface="Times New Roman" pitchFamily="18" charset="0"/>
                <a:cs typeface="Times New Roman" pitchFamily="18" charset="0"/>
              </a:rPr>
              <a:t>    3) S1Nm+S1Fm+S2Nr+S2Fr+S2F&gt;r</a:t>
            </a:r>
          </a:p>
          <a:p>
            <a:pPr>
              <a:buNone/>
            </a:pPr>
            <a:endParaRPr lang="sr-Latn-CS" dirty="0" smtClean="0">
              <a:solidFill>
                <a:srgbClr val="FFFF00"/>
              </a:solidFill>
              <a:latin typeface="Times New Roman" pitchFamily="18" charset="0"/>
              <a:cs typeface="Times New Roman" pitchFamily="18" charset="0"/>
            </a:endParaRPr>
          </a:p>
          <a:p>
            <a:r>
              <a:rPr lang="sr-Latn-CS" b="1" dirty="0" smtClean="0">
                <a:solidFill>
                  <a:srgbClr val="FFFF00"/>
                </a:solidFill>
                <a:latin typeface="Times New Roman" pitchFamily="18" charset="0"/>
                <a:cs typeface="Times New Roman" pitchFamily="18" charset="0"/>
              </a:rPr>
              <a:t>Skraćeni zapis </a:t>
            </a:r>
            <a:r>
              <a:rPr lang="en-US" dirty="0" smtClean="0">
                <a:solidFill>
                  <a:srgbClr val="FFFF00"/>
                </a:solidFill>
                <a:latin typeface="Times New Roman" pitchFamily="18" charset="0"/>
                <a:cs typeface="Times New Roman" pitchFamily="18" charset="0"/>
              </a:rPr>
              <a:t>tipa </a:t>
            </a:r>
            <a:r>
              <a:rPr lang="en-US" i="1" dirty="0" smtClean="0">
                <a:solidFill>
                  <a:srgbClr val="FFFF00"/>
                </a:solidFill>
                <a:latin typeface="Times New Roman" pitchFamily="18" charset="0"/>
                <a:cs typeface="Times New Roman" pitchFamily="18" charset="0"/>
              </a:rPr>
              <a:t>S</a:t>
            </a:r>
            <a:r>
              <a:rPr lang="en-US" b="1" dirty="0" smtClean="0">
                <a:solidFill>
                  <a:srgbClr val="FFFF00"/>
                </a:solidFill>
                <a:latin typeface="Times New Roman" pitchFamily="18" charset="0"/>
                <a:cs typeface="Times New Roman" pitchFamily="18" charset="0"/>
              </a:rPr>
              <a:t> </a:t>
            </a:r>
            <a:r>
              <a:rPr lang="sr-Latn-CS" dirty="0" smtClean="0">
                <a:solidFill>
                  <a:srgbClr val="FFFF00"/>
                </a:solidFill>
                <a:latin typeface="Times New Roman" pitchFamily="18" charset="0"/>
                <a:cs typeface="Times New Roman" pitchFamily="18" charset="0"/>
              </a:rPr>
              <a:t>u </a:t>
            </a:r>
            <a:r>
              <a:rPr lang="en-US" dirty="0" smtClean="0">
                <a:solidFill>
                  <a:srgbClr val="FFFF00"/>
                </a:solidFill>
                <a:latin typeface="Times New Roman" pitchFamily="18" charset="0"/>
                <a:cs typeface="Times New Roman" pitchFamily="18" charset="0"/>
              </a:rPr>
              <a:t>KRSJ:</a:t>
            </a:r>
            <a:endParaRPr lang="sr-Latn-CS" dirty="0" smtClean="0">
              <a:solidFill>
                <a:srgbClr val="FFFF00"/>
              </a:solidFill>
              <a:latin typeface="Times New Roman" pitchFamily="18" charset="0"/>
              <a:cs typeface="Times New Roman" pitchFamily="18" charset="0"/>
            </a:endParaRPr>
          </a:p>
          <a:p>
            <a:pPr>
              <a:buNone/>
            </a:pPr>
            <a:r>
              <a:rPr lang="sr-Latn-CS" dirty="0" smtClean="0">
                <a:latin typeface="Times New Roman" pitchFamily="18" charset="0"/>
                <a:cs typeface="Times New Roman" pitchFamily="18" charset="0"/>
              </a:rPr>
              <a:t>    1</a:t>
            </a:r>
            <a:r>
              <a:rPr lang="en-US" dirty="0" smtClean="0">
                <a:latin typeface="Times New Roman" pitchFamily="18" charset="0"/>
                <a:cs typeface="Times New Roman" pitchFamily="18" charset="0"/>
              </a:rPr>
              <a:t>)</a:t>
            </a:r>
            <a:r>
              <a:rPr lang="sr-Latn-CS" dirty="0" smtClean="0">
                <a:latin typeface="Times New Roman" pitchFamily="18" charset="0"/>
                <a:cs typeface="Times New Roman" pitchFamily="18" charset="0"/>
              </a:rPr>
              <a:t> S0 (&lt; npr. S0+S0+S0)     </a:t>
            </a:r>
          </a:p>
          <a:p>
            <a:pPr>
              <a:buNone/>
            </a:pPr>
            <a:r>
              <a:rPr lang="sr-Latn-CS"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534400" cy="1066800"/>
          </a:xfrm>
        </p:spPr>
        <p:txBody>
          <a:bodyPr>
            <a:noAutofit/>
          </a:bodyPr>
          <a:lstStyle/>
          <a:p>
            <a:r>
              <a:rPr lang="sr-Latn-CS" b="1" dirty="0" smtClean="0">
                <a:solidFill>
                  <a:srgbClr val="FFC000"/>
                </a:solidFill>
                <a:latin typeface="Times New Roman" pitchFamily="18" charset="0"/>
                <a:cs typeface="Times New Roman" pitchFamily="18" charset="0"/>
              </a:rPr>
              <a:t>22. Formalni zapis transsemantizacije</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2133600"/>
            <a:ext cx="8382000" cy="4572000"/>
          </a:xfrm>
        </p:spPr>
        <p:txBody>
          <a:bodyPr>
            <a:normAutofit/>
          </a:bodyPr>
          <a:lstStyle/>
          <a:p>
            <a:r>
              <a:rPr lang="sr-Latn-CS" dirty="0" smtClean="0">
                <a:solidFill>
                  <a:srgbClr val="FFFF00"/>
                </a:solidFill>
                <a:latin typeface="Times New Roman" pitchFamily="18" charset="0"/>
                <a:cs typeface="Times New Roman" pitchFamily="18" charset="0"/>
              </a:rPr>
              <a:t>Šta pokazuje form</a:t>
            </a:r>
            <a:r>
              <a:rPr lang="en-US" dirty="0" smtClean="0">
                <a:solidFill>
                  <a:srgbClr val="FFFF00"/>
                </a:solidFill>
                <a:latin typeface="Times New Roman" pitchFamily="18" charset="0"/>
                <a:cs typeface="Times New Roman" pitchFamily="18" charset="0"/>
              </a:rPr>
              <a:t>alni zapis </a:t>
            </a:r>
            <a:r>
              <a:rPr lang="sr-Latn-CS" dirty="0" smtClean="0">
                <a:solidFill>
                  <a:srgbClr val="FFFF00"/>
                </a:solidFill>
                <a:latin typeface="Times New Roman" pitchFamily="18" charset="0"/>
                <a:cs typeface="Times New Roman" pitchFamily="18" charset="0"/>
              </a:rPr>
              <a:t>transsemantizacije?</a:t>
            </a:r>
          </a:p>
          <a:p>
            <a:pPr marL="514350" indent="-514350">
              <a:buNone/>
            </a:pPr>
            <a:r>
              <a:rPr lang="en-US" dirty="0" smtClean="0">
                <a:latin typeface="Times New Roman" pitchFamily="18" charset="0"/>
                <a:cs typeface="Times New Roman" pitchFamily="18" charset="0"/>
              </a:rPr>
              <a:t>    - </a:t>
            </a:r>
            <a:r>
              <a:rPr lang="sr-Latn-CS" dirty="0" smtClean="0">
                <a:latin typeface="Times New Roman" pitchFamily="18" charset="0"/>
                <a:cs typeface="Times New Roman" pitchFamily="18" charset="0"/>
              </a:rPr>
              <a:t>integralnu koncepciju </a:t>
            </a:r>
            <a:r>
              <a:rPr lang="en-US" dirty="0" smtClean="0">
                <a:latin typeface="Times New Roman" pitchFamily="18" charset="0"/>
                <a:cs typeface="Times New Roman" pitchFamily="18" charset="0"/>
              </a:rPr>
              <a:t>adaptacijskih </a:t>
            </a:r>
            <a:r>
              <a:rPr lang="sr-Latn-CS" dirty="0" smtClean="0">
                <a:latin typeface="Times New Roman" pitchFamily="18" charset="0"/>
                <a:cs typeface="Times New Roman" pitchFamily="18" charset="0"/>
              </a:rPr>
              <a:t>semantičkih promena</a:t>
            </a:r>
            <a:r>
              <a:rPr lang="en-US" dirty="0" smtClean="0">
                <a:latin typeface="Times New Roman" pitchFamily="18" charset="0"/>
                <a:cs typeface="Times New Roman" pitchFamily="18" charset="0"/>
              </a:rPr>
              <a:t> </a:t>
            </a:r>
            <a:r>
              <a:rPr lang="sr-Latn-CS" dirty="0" smtClean="0">
                <a:latin typeface="Times New Roman" pitchFamily="18" charset="0"/>
                <a:cs typeface="Times New Roman" pitchFamily="18" charset="0"/>
              </a:rPr>
              <a:t>(jedinstvo</a:t>
            </a:r>
            <a:r>
              <a:rPr lang="en-US" dirty="0" smtClean="0">
                <a:latin typeface="Times New Roman" pitchFamily="18" charset="0"/>
                <a:cs typeface="Times New Roman" pitchFamily="18" charset="0"/>
              </a:rPr>
              <a:t> </a:t>
            </a:r>
            <a:r>
              <a:rPr lang="sr-Latn-CS" dirty="0" smtClean="0">
                <a:latin typeface="Times New Roman" pitchFamily="18" charset="0"/>
                <a:cs typeface="Times New Roman" pitchFamily="18" charset="0"/>
              </a:rPr>
              <a:t>semantičkih komponenti dekompozita modela i replike ili jedinstvo nekih od njih)</a:t>
            </a:r>
            <a:r>
              <a:rPr lang="en-US" dirty="0" smtClean="0">
                <a:latin typeface="Times New Roman" pitchFamily="18" charset="0"/>
                <a:cs typeface="Times New Roman" pitchFamily="18" charset="0"/>
              </a:rPr>
              <a:t>;</a:t>
            </a:r>
          </a:p>
          <a:p>
            <a:pPr marL="514350" indent="-514350">
              <a:buNone/>
            </a:pPr>
            <a:r>
              <a:rPr lang="en-US" dirty="0" smtClean="0">
                <a:latin typeface="Times New Roman" pitchFamily="18" charset="0"/>
                <a:cs typeface="Times New Roman" pitchFamily="18" charset="0"/>
              </a:rPr>
              <a:t>    - </a:t>
            </a:r>
            <a:r>
              <a:rPr lang="sr-Latn-CS" dirty="0" smtClean="0">
                <a:latin typeface="Times New Roman" pitchFamily="18" charset="0"/>
                <a:cs typeface="Times New Roman" pitchFamily="18" charset="0"/>
              </a:rPr>
              <a:t>influenciju</a:t>
            </a:r>
            <a:r>
              <a:rPr lang="en-US" dirty="0" smtClean="0">
                <a:latin typeface="Times New Roman" pitchFamily="18" charset="0"/>
                <a:cs typeface="Times New Roman" pitchFamily="18" charset="0"/>
              </a:rPr>
              <a:t>;</a:t>
            </a:r>
            <a:endParaRPr lang="sr-Latn-CS" dirty="0" smtClean="0">
              <a:latin typeface="Times New Roman" pitchFamily="18" charset="0"/>
              <a:cs typeface="Times New Roman" pitchFamily="18" charset="0"/>
            </a:endParaRPr>
          </a:p>
          <a:p>
            <a:pPr>
              <a:buNone/>
            </a:pPr>
            <a:endParaRPr lang="sr-Latn-C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458200" cy="6019800"/>
          </a:xfrm>
        </p:spPr>
        <p:txBody>
          <a:bodyPr>
            <a:normAutofit/>
          </a:bodyPr>
          <a:lstStyle/>
          <a:p>
            <a:r>
              <a:rPr lang="sr-Latn-CS" dirty="0" smtClean="0">
                <a:solidFill>
                  <a:srgbClr val="FFFF00"/>
                </a:solidFill>
                <a:latin typeface="Times New Roman" pitchFamily="18" charset="0"/>
                <a:cs typeface="Times New Roman" pitchFamily="18" charset="0"/>
              </a:rPr>
              <a:t>Iz koliko delova se sastoji </a:t>
            </a:r>
            <a:r>
              <a:rPr lang="en-US" dirty="0" smtClean="0">
                <a:solidFill>
                  <a:srgbClr val="FFFF00"/>
                </a:solidFill>
                <a:latin typeface="Times New Roman" pitchFamily="18" charset="0"/>
                <a:cs typeface="Times New Roman" pitchFamily="18" charset="0"/>
              </a:rPr>
              <a:t>formalni zapis </a:t>
            </a:r>
            <a:r>
              <a:rPr lang="sr-Latn-CS" dirty="0" smtClean="0">
                <a:solidFill>
                  <a:srgbClr val="FFFF00"/>
                </a:solidFill>
                <a:latin typeface="Times New Roman" pitchFamily="18" charset="0"/>
                <a:cs typeface="Times New Roman" pitchFamily="18" charset="0"/>
              </a:rPr>
              <a:t>S?</a:t>
            </a:r>
          </a:p>
          <a:p>
            <a:pPr>
              <a:buNone/>
            </a:pPr>
            <a:r>
              <a:rPr lang="en-US" dirty="0" smtClean="0">
                <a:latin typeface="Times New Roman" pitchFamily="18" charset="0"/>
                <a:cs typeface="Times New Roman" pitchFamily="18" charset="0"/>
              </a:rPr>
              <a:t>    - </a:t>
            </a:r>
            <a:r>
              <a:rPr lang="sr-Latn-CS" dirty="0" smtClean="0">
                <a:latin typeface="Times New Roman" pitchFamily="18" charset="0"/>
                <a:cs typeface="Times New Roman" pitchFamily="18" charset="0"/>
              </a:rPr>
              <a:t>iz jednog </a:t>
            </a:r>
            <a:r>
              <a:rPr lang="en-US" dirty="0" smtClean="0">
                <a:latin typeface="Times New Roman" pitchFamily="18" charset="0"/>
                <a:cs typeface="Times New Roman" pitchFamily="18" charset="0"/>
              </a:rPr>
              <a:t>i/</a:t>
            </a:r>
            <a:r>
              <a:rPr lang="sr-Latn-CS" dirty="0" smtClean="0">
                <a:latin typeface="Times New Roman" pitchFamily="18" charset="0"/>
                <a:cs typeface="Times New Roman" pitchFamily="18" charset="0"/>
              </a:rPr>
              <a:t>ili dva dela</a:t>
            </a:r>
            <a:r>
              <a:rPr lang="en-US" dirty="0" smtClean="0">
                <a:latin typeface="Times New Roman" pitchFamily="18" charset="0"/>
                <a:cs typeface="Times New Roman" pitchFamily="18" charset="0"/>
              </a:rPr>
              <a:t> (</a:t>
            </a:r>
            <a:r>
              <a:rPr lang="sr-Latn-CS" dirty="0" smtClean="0">
                <a:latin typeface="Times New Roman" pitchFamily="18" charset="0"/>
                <a:cs typeface="Times New Roman" pitchFamily="18" charset="0"/>
              </a:rPr>
              <a:t>statičkog i/ili dinamičkog</a:t>
            </a:r>
            <a:r>
              <a:rPr lang="en-US" dirty="0" smtClean="0">
                <a:latin typeface="Times New Roman" pitchFamily="18" charset="0"/>
                <a:cs typeface="Times New Roman" pitchFamily="18" charset="0"/>
              </a:rPr>
              <a:t>);</a:t>
            </a:r>
            <a:endParaRPr lang="sr-Latn-C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 </a:t>
            </a:r>
            <a:r>
              <a:rPr lang="sr-Latn-CS" dirty="0" smtClean="0">
                <a:latin typeface="Times New Roman" pitchFamily="18" charset="0"/>
                <a:cs typeface="Times New Roman" pitchFamily="18" charset="0"/>
              </a:rPr>
              <a:t>zbog prostorne ekonomije prikazuje</a:t>
            </a:r>
            <a:r>
              <a:rPr lang="en-US" dirty="0" smtClean="0">
                <a:latin typeface="Times New Roman" pitchFamily="18" charset="0"/>
                <a:cs typeface="Times New Roman" pitchFamily="18" charset="0"/>
              </a:rPr>
              <a:t>mo kod skoro svih </a:t>
            </a:r>
            <a:r>
              <a:rPr lang="sr-Latn-CS" i="1" dirty="0" smtClean="0">
                <a:latin typeface="Times New Roman" pitchFamily="18" charset="0"/>
                <a:cs typeface="Times New Roman" pitchFamily="18" charset="0"/>
              </a:rPr>
              <a:t>S1</a:t>
            </a:r>
            <a:r>
              <a:rPr lang="sr-Latn-CS" dirty="0" smtClean="0">
                <a:latin typeface="Times New Roman" pitchFamily="18" charset="0"/>
                <a:cs typeface="Times New Roman" pitchFamily="18" charset="0"/>
              </a:rPr>
              <a:t> samo dinamički deo</a:t>
            </a:r>
            <a:r>
              <a:rPr lang="en-US" dirty="0" smtClean="0">
                <a:latin typeface="Times New Roman" pitchFamily="18" charset="0"/>
                <a:cs typeface="Times New Roman" pitchFamily="18" charset="0"/>
              </a:rPr>
              <a:t> (parcijalni zapis)</a:t>
            </a:r>
            <a:endParaRPr lang="sr-Latn-CS" dirty="0" smtClean="0">
              <a:latin typeface="Times New Roman" pitchFamily="18" charset="0"/>
              <a:cs typeface="Times New Roman" pitchFamily="18" charset="0"/>
            </a:endParaRPr>
          </a:p>
          <a:p>
            <a:r>
              <a:rPr lang="sr-Latn-CS" dirty="0" smtClean="0">
                <a:solidFill>
                  <a:srgbClr val="FFFF00"/>
                </a:solidFill>
                <a:latin typeface="Times New Roman" pitchFamily="18" charset="0"/>
                <a:cs typeface="Times New Roman" pitchFamily="18" charset="0"/>
              </a:rPr>
              <a:t>Koji delovi </a:t>
            </a:r>
            <a:r>
              <a:rPr lang="en-US" dirty="0" smtClean="0">
                <a:solidFill>
                  <a:srgbClr val="FFFF00"/>
                </a:solidFill>
                <a:latin typeface="Times New Roman" pitchFamily="18" charset="0"/>
                <a:cs typeface="Times New Roman" pitchFamily="18" charset="0"/>
              </a:rPr>
              <a:t>formalnog zapisa </a:t>
            </a:r>
            <a:r>
              <a:rPr lang="sr-Latn-CS" dirty="0" smtClean="0">
                <a:solidFill>
                  <a:srgbClr val="FFFF00"/>
                </a:solidFill>
                <a:latin typeface="Times New Roman" pitchFamily="18" charset="0"/>
                <a:cs typeface="Times New Roman" pitchFamily="18" charset="0"/>
              </a:rPr>
              <a:t>ukazuju na influencija?</a:t>
            </a:r>
          </a:p>
          <a:p>
            <a:pPr>
              <a:buNone/>
            </a:pPr>
            <a:r>
              <a:rPr lang="en-US" dirty="0" smtClean="0">
                <a:latin typeface="Times New Roman" pitchFamily="18" charset="0"/>
                <a:cs typeface="Times New Roman" pitchFamily="18" charset="0"/>
              </a:rPr>
              <a:t>    - </a:t>
            </a:r>
            <a:r>
              <a:rPr lang="sr-Latn-CS" dirty="0" smtClean="0">
                <a:latin typeface="Times New Roman" pitchFamily="18" charset="0"/>
                <a:cs typeface="Times New Roman" pitchFamily="18" charset="0"/>
              </a:rPr>
              <a:t>statički deo parcijalnog zapisa (</a:t>
            </a:r>
            <a:r>
              <a:rPr lang="en-US" dirty="0" smtClean="0">
                <a:latin typeface="Times New Roman" pitchFamily="18" charset="0"/>
                <a:cs typeface="Times New Roman" pitchFamily="18" charset="0"/>
              </a:rPr>
              <a:t>S0</a:t>
            </a:r>
            <a:r>
              <a:rPr lang="sr-Latn-CS" dirty="0" smtClean="0">
                <a:latin typeface="Times New Roman" pitchFamily="18" charset="0"/>
                <a:cs typeface="Times New Roman" pitchFamily="18" charset="0"/>
              </a:rPr>
              <a:t>) kod </a:t>
            </a:r>
            <a:r>
              <a:rPr lang="sr-Latn-CS" i="1" dirty="0" smtClean="0">
                <a:latin typeface="Times New Roman" pitchFamily="18" charset="0"/>
                <a:cs typeface="Times New Roman" pitchFamily="18" charset="0"/>
              </a:rPr>
              <a:t>S1</a:t>
            </a:r>
            <a:r>
              <a:rPr lang="sr-Latn-CS" dirty="0" smtClean="0">
                <a:latin typeface="Times New Roman" pitchFamily="18" charset="0"/>
                <a:cs typeface="Times New Roman" pitchFamily="18" charset="0"/>
              </a:rPr>
              <a:t>;</a:t>
            </a:r>
          </a:p>
          <a:p>
            <a:pPr>
              <a:buNone/>
            </a:pPr>
            <a:r>
              <a:rPr lang="sr-Latn-CS" dirty="0" smtClean="0">
                <a:latin typeface="Times New Roman" pitchFamily="18" charset="0"/>
                <a:cs typeface="Times New Roman" pitchFamily="18" charset="0"/>
              </a:rPr>
              <a:t>    - jednokomponentne </a:t>
            </a:r>
            <a:r>
              <a:rPr lang="sr-Latn-CS" i="1" dirty="0" smtClean="0">
                <a:latin typeface="Times New Roman" pitchFamily="18" charset="0"/>
                <a:cs typeface="Times New Roman" pitchFamily="18" charset="0"/>
              </a:rPr>
              <a:t>S0</a:t>
            </a:r>
            <a:r>
              <a:rPr lang="sr-Latn-CS" dirty="0" smtClean="0">
                <a:latin typeface="Times New Roman" pitchFamily="18" charset="0"/>
                <a:cs typeface="Times New Roman" pitchFamily="18" charset="0"/>
              </a:rPr>
              <a:t> i </a:t>
            </a:r>
            <a:r>
              <a:rPr lang="en-US" i="1" dirty="0" smtClean="0">
                <a:latin typeface="Times New Roman" pitchFamily="18" charset="0"/>
                <a:cs typeface="Times New Roman" pitchFamily="18" charset="0"/>
              </a:rPr>
              <a:t>S1Fr</a:t>
            </a:r>
            <a:r>
              <a:rPr lang="en-US" dirty="0" smtClean="0">
                <a:latin typeface="Times New Roman" pitchFamily="18" charset="0"/>
                <a:cs typeface="Times New Roman" pitchFamily="18" charset="0"/>
              </a:rPr>
              <a:t> </a:t>
            </a:r>
            <a:r>
              <a:rPr lang="sr-Latn-CS" dirty="0" smtClean="0">
                <a:latin typeface="Times New Roman" pitchFamily="18" charset="0"/>
                <a:cs typeface="Times New Roman" pitchFamily="18" charset="0"/>
              </a:rPr>
              <a:t>kada su </a:t>
            </a:r>
            <a:r>
              <a:rPr lang="en-US" dirty="0" smtClean="0">
                <a:latin typeface="Times New Roman" pitchFamily="18" charset="0"/>
                <a:cs typeface="Times New Roman" pitchFamily="18" charset="0"/>
              </a:rPr>
              <a:t>u funkciji </a:t>
            </a:r>
            <a:r>
              <a:rPr lang="en-US" dirty="0" err="1" smtClean="0">
                <a:latin typeface="Times New Roman" pitchFamily="18" charset="0"/>
                <a:cs typeface="Times New Roman" pitchFamily="18" charset="0"/>
              </a:rPr>
              <a:t>stati</a:t>
            </a:r>
            <a:r>
              <a:rPr lang="sr-Latn-CS" dirty="0" smtClean="0">
                <a:latin typeface="Times New Roman" pitchFamily="18" charset="0"/>
                <a:cs typeface="Times New Roman" pitchFamily="18" charset="0"/>
              </a:rPr>
              <a:t>čkog dela.</a:t>
            </a:r>
          </a:p>
          <a:p>
            <a:pPr>
              <a:buNone/>
            </a:pPr>
            <a:endParaRPr lang="sr-Latn-C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b="1" dirty="0" smtClean="0">
                <a:solidFill>
                  <a:srgbClr val="FFC000"/>
                </a:solidFill>
                <a:latin typeface="Times New Roman" pitchFamily="18" charset="0"/>
                <a:cs typeface="Times New Roman" pitchFamily="18" charset="0"/>
              </a:rPr>
              <a:t>2</a:t>
            </a:r>
            <a:r>
              <a:rPr lang="sr-Latn-CS" b="1" dirty="0" smtClean="0">
                <a:solidFill>
                  <a:srgbClr val="FFC000"/>
                </a:solidFill>
                <a:latin typeface="Times New Roman" pitchFamily="18" charset="0"/>
                <a:cs typeface="Times New Roman" pitchFamily="18" charset="0"/>
              </a:rPr>
              <a:t>3. Pravila formalnog opisa S1</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447800"/>
            <a:ext cx="8610600" cy="5257800"/>
          </a:xfrm>
        </p:spPr>
        <p:txBody>
          <a:bodyPr>
            <a:normAutofit/>
          </a:bodyPr>
          <a:lstStyle/>
          <a:p>
            <a:pPr>
              <a:buNone/>
            </a:pPr>
            <a:r>
              <a:rPr lang="sr-Latn-CS" dirty="0" smtClean="0">
                <a:latin typeface="Times New Roman" pitchFamily="18" charset="0"/>
                <a:cs typeface="Times New Roman" pitchFamily="18" charset="0"/>
              </a:rPr>
              <a:t>1) Ako je formalni zapis višečlani opis transsemantizacije modela i replike, onda se u prvom delu zapisa predstavljaju značenja (sememe) i/ili nijanse značenja (seme) modela, a u drugom delu značenja i/ili nijanse značenja replike. </a:t>
            </a:r>
          </a:p>
          <a:p>
            <a:pPr>
              <a:buNone/>
            </a:pPr>
            <a:r>
              <a:rPr lang="sr-Latn-CS" dirty="0" smtClean="0">
                <a:latin typeface="Times New Roman" pitchFamily="18" charset="0"/>
                <a:cs typeface="Times New Roman" pitchFamily="18" charset="0"/>
              </a:rPr>
              <a:t>2) Ako se kombinovani formalni zapis odnosi samo na značenja modela, onda se u prvom delu navode sememe, a u drugom nijanse značenja (seme) modela. </a:t>
            </a:r>
          </a:p>
          <a:p>
            <a:pPr>
              <a:buNone/>
            </a:pPr>
            <a:endParaRPr lang="sr-Latn-C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86800" cy="5486400"/>
          </a:xfrm>
        </p:spPr>
        <p:txBody>
          <a:bodyPr>
            <a:normAutofit/>
          </a:bodyPr>
          <a:lstStyle/>
          <a:p>
            <a:r>
              <a:rPr lang="en-US" sz="3500" b="1" dirty="0" smtClean="0">
                <a:solidFill>
                  <a:srgbClr val="FFFF00"/>
                </a:solidFill>
                <a:latin typeface="Times New Roman" pitchFamily="18" charset="0"/>
                <a:cs typeface="Times New Roman" pitchFamily="18" charset="0"/>
              </a:rPr>
              <a:t>Influencija</a:t>
            </a:r>
            <a:r>
              <a:rPr lang="en-US" sz="3500" dirty="0" smtClean="0">
                <a:solidFill>
                  <a:srgbClr val="FFFF00"/>
                </a:solidFill>
                <a:latin typeface="Times New Roman" pitchFamily="18" charset="0"/>
                <a:cs typeface="Times New Roman" pitchFamily="18" charset="0"/>
              </a:rPr>
              <a:t> je:</a:t>
            </a:r>
            <a:endParaRPr lang="sr-Latn-CS" sz="3500" dirty="0" smtClean="0">
              <a:solidFill>
                <a:srgbClr val="FFFF00"/>
              </a:solidFill>
              <a:latin typeface="Times New Roman" pitchFamily="18" charset="0"/>
              <a:cs typeface="Times New Roman" pitchFamily="18" charset="0"/>
            </a:endParaRPr>
          </a:p>
          <a:p>
            <a:pPr>
              <a:buNone/>
            </a:pPr>
            <a:r>
              <a:rPr lang="sr-Latn-CS" sz="3500" dirty="0" smtClean="0">
                <a:latin typeface="Times New Roman" pitchFamily="18" charset="0"/>
                <a:cs typeface="Times New Roman" pitchFamily="18" charset="0"/>
              </a:rPr>
              <a:t>    - ekstralingvistički i lingvistički uticaj dominantnog jezika u kontaktu; </a:t>
            </a:r>
          </a:p>
          <a:p>
            <a:pPr>
              <a:buNone/>
            </a:pPr>
            <a:r>
              <a:rPr lang="sr-Latn-CS" sz="3500" dirty="0" smtClean="0">
                <a:latin typeface="Times New Roman" pitchFamily="18" charset="0"/>
                <a:cs typeface="Times New Roman" pitchFamily="18" charset="0"/>
              </a:rPr>
              <a:t>  </a:t>
            </a:r>
          </a:p>
          <a:p>
            <a:pPr marL="0" indent="0">
              <a:spcBef>
                <a:spcPts val="0"/>
              </a:spcBef>
            </a:pPr>
            <a:r>
              <a:rPr lang="sr-Latn-CS" sz="3500" dirty="0" smtClean="0">
                <a:latin typeface="Times New Roman" pitchFamily="18" charset="0"/>
                <a:cs typeface="Times New Roman" pitchFamily="18" charset="0"/>
              </a:rPr>
              <a:t> Influencija može biti </a:t>
            </a:r>
            <a:r>
              <a:rPr lang="sr-Latn-CS" sz="3500" b="1" dirty="0" smtClean="0">
                <a:solidFill>
                  <a:srgbClr val="FFFF00"/>
                </a:solidFill>
                <a:latin typeface="Times New Roman" pitchFamily="18" charset="0"/>
                <a:cs typeface="Times New Roman" pitchFamily="18" charset="0"/>
              </a:rPr>
              <a:t>statička</a:t>
            </a:r>
            <a:r>
              <a:rPr lang="sr-Latn-CS" sz="3500" dirty="0" smtClean="0">
                <a:latin typeface="Times New Roman" pitchFamily="18" charset="0"/>
                <a:cs typeface="Times New Roman" pitchFamily="18" charset="0"/>
              </a:rPr>
              <a:t> (u rečnicima)</a:t>
            </a:r>
            <a:r>
              <a:rPr lang="sr-Cyrl-CS" sz="3500" dirty="0" smtClean="0">
                <a:latin typeface="Times New Roman" pitchFamily="18" charset="0"/>
                <a:cs typeface="Times New Roman" pitchFamily="18" charset="0"/>
              </a:rPr>
              <a:t>, </a:t>
            </a:r>
            <a:r>
              <a:rPr lang="sr-Latn-CS" sz="3500" dirty="0" smtClean="0">
                <a:latin typeface="Times New Roman" pitchFamily="18" charset="0"/>
                <a:cs typeface="Times New Roman" pitchFamily="18" charset="0"/>
              </a:rPr>
              <a:t> </a:t>
            </a:r>
            <a:r>
              <a:rPr lang="sr-Latn-CS" sz="3500" b="1" dirty="0" smtClean="0">
                <a:solidFill>
                  <a:srgbClr val="FFFF00"/>
                </a:solidFill>
                <a:latin typeface="Times New Roman" pitchFamily="18" charset="0"/>
                <a:cs typeface="Times New Roman" pitchFamily="18" charset="0"/>
              </a:rPr>
              <a:t>varijabilna</a:t>
            </a:r>
            <a:r>
              <a:rPr lang="sr-Latn-CS" sz="3500" dirty="0" smtClean="0">
                <a:latin typeface="Times New Roman" pitchFamily="18" charset="0"/>
                <a:cs typeface="Times New Roman" pitchFamily="18" charset="0"/>
              </a:rPr>
              <a:t> (kontekstualna)</a:t>
            </a:r>
            <a:r>
              <a:rPr lang="sr-Cyrl-CS" sz="3500" dirty="0" smtClean="0">
                <a:latin typeface="Times New Roman" pitchFamily="18" charset="0"/>
                <a:cs typeface="Times New Roman" pitchFamily="18" charset="0"/>
              </a:rPr>
              <a:t> </a:t>
            </a:r>
            <a:r>
              <a:rPr lang="en-US" sz="3500" dirty="0" err="1" smtClean="0">
                <a:latin typeface="Times New Roman" pitchFamily="18" charset="0"/>
                <a:cs typeface="Times New Roman" pitchFamily="18" charset="0"/>
              </a:rPr>
              <a:t>i</a:t>
            </a:r>
            <a:r>
              <a:rPr lang="en-US" sz="3500" dirty="0" smtClean="0">
                <a:latin typeface="Times New Roman" pitchFamily="18" charset="0"/>
                <a:cs typeface="Times New Roman" pitchFamily="18" charset="0"/>
              </a:rPr>
              <a:t> dr.</a:t>
            </a:r>
            <a:endParaRPr lang="sr-Latn-CS" sz="3500" dirty="0" smtClean="0">
              <a:latin typeface="Times New Roman" pitchFamily="18" charset="0"/>
              <a:cs typeface="Times New Roman" pitchFamily="18" charset="0"/>
            </a:endParaRPr>
          </a:p>
          <a:p>
            <a:endParaRPr lang="sr-Latn-C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305800" cy="6019800"/>
          </a:xfrm>
        </p:spPr>
        <p:txBody>
          <a:bodyPr>
            <a:normAutofit/>
          </a:bodyPr>
          <a:lstStyle/>
          <a:p>
            <a:pPr>
              <a:buNone/>
            </a:pPr>
            <a:r>
              <a:rPr lang="sr-Latn-CS" dirty="0" smtClean="0">
                <a:latin typeface="Times New Roman" pitchFamily="18" charset="0"/>
                <a:cs typeface="Times New Roman" pitchFamily="18" charset="0"/>
              </a:rPr>
              <a:t>3) Ako se kombinovani formalni zapis odnosi samo na značenja replike, onda se u prvom delu nalaze sememe, a drugom seme. </a:t>
            </a:r>
          </a:p>
          <a:p>
            <a:pPr>
              <a:buNone/>
            </a:pPr>
            <a:r>
              <a:rPr lang="sr-Latn-CS" dirty="0" smtClean="0">
                <a:latin typeface="Times New Roman" pitchFamily="18" charset="0"/>
                <a:cs typeface="Times New Roman" pitchFamily="18" charset="0"/>
              </a:rPr>
              <a:t>4) U višečlanim zapisima oznaka za suženje značenja replike nalazi se ispred oznake za proširenje značenja ili nijanse značenja replike.</a:t>
            </a:r>
          </a:p>
          <a:p>
            <a:pPr>
              <a:buNone/>
            </a:pPr>
            <a:r>
              <a:rPr lang="sr-Latn-CS" dirty="0" smtClean="0">
                <a:latin typeface="Times New Roman" pitchFamily="18" charset="0"/>
                <a:cs typeface="Times New Roman" pitchFamily="18" charset="0"/>
              </a:rPr>
              <a:t>5) Oznaka za proširenje značenjskog polja replike prema suženom značenjskom polju modela (S2F&gt;r) uvek dolazi na kraju formalnog zapisa.</a:t>
            </a:r>
          </a:p>
          <a:p>
            <a:pPr>
              <a:buNone/>
            </a:pPr>
            <a:endParaRPr lang="sr-Latn-C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b="1" dirty="0" smtClean="0">
                <a:solidFill>
                  <a:srgbClr val="FFC000"/>
                </a:solidFill>
                <a:latin typeface="Times New Roman" pitchFamily="18" charset="0"/>
                <a:cs typeface="Times New Roman" pitchFamily="18" charset="0"/>
              </a:rPr>
              <a:t>2</a:t>
            </a:r>
            <a:r>
              <a:rPr lang="sr-Latn-CS" b="1" dirty="0" smtClean="0">
                <a:solidFill>
                  <a:srgbClr val="FFC000"/>
                </a:solidFill>
                <a:latin typeface="Times New Roman" pitchFamily="18" charset="0"/>
                <a:cs typeface="Times New Roman" pitchFamily="18" charset="0"/>
              </a:rPr>
              <a:t>4. Vrste influencije</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1295400"/>
            <a:ext cx="8763000" cy="5410200"/>
          </a:xfrm>
        </p:spPr>
        <p:txBody>
          <a:bodyPr>
            <a:normAutofit fontScale="92500" lnSpcReduction="10000"/>
          </a:bodyPr>
          <a:lstStyle/>
          <a:p>
            <a:r>
              <a:rPr lang="sr-Latn-CS" sz="3500" b="1" dirty="0" smtClean="0">
                <a:solidFill>
                  <a:srgbClr val="FFFF00"/>
                </a:solidFill>
                <a:latin typeface="Times New Roman" pitchFamily="18" charset="0"/>
                <a:cs typeface="Times New Roman" pitchFamily="18" charset="0"/>
              </a:rPr>
              <a:t>Potpuna influencija </a:t>
            </a:r>
            <a:r>
              <a:rPr lang="sr-Latn-CS" sz="3500" dirty="0" smtClean="0">
                <a:solidFill>
                  <a:srgbClr val="FFFF00"/>
                </a:solidFill>
                <a:latin typeface="Times New Roman" pitchFamily="18" charset="0"/>
                <a:cs typeface="Times New Roman" pitchFamily="18" charset="0"/>
              </a:rPr>
              <a:t>(formalnom zapisu podležu kontaktoseme</a:t>
            </a:r>
            <a:r>
              <a:rPr lang="en-US" sz="3500" dirty="0" smtClean="0">
                <a:solidFill>
                  <a:srgbClr val="FFFF00"/>
                </a:solidFill>
                <a:latin typeface="Times New Roman" pitchFamily="18" charset="0"/>
                <a:cs typeface="Times New Roman" pitchFamily="18" charset="0"/>
              </a:rPr>
              <a:t> </a:t>
            </a:r>
            <a:r>
              <a:rPr lang="en-US" sz="3500" dirty="0" err="1" smtClean="0">
                <a:solidFill>
                  <a:srgbClr val="FFFF00"/>
                </a:solidFill>
                <a:latin typeface="Times New Roman" pitchFamily="18" charset="0"/>
                <a:cs typeface="Times New Roman" pitchFamily="18" charset="0"/>
              </a:rPr>
              <a:t>i</a:t>
            </a:r>
            <a:r>
              <a:rPr lang="en-US" sz="3500" dirty="0" smtClean="0">
                <a:solidFill>
                  <a:srgbClr val="FFFF00"/>
                </a:solidFill>
                <a:latin typeface="Times New Roman" pitchFamily="18" charset="0"/>
                <a:cs typeface="Times New Roman" pitchFamily="18" charset="0"/>
              </a:rPr>
              <a:t> </a:t>
            </a:r>
            <a:r>
              <a:rPr lang="en-US" sz="3500" dirty="0" err="1" smtClean="0">
                <a:solidFill>
                  <a:srgbClr val="FFFF00"/>
                </a:solidFill>
                <a:latin typeface="Times New Roman" pitchFamily="18" charset="0"/>
                <a:cs typeface="Times New Roman" pitchFamily="18" charset="0"/>
              </a:rPr>
              <a:t>kontaktosememe</a:t>
            </a:r>
            <a:r>
              <a:rPr lang="sr-Latn-CS" sz="3500" dirty="0" smtClean="0">
                <a:solidFill>
                  <a:srgbClr val="FFFF00"/>
                </a:solidFill>
                <a:latin typeface="Times New Roman" pitchFamily="18" charset="0"/>
                <a:cs typeface="Times New Roman" pitchFamily="18" charset="0"/>
              </a:rPr>
              <a:t>): </a:t>
            </a:r>
            <a:endParaRPr lang="en-US" sz="3500" dirty="0" smtClean="0">
              <a:solidFill>
                <a:srgbClr val="FFFF00"/>
              </a:solidFill>
              <a:latin typeface="Times New Roman" pitchFamily="18" charset="0"/>
              <a:cs typeface="Times New Roman" pitchFamily="18" charset="0"/>
            </a:endParaRPr>
          </a:p>
          <a:p>
            <a:pPr>
              <a:buNone/>
            </a:pPr>
            <a:r>
              <a:rPr lang="en-US" sz="3500" dirty="0" smtClean="0">
                <a:solidFill>
                  <a:srgbClr val="FFFF00"/>
                </a:solidFill>
                <a:latin typeface="Times New Roman" pitchFamily="18" charset="0"/>
                <a:cs typeface="Times New Roman" pitchFamily="18" charset="0"/>
              </a:rPr>
              <a:t>    </a:t>
            </a:r>
            <a:endParaRPr lang="sr-Latn-CS" sz="3500" dirty="0" smtClean="0">
              <a:solidFill>
                <a:srgbClr val="FFFF00"/>
              </a:solidFill>
              <a:latin typeface="Times New Roman" pitchFamily="18" charset="0"/>
              <a:cs typeface="Times New Roman" pitchFamily="18" charset="0"/>
            </a:endParaRPr>
          </a:p>
          <a:p>
            <a:pPr>
              <a:buNone/>
            </a:pPr>
            <a:r>
              <a:rPr lang="sr-Latn-CS" sz="3500" dirty="0" smtClean="0">
                <a:solidFill>
                  <a:srgbClr val="FFFF00"/>
                </a:solidFill>
                <a:latin typeface="Times New Roman" pitchFamily="18" charset="0"/>
                <a:cs typeface="Times New Roman" pitchFamily="18" charset="0"/>
              </a:rPr>
              <a:t>    </a:t>
            </a:r>
            <a:r>
              <a:rPr lang="en-US" sz="3500" dirty="0" smtClean="0">
                <a:latin typeface="Times New Roman" pitchFamily="18" charset="0"/>
                <a:cs typeface="Times New Roman" pitchFamily="18" charset="0"/>
              </a:rPr>
              <a:t>-</a:t>
            </a:r>
            <a:r>
              <a:rPr lang="en-US" sz="3500" dirty="0" smtClean="0">
                <a:solidFill>
                  <a:srgbClr val="FFFF00"/>
                </a:solidFill>
                <a:latin typeface="Times New Roman" pitchFamily="18" charset="0"/>
                <a:cs typeface="Times New Roman" pitchFamily="18" charset="0"/>
              </a:rPr>
              <a:t> </a:t>
            </a:r>
            <a:r>
              <a:rPr lang="sr-Latn-CS" sz="3500" dirty="0" smtClean="0">
                <a:latin typeface="Times New Roman" pitchFamily="18" charset="0"/>
                <a:cs typeface="Times New Roman" pitchFamily="18" charset="0"/>
              </a:rPr>
              <a:t>karakteristična je za </a:t>
            </a:r>
            <a:r>
              <a:rPr lang="sr-Latn-CS" sz="3500" u="sng" dirty="0" smtClean="0">
                <a:latin typeface="Times New Roman" pitchFamily="18" charset="0"/>
                <a:cs typeface="Times New Roman" pitchFamily="18" charset="0"/>
              </a:rPr>
              <a:t>jednokomponentn</a:t>
            </a:r>
            <a:r>
              <a:rPr lang="en-US" sz="3500" u="sng" dirty="0" smtClean="0">
                <a:latin typeface="Times New Roman" pitchFamily="18" charset="0"/>
                <a:cs typeface="Times New Roman" pitchFamily="18" charset="0"/>
              </a:rPr>
              <a:t>e</a:t>
            </a:r>
            <a:r>
              <a:rPr lang="sr-Latn-CS" sz="3500" dirty="0" smtClean="0">
                <a:latin typeface="Times New Roman" pitchFamily="18" charset="0"/>
                <a:cs typeface="Times New Roman" pitchFamily="18" charset="0"/>
              </a:rPr>
              <a:t> </a:t>
            </a:r>
            <a:r>
              <a:rPr lang="sr-Latn-CS" sz="3500" i="1" dirty="0" smtClean="0">
                <a:solidFill>
                  <a:srgbClr val="FFFF00"/>
                </a:solidFill>
                <a:latin typeface="Times New Roman" pitchFamily="18" charset="0"/>
                <a:cs typeface="Times New Roman" pitchFamily="18" charset="0"/>
              </a:rPr>
              <a:t>S0</a:t>
            </a:r>
            <a:r>
              <a:rPr lang="sr-Latn-CS" sz="3500" dirty="0" smtClean="0">
                <a:latin typeface="Times New Roman" pitchFamily="18" charset="0"/>
                <a:cs typeface="Times New Roman" pitchFamily="18" charset="0"/>
              </a:rPr>
              <a:t> (nulta S) i </a:t>
            </a:r>
            <a:r>
              <a:rPr lang="en-US" sz="3500" i="1" dirty="0" smtClean="0">
                <a:solidFill>
                  <a:srgbClr val="FFFF00"/>
                </a:solidFill>
                <a:latin typeface="Times New Roman" pitchFamily="18" charset="0"/>
                <a:cs typeface="Times New Roman" pitchFamily="18" charset="0"/>
              </a:rPr>
              <a:t>S1Fr</a:t>
            </a:r>
            <a:r>
              <a:rPr lang="en-US" sz="3500" dirty="0" smtClean="0">
                <a:latin typeface="Times New Roman" pitchFamily="18" charset="0"/>
                <a:cs typeface="Times New Roman" pitchFamily="18" charset="0"/>
              </a:rPr>
              <a:t> (</a:t>
            </a:r>
            <a:r>
              <a:rPr lang="sr-Latn-CS" sz="3500" dirty="0" smtClean="0">
                <a:latin typeface="Times New Roman" pitchFamily="18" charset="0"/>
                <a:cs typeface="Times New Roman" pitchFamily="18" charset="0"/>
              </a:rPr>
              <a:t>suženje značenjskog polja replike)</a:t>
            </a:r>
            <a:r>
              <a:rPr lang="en-US" sz="3500" dirty="0" smtClean="0">
                <a:latin typeface="Times New Roman" pitchFamily="18" charset="0"/>
                <a:cs typeface="Times New Roman" pitchFamily="18" charset="0"/>
              </a:rPr>
              <a:t>, </a:t>
            </a:r>
            <a:r>
              <a:rPr lang="sr-Latn-CS" sz="3500" dirty="0" smtClean="0">
                <a:latin typeface="Times New Roman" pitchFamily="18" charset="0"/>
                <a:cs typeface="Times New Roman" pitchFamily="18" charset="0"/>
              </a:rPr>
              <a:t>kao i </a:t>
            </a:r>
            <a:r>
              <a:rPr lang="en-US" sz="3500" u="sng" dirty="0" smtClean="0">
                <a:latin typeface="Times New Roman" pitchFamily="18" charset="0"/>
                <a:cs typeface="Times New Roman" pitchFamily="18" charset="0"/>
              </a:rPr>
              <a:t>dvokomponentne</a:t>
            </a:r>
            <a:r>
              <a:rPr lang="en-US" sz="3500" dirty="0" smtClean="0">
                <a:latin typeface="Times New Roman" pitchFamily="18" charset="0"/>
                <a:cs typeface="Times New Roman" pitchFamily="18" charset="0"/>
              </a:rPr>
              <a:t> </a:t>
            </a:r>
            <a:r>
              <a:rPr lang="en-US" sz="3500" dirty="0" smtClean="0">
                <a:solidFill>
                  <a:srgbClr val="FFFF00"/>
                </a:solidFill>
                <a:latin typeface="Times New Roman" pitchFamily="18" charset="0"/>
                <a:cs typeface="Times New Roman" pitchFamily="18" charset="0"/>
              </a:rPr>
              <a:t>[S0]</a:t>
            </a:r>
            <a:r>
              <a:rPr lang="en-US" sz="3500" dirty="0" smtClean="0">
                <a:latin typeface="Times New Roman" pitchFamily="18" charset="0"/>
                <a:cs typeface="Times New Roman" pitchFamily="18" charset="0"/>
              </a:rPr>
              <a:t>+</a:t>
            </a:r>
            <a:r>
              <a:rPr lang="sr-Latn-CS" sz="3500" i="1" dirty="0" smtClean="0">
                <a:latin typeface="Times New Roman" pitchFamily="18" charset="0"/>
                <a:cs typeface="Times New Roman" pitchFamily="18" charset="0"/>
              </a:rPr>
              <a:t>S1Nm</a:t>
            </a:r>
            <a:r>
              <a:rPr lang="sr-Latn-CS" sz="3500" dirty="0" smtClean="0">
                <a:latin typeface="Times New Roman" pitchFamily="18" charset="0"/>
                <a:cs typeface="Times New Roman" pitchFamily="18" charset="0"/>
              </a:rPr>
              <a:t> ili </a:t>
            </a:r>
            <a:r>
              <a:rPr lang="en-US" sz="3500" dirty="0" smtClean="0">
                <a:solidFill>
                  <a:srgbClr val="FFFF00"/>
                </a:solidFill>
                <a:latin typeface="Times New Roman" pitchFamily="18" charset="0"/>
                <a:cs typeface="Times New Roman" pitchFamily="18" charset="0"/>
              </a:rPr>
              <a:t>[S0]</a:t>
            </a:r>
            <a:r>
              <a:rPr lang="en-US" sz="3500" dirty="0" smtClean="0">
                <a:latin typeface="Times New Roman" pitchFamily="18" charset="0"/>
                <a:cs typeface="Times New Roman" pitchFamily="18" charset="0"/>
              </a:rPr>
              <a:t>+</a:t>
            </a:r>
            <a:r>
              <a:rPr lang="sr-Latn-CS" sz="3500" i="1" dirty="0" smtClean="0">
                <a:latin typeface="Times New Roman" pitchFamily="18" charset="0"/>
                <a:cs typeface="Times New Roman" pitchFamily="18" charset="0"/>
              </a:rPr>
              <a:t>S1Fm</a:t>
            </a:r>
            <a:r>
              <a:rPr lang="en-US" sz="3500" dirty="0" smtClean="0">
                <a:latin typeface="Times New Roman" pitchFamily="18" charset="0"/>
                <a:cs typeface="Times New Roman" pitchFamily="18" charset="0"/>
              </a:rPr>
              <a:t> </a:t>
            </a:r>
            <a:r>
              <a:rPr lang="sr-Latn-CS" sz="3500" dirty="0" smtClean="0">
                <a:latin typeface="Times New Roman" pitchFamily="18" charset="0"/>
                <a:cs typeface="Times New Roman" pitchFamily="18" charset="0"/>
              </a:rPr>
              <a:t>(suženje značenja u broju ili u polju) i </a:t>
            </a:r>
            <a:r>
              <a:rPr lang="en-US" sz="3500" dirty="0" smtClean="0">
                <a:latin typeface="Times New Roman" pitchFamily="18" charset="0"/>
                <a:cs typeface="Times New Roman" pitchFamily="18" charset="0"/>
              </a:rPr>
              <a:t>druge </a:t>
            </a:r>
            <a:r>
              <a:rPr lang="sr-Latn-CS" sz="3500" u="sng" dirty="0" smtClean="0">
                <a:latin typeface="Times New Roman" pitchFamily="18" charset="0"/>
                <a:cs typeface="Times New Roman" pitchFamily="18" charset="0"/>
              </a:rPr>
              <a:t>višekomponentne</a:t>
            </a:r>
            <a:r>
              <a:rPr lang="sr-Latn-CS" sz="3500" dirty="0" smtClean="0">
                <a:latin typeface="Times New Roman" pitchFamily="18" charset="0"/>
                <a:cs typeface="Times New Roman" pitchFamily="18" charset="0"/>
              </a:rPr>
              <a:t> </a:t>
            </a:r>
            <a:r>
              <a:rPr lang="sr-Latn-CS" sz="3500" i="1" dirty="0" smtClean="0">
                <a:latin typeface="Times New Roman" pitchFamily="18" charset="0"/>
                <a:cs typeface="Times New Roman" pitchFamily="18" charset="0"/>
              </a:rPr>
              <a:t>S</a:t>
            </a:r>
            <a:r>
              <a:rPr lang="sr-Latn-CS" sz="3500" dirty="0" smtClean="0">
                <a:latin typeface="Times New Roman" pitchFamily="18" charset="0"/>
                <a:cs typeface="Times New Roman" pitchFamily="18" charset="0"/>
              </a:rPr>
              <a:t> </a:t>
            </a:r>
            <a:r>
              <a:rPr lang="en-US" sz="3500" dirty="0" smtClean="0">
                <a:latin typeface="Times New Roman" pitchFamily="18" charset="0"/>
                <a:cs typeface="Times New Roman" pitchFamily="18" charset="0"/>
              </a:rPr>
              <a:t>za </a:t>
            </a:r>
            <a:r>
              <a:rPr lang="sr-Latn-CS" sz="3500" dirty="0" smtClean="0">
                <a:latin typeface="Times New Roman" pitchFamily="18" charset="0"/>
                <a:cs typeface="Times New Roman" pitchFamily="18" charset="0"/>
              </a:rPr>
              <a:t>suženj</a:t>
            </a:r>
            <a:r>
              <a:rPr lang="en-US" sz="3500" dirty="0" smtClean="0">
                <a:latin typeface="Times New Roman" pitchFamily="18" charset="0"/>
                <a:cs typeface="Times New Roman" pitchFamily="18" charset="0"/>
              </a:rPr>
              <a:t>e</a:t>
            </a:r>
            <a:r>
              <a:rPr lang="sr-Latn-CS" sz="3500" dirty="0" smtClean="0">
                <a:latin typeface="Times New Roman" pitchFamily="18" charset="0"/>
                <a:cs typeface="Times New Roman" pitchFamily="18" charset="0"/>
              </a:rPr>
              <a:t> značenja (npr. </a:t>
            </a:r>
            <a:r>
              <a:rPr lang="en-US" sz="3500" dirty="0" smtClean="0">
                <a:solidFill>
                  <a:srgbClr val="FFFF00"/>
                </a:solidFill>
                <a:latin typeface="Times New Roman" pitchFamily="18" charset="0"/>
                <a:cs typeface="Times New Roman" pitchFamily="18" charset="0"/>
              </a:rPr>
              <a:t>[</a:t>
            </a:r>
            <a:r>
              <a:rPr lang="sr-Latn-CS" sz="3500" dirty="0" smtClean="0">
                <a:solidFill>
                  <a:srgbClr val="FFFF00"/>
                </a:solidFill>
                <a:latin typeface="Times New Roman" pitchFamily="18" charset="0"/>
                <a:cs typeface="Times New Roman" pitchFamily="18" charset="0"/>
              </a:rPr>
              <a:t>S0</a:t>
            </a:r>
            <a:r>
              <a:rPr lang="en-US" sz="3500" dirty="0" smtClean="0">
                <a:solidFill>
                  <a:srgbClr val="FFFF00"/>
                </a:solidFill>
                <a:latin typeface="Times New Roman" pitchFamily="18" charset="0"/>
                <a:cs typeface="Times New Roman" pitchFamily="18" charset="0"/>
              </a:rPr>
              <a:t>]</a:t>
            </a:r>
            <a:r>
              <a:rPr lang="sr-Latn-CS" sz="3500" dirty="0" smtClean="0">
                <a:latin typeface="Times New Roman" pitchFamily="18" charset="0"/>
                <a:cs typeface="Times New Roman" pitchFamily="18" charset="0"/>
              </a:rPr>
              <a:t>+S1Nm+S1Fm); </a:t>
            </a:r>
          </a:p>
          <a:p>
            <a:pPr>
              <a:buNone/>
            </a:pPr>
            <a:r>
              <a:rPr lang="sr-Latn-CS" sz="3500" dirty="0" smtClean="0">
                <a:latin typeface="Times New Roman" pitchFamily="18" charset="0"/>
                <a:cs typeface="Times New Roman" pitchFamily="18" charset="0"/>
              </a:rPr>
              <a:t>    </a:t>
            </a:r>
          </a:p>
          <a:p>
            <a:pPr>
              <a:buNone/>
            </a:pPr>
            <a:r>
              <a:rPr lang="sr-Latn-CS" sz="3500" dirty="0" smtClean="0">
                <a:latin typeface="Times New Roman" pitchFamily="18" charset="0"/>
                <a:cs typeface="Times New Roman" pitchFamily="18" charset="0"/>
              </a:rPr>
              <a:t>	</a:t>
            </a:r>
            <a:endParaRPr lang="sr-Latn-C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153400" cy="5943600"/>
          </a:xfrm>
        </p:spPr>
        <p:txBody>
          <a:bodyPr>
            <a:normAutofit/>
          </a:bodyPr>
          <a:lstStyle/>
          <a:p>
            <a:r>
              <a:rPr lang="sr-Latn-CS" b="1" dirty="0" smtClean="0">
                <a:solidFill>
                  <a:srgbClr val="FFFF00"/>
                </a:solidFill>
                <a:latin typeface="Times New Roman" pitchFamily="18" charset="0"/>
                <a:cs typeface="Times New Roman" pitchFamily="18" charset="0"/>
              </a:rPr>
              <a:t>Delimična influencija </a:t>
            </a:r>
            <a:r>
              <a:rPr lang="sr-Latn-CS" dirty="0" smtClean="0">
                <a:solidFill>
                  <a:srgbClr val="FFFF00"/>
                </a:solidFill>
                <a:latin typeface="Times New Roman" pitchFamily="18" charset="0"/>
                <a:cs typeface="Times New Roman" pitchFamily="18" charset="0"/>
              </a:rPr>
              <a:t>(jedan deo formule </a:t>
            </a:r>
            <a:r>
              <a:rPr lang="sr-Latn-CS" i="1" dirty="0" smtClean="0">
                <a:solidFill>
                  <a:srgbClr val="FFFF00"/>
                </a:solidFill>
                <a:latin typeface="Times New Roman" pitchFamily="18" charset="0"/>
                <a:cs typeface="Times New Roman" pitchFamily="18" charset="0"/>
              </a:rPr>
              <a:t>S</a:t>
            </a:r>
            <a:r>
              <a:rPr lang="sr-Latn-CS" dirty="0" smtClean="0">
                <a:solidFill>
                  <a:srgbClr val="FFFF00"/>
                </a:solidFill>
                <a:latin typeface="Times New Roman" pitchFamily="18" charset="0"/>
                <a:cs typeface="Times New Roman" pitchFamily="18" charset="0"/>
              </a:rPr>
              <a:t> ukazuje na kontaktosemu</a:t>
            </a:r>
            <a:r>
              <a:rPr lang="en-US" dirty="0" smtClean="0">
                <a:solidFill>
                  <a:srgbClr val="FFFF00"/>
                </a:solidFill>
                <a:latin typeface="Times New Roman" pitchFamily="18" charset="0"/>
                <a:cs typeface="Times New Roman" pitchFamily="18" charset="0"/>
              </a:rPr>
              <a:t> / </a:t>
            </a:r>
            <a:r>
              <a:rPr lang="en-US" dirty="0" err="1" smtClean="0">
                <a:solidFill>
                  <a:srgbClr val="FFFF00"/>
                </a:solidFill>
                <a:latin typeface="Times New Roman" pitchFamily="18" charset="0"/>
                <a:cs typeface="Times New Roman" pitchFamily="18" charset="0"/>
              </a:rPr>
              <a:t>kontaktosememu</a:t>
            </a:r>
            <a:r>
              <a:rPr lang="sr-Latn-CS" dirty="0" smtClean="0">
                <a:solidFill>
                  <a:srgbClr val="FFFF00"/>
                </a:solidFill>
                <a:latin typeface="Times New Roman" pitchFamily="18" charset="0"/>
                <a:cs typeface="Times New Roman" pitchFamily="18" charset="0"/>
              </a:rPr>
              <a:t>): </a:t>
            </a:r>
            <a:endParaRPr lang="en-US" dirty="0" smtClean="0">
              <a:solidFill>
                <a:srgbClr val="FFFF00"/>
              </a:solidFill>
              <a:latin typeface="Times New Roman" pitchFamily="18" charset="0"/>
              <a:cs typeface="Times New Roman" pitchFamily="18" charset="0"/>
            </a:endParaRPr>
          </a:p>
          <a:p>
            <a:pPr>
              <a:buNone/>
            </a:pPr>
            <a:r>
              <a:rPr lang="en-US" dirty="0" smtClean="0">
                <a:solidFill>
                  <a:srgbClr val="FFFF00"/>
                </a:solidFill>
                <a:latin typeface="Times New Roman" pitchFamily="18" charset="0"/>
                <a:cs typeface="Times New Roman" pitchFamily="18" charset="0"/>
              </a:rPr>
              <a:t>   </a:t>
            </a:r>
            <a:endParaRPr lang="sr-Latn-CS" dirty="0" smtClean="0">
              <a:solidFill>
                <a:srgbClr val="FFFF00"/>
              </a:solidFill>
              <a:latin typeface="Times New Roman" pitchFamily="18" charset="0"/>
              <a:cs typeface="Times New Roman" pitchFamily="18" charset="0"/>
            </a:endParaRPr>
          </a:p>
          <a:p>
            <a:pPr>
              <a:buNone/>
            </a:pPr>
            <a:r>
              <a:rPr lang="sr-Latn-CS" dirty="0" smtClean="0">
                <a:solidFill>
                  <a:srgbClr val="FFFF00"/>
                </a:solidFill>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en-US" dirty="0" smtClean="0">
                <a:solidFill>
                  <a:srgbClr val="FFFF00"/>
                </a:solidFill>
                <a:latin typeface="Times New Roman" pitchFamily="18" charset="0"/>
                <a:cs typeface="Times New Roman" pitchFamily="18" charset="0"/>
              </a:rPr>
              <a:t> </a:t>
            </a:r>
            <a:r>
              <a:rPr lang="sr-Latn-CS" dirty="0" smtClean="0">
                <a:latin typeface="Times New Roman" pitchFamily="18" charset="0"/>
                <a:cs typeface="Times New Roman" pitchFamily="18" charset="0"/>
              </a:rPr>
              <a:t>karakteristična je za dvo</a:t>
            </a:r>
            <a:r>
              <a:rPr lang="en-US" dirty="0" smtClean="0">
                <a:latin typeface="Times New Roman" pitchFamily="18" charset="0"/>
                <a:cs typeface="Times New Roman" pitchFamily="18" charset="0"/>
              </a:rPr>
              <a:t>komponentn</a:t>
            </a:r>
            <a:r>
              <a:rPr lang="sr-Latn-CS" dirty="0" smtClean="0">
                <a:latin typeface="Times New Roman" pitchFamily="18" charset="0"/>
                <a:cs typeface="Times New Roman" pitchFamily="18" charset="0"/>
              </a:rPr>
              <a:t>e i višekomponentne </a:t>
            </a:r>
            <a:r>
              <a:rPr lang="sr-Latn-CS" i="1" dirty="0" smtClean="0">
                <a:latin typeface="Times New Roman" pitchFamily="18" charset="0"/>
                <a:cs typeface="Times New Roman" pitchFamily="18" charset="0"/>
              </a:rPr>
              <a:t>S</a:t>
            </a:r>
            <a:r>
              <a:rPr lang="sr-Latn-CS" dirty="0" smtClean="0">
                <a:latin typeface="Times New Roman" pitchFamily="18" charset="0"/>
                <a:cs typeface="Times New Roman" pitchFamily="18" charset="0"/>
              </a:rPr>
              <a:t> koje sadrže proširenje značenja u broju i polju (npr. </a:t>
            </a:r>
            <a:r>
              <a:rPr lang="en-US" dirty="0" smtClean="0">
                <a:latin typeface="Times New Roman" pitchFamily="18" charset="0"/>
                <a:cs typeface="Times New Roman" pitchFamily="18" charset="0"/>
              </a:rPr>
              <a:t>[</a:t>
            </a:r>
            <a:r>
              <a:rPr lang="sr-Latn-CS" dirty="0" smtClean="0">
                <a:solidFill>
                  <a:srgbClr val="FFFF00"/>
                </a:solidFill>
                <a:latin typeface="Times New Roman" pitchFamily="18" charset="0"/>
                <a:cs typeface="Times New Roman" pitchFamily="18" charset="0"/>
              </a:rPr>
              <a:t>S0</a:t>
            </a:r>
            <a:r>
              <a:rPr lang="en-US" dirty="0" smtClean="0">
                <a:latin typeface="Times New Roman" pitchFamily="18" charset="0"/>
                <a:cs typeface="Times New Roman" pitchFamily="18" charset="0"/>
              </a:rPr>
              <a:t>]</a:t>
            </a:r>
            <a:r>
              <a:rPr lang="sr-Latn-CS" dirty="0" smtClean="0">
                <a:latin typeface="Times New Roman" pitchFamily="18" charset="0"/>
                <a:cs typeface="Times New Roman" pitchFamily="18" charset="0"/>
              </a:rPr>
              <a:t>+S2Nr, kao i za </a:t>
            </a:r>
            <a:r>
              <a:rPr lang="sr-Latn-CS" i="1" dirty="0" smtClean="0">
                <a:latin typeface="Times New Roman" pitchFamily="18" charset="0"/>
                <a:cs typeface="Times New Roman" pitchFamily="18" charset="0"/>
              </a:rPr>
              <a:t>S</a:t>
            </a:r>
            <a:r>
              <a:rPr lang="sr-Latn-CS" dirty="0" smtClean="0">
                <a:latin typeface="Times New Roman" pitchFamily="18" charset="0"/>
                <a:cs typeface="Times New Roman" pitchFamily="18" charset="0"/>
              </a:rPr>
              <a:t> koje kombinuju </a:t>
            </a:r>
            <a:r>
              <a:rPr lang="en-US" dirty="0" smtClean="0">
                <a:latin typeface="Times New Roman" pitchFamily="18" charset="0"/>
                <a:cs typeface="Times New Roman" pitchFamily="18" charset="0"/>
              </a:rPr>
              <a:t>su</a:t>
            </a:r>
            <a:r>
              <a:rPr lang="sr-Latn-CS" dirty="0" smtClean="0">
                <a:latin typeface="Times New Roman" pitchFamily="18" charset="0"/>
                <a:cs typeface="Times New Roman" pitchFamily="18" charset="0"/>
              </a:rPr>
              <a:t>ženje i proširenje značenja (npr. </a:t>
            </a:r>
            <a:r>
              <a:rPr lang="en-US" dirty="0" smtClean="0">
                <a:latin typeface="Times New Roman" pitchFamily="18" charset="0"/>
                <a:cs typeface="Times New Roman" pitchFamily="18" charset="0"/>
              </a:rPr>
              <a:t>[</a:t>
            </a:r>
            <a:r>
              <a:rPr lang="en-US" dirty="0" smtClean="0">
                <a:solidFill>
                  <a:srgbClr val="FFFF00"/>
                </a:solidFill>
                <a:latin typeface="Times New Roman" pitchFamily="18" charset="0"/>
                <a:cs typeface="Times New Roman" pitchFamily="18" charset="0"/>
              </a:rPr>
              <a:t>S0</a:t>
            </a:r>
            <a:r>
              <a:rPr lang="en-US" dirty="0" smtClean="0">
                <a:latin typeface="Times New Roman" pitchFamily="18" charset="0"/>
                <a:cs typeface="Times New Roman" pitchFamily="18" charset="0"/>
              </a:rPr>
              <a:t>]+</a:t>
            </a:r>
            <a:r>
              <a:rPr lang="sr-Latn-CS" dirty="0" smtClean="0">
                <a:latin typeface="Times New Roman" pitchFamily="18" charset="0"/>
                <a:cs typeface="Times New Roman" pitchFamily="18" charset="0"/>
              </a:rPr>
              <a:t>S1Nm+</a:t>
            </a:r>
            <a:r>
              <a:rPr lang="sr-Latn-CS" dirty="0" smtClean="0">
                <a:solidFill>
                  <a:srgbClr val="FFFF00"/>
                </a:solidFill>
                <a:latin typeface="Times New Roman" pitchFamily="18" charset="0"/>
                <a:cs typeface="Times New Roman" pitchFamily="18" charset="0"/>
              </a:rPr>
              <a:t>S1Fr</a:t>
            </a:r>
            <a:r>
              <a:rPr lang="sr-Latn-CS" dirty="0" smtClean="0">
                <a:latin typeface="Times New Roman" pitchFamily="18" charset="0"/>
                <a:cs typeface="Times New Roman" pitchFamily="18" charset="0"/>
              </a:rPr>
              <a:t>+S2Nr+ </a:t>
            </a:r>
            <a:r>
              <a:rPr lang="sr-Latn-CS" dirty="0" smtClean="0">
                <a:solidFill>
                  <a:srgbClr val="FFFF00"/>
                </a:solidFill>
                <a:latin typeface="Times New Roman" pitchFamily="18" charset="0"/>
                <a:cs typeface="Times New Roman" pitchFamily="18" charset="0"/>
              </a:rPr>
              <a:t>S2F&gt;r</a:t>
            </a:r>
            <a:r>
              <a:rPr lang="sr-Latn-CS"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a:t>
            </a:r>
            <a:endParaRPr lang="sr-Latn-C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62000"/>
            <a:ext cx="7848600" cy="5943600"/>
          </a:xfrm>
        </p:spPr>
        <p:txBody>
          <a:bodyPr>
            <a:normAutofit/>
          </a:bodyPr>
          <a:lstStyle/>
          <a:p>
            <a:pPr>
              <a:buNone/>
            </a:pPr>
            <a:endParaRPr lang="sr-Latn-CS" sz="1400" dirty="0" smtClean="0">
              <a:latin typeface="Times New Roman" pitchFamily="18" charset="0"/>
              <a:cs typeface="Times New Roman" pitchFamily="18" charset="0"/>
            </a:endParaRPr>
          </a:p>
          <a:p>
            <a:r>
              <a:rPr lang="sr-Latn-CS" b="1" dirty="0" smtClean="0">
                <a:solidFill>
                  <a:srgbClr val="FFFF00"/>
                </a:solidFill>
                <a:latin typeface="Times New Roman" pitchFamily="18" charset="0"/>
                <a:cs typeface="Times New Roman" pitchFamily="18" charset="0"/>
              </a:rPr>
              <a:t>Nulta influencija </a:t>
            </a:r>
            <a:r>
              <a:rPr lang="sr-Latn-CS" dirty="0" smtClean="0">
                <a:solidFill>
                  <a:srgbClr val="FFFF00"/>
                </a:solidFill>
                <a:latin typeface="Times New Roman" pitchFamily="18" charset="0"/>
                <a:cs typeface="Times New Roman" pitchFamily="18" charset="0"/>
              </a:rPr>
              <a:t>(formula </a:t>
            </a:r>
            <a:r>
              <a:rPr lang="sr-Latn-CS" i="1" dirty="0" smtClean="0">
                <a:solidFill>
                  <a:srgbClr val="FFFF00"/>
                </a:solidFill>
                <a:latin typeface="Times New Roman" pitchFamily="18" charset="0"/>
                <a:cs typeface="Times New Roman" pitchFamily="18" charset="0"/>
              </a:rPr>
              <a:t>S</a:t>
            </a:r>
            <a:r>
              <a:rPr lang="sr-Latn-CS" dirty="0" smtClean="0">
                <a:solidFill>
                  <a:srgbClr val="FFFF00"/>
                </a:solidFill>
                <a:latin typeface="Times New Roman" pitchFamily="18" charset="0"/>
                <a:cs typeface="Times New Roman" pitchFamily="18" charset="0"/>
              </a:rPr>
              <a:t> ne ukazuje na kontaktosemu</a:t>
            </a:r>
            <a:r>
              <a:rPr lang="en-US" dirty="0" smtClean="0">
                <a:solidFill>
                  <a:srgbClr val="FFFF00"/>
                </a:solidFill>
                <a:latin typeface="Times New Roman" pitchFamily="18" charset="0"/>
                <a:cs typeface="Times New Roman" pitchFamily="18" charset="0"/>
              </a:rPr>
              <a:t> / </a:t>
            </a:r>
            <a:r>
              <a:rPr lang="en-US" dirty="0" err="1" smtClean="0">
                <a:solidFill>
                  <a:srgbClr val="FFFF00"/>
                </a:solidFill>
                <a:latin typeface="Times New Roman" pitchFamily="18" charset="0"/>
                <a:cs typeface="Times New Roman" pitchFamily="18" charset="0"/>
              </a:rPr>
              <a:t>kontaktosememu</a:t>
            </a:r>
            <a:r>
              <a:rPr lang="sr-Latn-CS" dirty="0" smtClean="0">
                <a:solidFill>
                  <a:srgbClr val="FFFF00"/>
                </a:solidFill>
                <a:latin typeface="Times New Roman" pitchFamily="18" charset="0"/>
                <a:cs typeface="Times New Roman" pitchFamily="18" charset="0"/>
              </a:rPr>
              <a:t>): </a:t>
            </a:r>
            <a:endParaRPr lang="en-US" dirty="0" smtClean="0">
              <a:solidFill>
                <a:srgbClr val="FFFF00"/>
              </a:solidFill>
              <a:latin typeface="Times New Roman" pitchFamily="18" charset="0"/>
              <a:cs typeface="Times New Roman" pitchFamily="18" charset="0"/>
            </a:endParaRPr>
          </a:p>
          <a:p>
            <a:pPr>
              <a:buNone/>
            </a:pPr>
            <a:r>
              <a:rPr lang="en-US" dirty="0" smtClean="0">
                <a:solidFill>
                  <a:srgbClr val="FFFF00"/>
                </a:solidFill>
                <a:latin typeface="Times New Roman" pitchFamily="18" charset="0"/>
                <a:cs typeface="Times New Roman" pitchFamily="18" charset="0"/>
              </a:rPr>
              <a:t>    </a:t>
            </a:r>
            <a:endParaRPr lang="sr-Latn-CS" dirty="0" smtClean="0">
              <a:solidFill>
                <a:srgbClr val="FFFF00"/>
              </a:solidFill>
              <a:latin typeface="Times New Roman" pitchFamily="18" charset="0"/>
              <a:cs typeface="Times New Roman" pitchFamily="18" charset="0"/>
            </a:endParaRPr>
          </a:p>
          <a:p>
            <a:pPr>
              <a:buNone/>
            </a:pPr>
            <a:r>
              <a:rPr lang="sr-Latn-CS" dirty="0" smtClean="0">
                <a:solidFill>
                  <a:srgbClr val="FFFF00"/>
                </a:solidFill>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en-US" dirty="0" smtClean="0">
                <a:solidFill>
                  <a:srgbClr val="FFFF00"/>
                </a:solidFill>
                <a:latin typeface="Times New Roman" pitchFamily="18" charset="0"/>
                <a:cs typeface="Times New Roman" pitchFamily="18" charset="0"/>
              </a:rPr>
              <a:t> </a:t>
            </a:r>
            <a:r>
              <a:rPr lang="sr-Latn-CS" dirty="0" smtClean="0">
                <a:latin typeface="Times New Roman" pitchFamily="18" charset="0"/>
                <a:cs typeface="Times New Roman" pitchFamily="18" charset="0"/>
              </a:rPr>
              <a:t>karakteristična je za </a:t>
            </a:r>
            <a:r>
              <a:rPr lang="en-US" i="1"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sa </a:t>
            </a:r>
            <a:r>
              <a:rPr lang="sr-Latn-CS" dirty="0" smtClean="0">
                <a:latin typeface="Times New Roman" pitchFamily="18" charset="0"/>
                <a:cs typeface="Times New Roman" pitchFamily="18" charset="0"/>
              </a:rPr>
              <a:t>derogiran</a:t>
            </a:r>
            <a:r>
              <a:rPr lang="en-US" dirty="0" err="1" smtClean="0">
                <a:latin typeface="Times New Roman" pitchFamily="18" charset="0"/>
                <a:cs typeface="Times New Roman" pitchFamily="18" charset="0"/>
              </a:rPr>
              <a:t>im</a:t>
            </a:r>
            <a:r>
              <a:rPr lang="sr-Latn-CS" dirty="0" smtClean="0">
                <a:latin typeface="Times New Roman" pitchFamily="18" charset="0"/>
                <a:cs typeface="Times New Roman" pitchFamily="18" charset="0"/>
              </a:rPr>
              <a:t> značenj</a:t>
            </a:r>
            <a:r>
              <a:rPr lang="en-US" dirty="0" smtClean="0">
                <a:latin typeface="Times New Roman" pitchFamily="18" charset="0"/>
                <a:cs typeface="Times New Roman" pitchFamily="18" charset="0"/>
              </a:rPr>
              <a:t>ima</a:t>
            </a:r>
            <a:r>
              <a:rPr lang="sr-Latn-CS" dirty="0" smtClean="0">
                <a:latin typeface="Times New Roman" pitchFamily="18" charset="0"/>
                <a:cs typeface="Times New Roman" pitchFamily="18" charset="0"/>
              </a:rPr>
              <a:t> (S#).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a:bodyPr>
          <a:lstStyle/>
          <a:p>
            <a:r>
              <a:rPr lang="en-US" b="1" dirty="0" smtClean="0">
                <a:solidFill>
                  <a:srgbClr val="FFC000"/>
                </a:solidFill>
                <a:latin typeface="Times New Roman" pitchFamily="18" charset="0"/>
                <a:cs typeface="Times New Roman" pitchFamily="18" charset="0"/>
              </a:rPr>
              <a:t>2</a:t>
            </a:r>
            <a:r>
              <a:rPr lang="sr-Latn-CS" b="1" dirty="0" smtClean="0">
                <a:solidFill>
                  <a:srgbClr val="FFC000"/>
                </a:solidFill>
                <a:latin typeface="Times New Roman" pitchFamily="18" charset="0"/>
                <a:cs typeface="Times New Roman" pitchFamily="18" charset="0"/>
              </a:rPr>
              <a:t>5. Formalni opis </a:t>
            </a:r>
            <a:r>
              <a:rPr lang="en-US" b="1" i="1" dirty="0" smtClean="0">
                <a:solidFill>
                  <a:srgbClr val="FFC000"/>
                </a:solidFill>
                <a:latin typeface="Times New Roman" pitchFamily="18" charset="0"/>
                <a:cs typeface="Times New Roman" pitchFamily="18" charset="0"/>
              </a:rPr>
              <a:t>S</a:t>
            </a:r>
            <a:r>
              <a:rPr lang="en-US" b="1" dirty="0" smtClean="0">
                <a:solidFill>
                  <a:srgbClr val="FFC000"/>
                </a:solidFill>
                <a:latin typeface="Times New Roman" pitchFamily="18" charset="0"/>
                <a:cs typeface="Times New Roman" pitchFamily="18" charset="0"/>
              </a:rPr>
              <a:t> </a:t>
            </a:r>
            <a:r>
              <a:rPr lang="sr-Latn-CS" b="1" dirty="0" smtClean="0">
                <a:solidFill>
                  <a:srgbClr val="FFC000"/>
                </a:solidFill>
                <a:latin typeface="Times New Roman" pitchFamily="18" charset="0"/>
                <a:cs typeface="Times New Roman" pitchFamily="18" charset="0"/>
              </a:rPr>
              <a:t>može biti: </a:t>
            </a:r>
            <a:br>
              <a:rPr lang="sr-Latn-CS" b="1" dirty="0" smtClean="0">
                <a:solidFill>
                  <a:srgbClr val="FFC000"/>
                </a:solidFill>
                <a:latin typeface="Times New Roman" pitchFamily="18" charset="0"/>
                <a:cs typeface="Times New Roman" pitchFamily="18" charset="0"/>
              </a:rPr>
            </a:br>
            <a:r>
              <a:rPr lang="sr-Latn-CS" b="1" i="1" dirty="0" smtClean="0">
                <a:solidFill>
                  <a:srgbClr val="FFC000"/>
                </a:solidFill>
                <a:latin typeface="Times New Roman" pitchFamily="18" charset="0"/>
                <a:cs typeface="Times New Roman" pitchFamily="18" charset="0"/>
              </a:rPr>
              <a:t>korigovan</a:t>
            </a:r>
            <a:r>
              <a:rPr lang="sr-Latn-CS" b="1" dirty="0" smtClean="0">
                <a:solidFill>
                  <a:srgbClr val="FFC000"/>
                </a:solidFill>
                <a:latin typeface="Times New Roman" pitchFamily="18" charset="0"/>
                <a:cs typeface="Times New Roman" pitchFamily="18" charset="0"/>
              </a:rPr>
              <a:t> / </a:t>
            </a:r>
            <a:r>
              <a:rPr lang="en-US" b="1" i="1" dirty="0" err="1" smtClean="0">
                <a:solidFill>
                  <a:srgbClr val="FFC000"/>
                </a:solidFill>
                <a:latin typeface="Times New Roman" pitchFamily="18" charset="0"/>
                <a:cs typeface="Times New Roman" pitchFamily="18" charset="0"/>
              </a:rPr>
              <a:t>nekorigovan</a:t>
            </a:r>
            <a:endParaRPr lang="sr-Latn-CS" b="1" i="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1981200"/>
            <a:ext cx="8534400" cy="4724400"/>
          </a:xfrm>
        </p:spPr>
        <p:txBody>
          <a:bodyPr>
            <a:noAutofit/>
          </a:bodyPr>
          <a:lstStyle/>
          <a:p>
            <a:pPr algn="just"/>
            <a:r>
              <a:rPr lang="en-US" sz="2400" b="1" dirty="0" smtClean="0">
                <a:solidFill>
                  <a:schemeClr val="accent2">
                    <a:lumMod val="20000"/>
                    <a:lumOff val="80000"/>
                  </a:schemeClr>
                </a:solidFill>
                <a:latin typeface="Times New Roman" pitchFamily="18" charset="0"/>
                <a:cs typeface="Times New Roman" pitchFamily="18" charset="0"/>
              </a:rPr>
              <a:t>1) </a:t>
            </a:r>
            <a:r>
              <a:rPr lang="sr-Latn-CS" sz="2400" b="1" dirty="0" smtClean="0">
                <a:solidFill>
                  <a:schemeClr val="accent2">
                    <a:lumMod val="20000"/>
                    <a:lumOff val="80000"/>
                  </a:schemeClr>
                </a:solidFill>
                <a:latin typeface="Times New Roman" pitchFamily="18" charset="0"/>
                <a:cs typeface="Times New Roman" pitchFamily="18" charset="0"/>
              </a:rPr>
              <a:t>FORMALNI OPIS </a:t>
            </a:r>
            <a:r>
              <a:rPr lang="en-US" sz="2400" b="1" i="1" dirty="0" smtClean="0">
                <a:solidFill>
                  <a:schemeClr val="accent2">
                    <a:lumMod val="20000"/>
                    <a:lumOff val="80000"/>
                  </a:schemeClr>
                </a:solidFill>
                <a:latin typeface="Times New Roman" pitchFamily="18" charset="0"/>
                <a:cs typeface="Times New Roman" pitchFamily="18" charset="0"/>
              </a:rPr>
              <a:t>S</a:t>
            </a:r>
            <a:r>
              <a:rPr lang="en-US" sz="2400" b="1" dirty="0" smtClean="0">
                <a:solidFill>
                  <a:schemeClr val="accent2">
                    <a:lumMod val="20000"/>
                    <a:lumOff val="80000"/>
                  </a:schemeClr>
                </a:solidFill>
                <a:latin typeface="Times New Roman" pitchFamily="18" charset="0"/>
                <a:cs typeface="Times New Roman" pitchFamily="18" charset="0"/>
              </a:rPr>
              <a:t> </a:t>
            </a:r>
            <a:r>
              <a:rPr lang="sr-Latn-CS" sz="2400" b="1" dirty="0" smtClean="0">
                <a:solidFill>
                  <a:schemeClr val="accent2">
                    <a:lumMod val="20000"/>
                    <a:lumOff val="80000"/>
                  </a:schemeClr>
                </a:solidFill>
                <a:latin typeface="Times New Roman" pitchFamily="18" charset="0"/>
                <a:cs typeface="Times New Roman" pitchFamily="18" charset="0"/>
              </a:rPr>
              <a:t>NA OSNOVU </a:t>
            </a:r>
            <a:r>
              <a:rPr lang="en-US" sz="2400" b="1" dirty="0" smtClean="0">
                <a:solidFill>
                  <a:schemeClr val="accent2">
                    <a:lumMod val="20000"/>
                    <a:lumOff val="80000"/>
                  </a:schemeClr>
                </a:solidFill>
                <a:latin typeface="Times New Roman" pitchFamily="18" charset="0"/>
                <a:cs typeface="Times New Roman" pitchFamily="18" charset="0"/>
              </a:rPr>
              <a:t>RE</a:t>
            </a:r>
            <a:r>
              <a:rPr lang="sr-Latn-CS" sz="2400" b="1" dirty="0" smtClean="0">
                <a:solidFill>
                  <a:schemeClr val="accent2">
                    <a:lumMod val="20000"/>
                    <a:lumOff val="80000"/>
                  </a:schemeClr>
                </a:solidFill>
                <a:latin typeface="Times New Roman" pitchFamily="18" charset="0"/>
                <a:cs typeface="Times New Roman" pitchFamily="18" charset="0"/>
              </a:rPr>
              <a:t>ČNIČKE DEFI-NICIJE </a:t>
            </a:r>
            <a:r>
              <a:rPr lang="en-US" sz="2400" b="1" dirty="0" smtClean="0">
                <a:solidFill>
                  <a:schemeClr val="accent2">
                    <a:lumMod val="20000"/>
                    <a:lumOff val="80000"/>
                  </a:schemeClr>
                </a:solidFill>
                <a:latin typeface="Times New Roman" pitchFamily="18" charset="0"/>
                <a:cs typeface="Times New Roman" pitchFamily="18" charset="0"/>
              </a:rPr>
              <a:t>REPLIKE </a:t>
            </a:r>
            <a:r>
              <a:rPr lang="sr-Latn-CS" sz="2400" b="1" dirty="0" smtClean="0">
                <a:solidFill>
                  <a:schemeClr val="accent2">
                    <a:lumMod val="20000"/>
                    <a:lumOff val="80000"/>
                  </a:schemeClr>
                </a:solidFill>
                <a:latin typeface="Times New Roman" pitchFamily="18" charset="0"/>
                <a:cs typeface="Times New Roman" pitchFamily="18" charset="0"/>
              </a:rPr>
              <a:t>KORIGOVANE PREMA REČNIČKOJ DEFINICIJI MODELA </a:t>
            </a:r>
            <a:r>
              <a:rPr lang="en-US" sz="2400" b="1" dirty="0" smtClean="0">
                <a:latin typeface="Times New Roman" pitchFamily="18" charset="0"/>
                <a:cs typeface="Times New Roman" pitchFamily="18" charset="0"/>
              </a:rPr>
              <a:t>(1. izvor)</a:t>
            </a:r>
            <a:r>
              <a:rPr lang="sr-Latn-CS" sz="2400" b="1" dirty="0" smtClean="0">
                <a:latin typeface="Times New Roman" pitchFamily="18" charset="0"/>
                <a:cs typeface="Times New Roman" pitchFamily="18" charset="0"/>
              </a:rPr>
              <a:t>: </a:t>
            </a:r>
            <a:r>
              <a:rPr lang="sr-Latn-CS" sz="2400" b="1" dirty="0" smtClean="0">
                <a:solidFill>
                  <a:srgbClr val="FFFF00"/>
                </a:solidFill>
                <a:latin typeface="Times New Roman" pitchFamily="18" charset="0"/>
                <a:cs typeface="Times New Roman" pitchFamily="18" charset="0"/>
              </a:rPr>
              <a:t>S0</a:t>
            </a:r>
            <a:endParaRPr lang="en-US" sz="2400" b="1" dirty="0" smtClean="0">
              <a:solidFill>
                <a:srgbClr val="FFFF00"/>
              </a:solidFill>
              <a:latin typeface="Times New Roman" pitchFamily="18" charset="0"/>
              <a:cs typeface="Times New Roman" pitchFamily="18" charset="0"/>
            </a:endParaRPr>
          </a:p>
          <a:p>
            <a:pPr marL="0" indent="0" algn="just">
              <a:spcBef>
                <a:spcPts val="0"/>
              </a:spcBef>
              <a:buNone/>
            </a:pPr>
            <a:r>
              <a:rPr lang="sr-Latn-CS" sz="2400" dirty="0" smtClean="0">
                <a:latin typeface="Times New Roman" pitchFamily="18" charset="0"/>
                <a:cs typeface="Times New Roman" pitchFamily="18" charset="0"/>
              </a:rPr>
              <a:t>       </a:t>
            </a:r>
          </a:p>
          <a:p>
            <a:pPr marL="0" indent="0" algn="just">
              <a:spcBef>
                <a:spcPts val="0"/>
              </a:spcBef>
              <a:buNone/>
            </a:pPr>
            <a:r>
              <a:rPr lang="sr-Latn-CS" sz="2400" b="1" dirty="0" smtClean="0">
                <a:solidFill>
                  <a:srgbClr val="92D050"/>
                </a:solidFill>
                <a:latin typeface="Times New Roman" pitchFamily="18" charset="0"/>
                <a:cs typeface="Times New Roman" pitchFamily="18" charset="0"/>
              </a:rPr>
              <a:t>RUS</a:t>
            </a:r>
            <a:r>
              <a:rPr lang="sr-Cyrl-CS" sz="2400" b="1" dirty="0" smtClean="0">
                <a:solidFill>
                  <a:srgbClr val="92D05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агитка</a:t>
            </a:r>
            <a:r>
              <a:rPr lang="sr-Cyrl-CS" sz="2400" dirty="0" smtClean="0">
                <a:latin typeface="Times New Roman" pitchFamily="18" charset="0"/>
                <a:cs typeface="Times New Roman" pitchFamily="18" charset="0"/>
              </a:rPr>
              <a:t> – </a:t>
            </a:r>
            <a:r>
              <a:rPr lang="sr-Cyrl-CS" sz="2400" i="1" dirty="0" smtClean="0">
                <a:latin typeface="Times New Roman" pitchFamily="18" charset="0"/>
                <a:cs typeface="Times New Roman" pitchFamily="18" charset="0"/>
              </a:rPr>
              <a:t>литературное, живописное и т. п. произведе</a:t>
            </a:r>
            <a:r>
              <a:rPr lang="sr-Latn-CS" sz="2400" i="1"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ние, преследующее лишь агитационные цели без учета худо</a:t>
            </a:r>
            <a:r>
              <a:rPr lang="sr-Latn-CS" sz="2400" i="1"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жественной стороны  </a:t>
            </a:r>
            <a:r>
              <a:rPr lang="sr-Cyrl-CS" sz="2400" dirty="0" smtClean="0">
                <a:latin typeface="Times New Roman" pitchFamily="18" charset="0"/>
                <a:cs typeface="Times New Roman" pitchFamily="18" charset="0"/>
              </a:rPr>
              <a:t>(МАС)</a:t>
            </a:r>
            <a:r>
              <a:rPr lang="sr-Cyrl-CS" sz="2400" i="1"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sr-Latn-CS" sz="2400" b="1" dirty="0" smtClean="0">
                <a:solidFill>
                  <a:srgbClr val="FFFF00"/>
                </a:solidFill>
                <a:latin typeface="Times New Roman" pitchFamily="18" charset="0"/>
                <a:cs typeface="Times New Roman" pitchFamily="18" charset="0"/>
              </a:rPr>
              <a:t>SRP</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агитка</a:t>
            </a:r>
            <a:r>
              <a:rPr lang="sr-Cyrl-CS" sz="2400" dirty="0" smtClean="0">
                <a:latin typeface="Times New Roman" pitchFamily="18" charset="0"/>
                <a:cs typeface="Times New Roman" pitchFamily="18" charset="0"/>
              </a:rPr>
              <a:t> = </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0</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 </a:t>
            </a:r>
            <a:r>
              <a:rPr lang="sr-Cyrl-CS" sz="2400" i="1" dirty="0" smtClean="0">
                <a:latin typeface="Times New Roman" pitchFamily="18" charset="0"/>
                <a:cs typeface="Times New Roman" pitchFamily="18" charset="0"/>
              </a:rPr>
              <a:t>песма, чланак или сл. којима је циљ агитација </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РСАНУ)</a:t>
            </a:r>
            <a:r>
              <a:rPr lang="sr-Latn-CS" sz="2400" dirty="0" smtClean="0">
                <a:latin typeface="Times New Roman" pitchFamily="18" charset="0"/>
                <a:cs typeface="Times New Roman" pitchFamily="18" charset="0"/>
              </a:rPr>
              <a:t>.</a:t>
            </a:r>
            <a:r>
              <a:rPr lang="sr-Latn-CS" sz="2400" i="1" dirty="0" smtClean="0">
                <a:latin typeface="Times New Roman" pitchFamily="18" charset="0"/>
                <a:cs typeface="Times New Roman" pitchFamily="18" charset="0"/>
              </a:rPr>
              <a:t> </a:t>
            </a:r>
            <a:endParaRPr lang="sr-Latn-CS" sz="2400" dirty="0" smtClean="0">
              <a:latin typeface="Times New Roman" pitchFamily="18" charset="0"/>
              <a:cs typeface="Times New Roman" pitchFamily="18" charset="0"/>
            </a:endParaRPr>
          </a:p>
          <a:p>
            <a:pPr algn="ctr">
              <a:buNone/>
            </a:pPr>
            <a:endParaRPr lang="en-US" sz="1000" dirty="0" smtClean="0">
              <a:latin typeface="Times New Roman" pitchFamily="18" charset="0"/>
              <a:cs typeface="Times New Roman" pitchFamily="18" charset="0"/>
            </a:endParaRPr>
          </a:p>
          <a:p>
            <a:pPr algn="ctr">
              <a:buNone/>
            </a:pPr>
            <a:r>
              <a:rPr lang="en-US" sz="2400" dirty="0" smtClean="0">
                <a:solidFill>
                  <a:srgbClr val="92D050"/>
                </a:solidFill>
                <a:latin typeface="Times New Roman" pitchFamily="18" charset="0"/>
                <a:cs typeface="Times New Roman" pitchFamily="18" charset="0"/>
              </a:rPr>
              <a:t>Kontrolni </a:t>
            </a:r>
            <a:r>
              <a:rPr lang="sr-Latn-CS" sz="2400" dirty="0" smtClean="0">
                <a:solidFill>
                  <a:srgbClr val="92D050"/>
                </a:solidFill>
                <a:latin typeface="Times New Roman" pitchFamily="18" charset="0"/>
                <a:cs typeface="Times New Roman" pitchFamily="18" charset="0"/>
              </a:rPr>
              <a:t>izvor: </a:t>
            </a:r>
            <a:r>
              <a:rPr lang="sr-Latn-CS" sz="2400" dirty="0" smtClean="0">
                <a:latin typeface="Times New Roman" pitchFamily="18" charset="0"/>
                <a:cs typeface="Times New Roman" pitchFamily="18" charset="0"/>
              </a:rPr>
              <a:t>dvojezični rečnik: rus</a:t>
            </a:r>
            <a:r>
              <a:rPr lang="sr-Cyrl-CS" sz="2400" dirty="0" smtClean="0">
                <a:latin typeface="Times New Roman" pitchFamily="18" charset="0"/>
                <a:cs typeface="Times New Roman" pitchFamily="18" charset="0"/>
              </a:rPr>
              <a:t>. </a:t>
            </a:r>
            <a:r>
              <a:rPr lang="sr-Cyrl-CS" sz="2400" i="1" dirty="0" smtClean="0">
                <a:latin typeface="Times New Roman" pitchFamily="18" charset="0"/>
                <a:cs typeface="Times New Roman" pitchFamily="18" charset="0"/>
              </a:rPr>
              <a:t>агитка</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&gt;</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srp. </a:t>
            </a:r>
            <a:r>
              <a:rPr lang="sr-Latn-CS" sz="2400" i="1" dirty="0" smtClean="0">
                <a:latin typeface="Times New Roman" pitchFamily="18" charset="0"/>
                <a:cs typeface="Times New Roman" pitchFamily="18" charset="0"/>
              </a:rPr>
              <a:t>agitka</a:t>
            </a:r>
            <a:endParaRPr lang="sr-Cyrl-CS" sz="2400" i="1" dirty="0" smtClean="0">
              <a:latin typeface="Times New Roman" pitchFamily="18" charset="0"/>
              <a:cs typeface="Times New Roman" pitchFamily="18" charset="0"/>
            </a:endParaRPr>
          </a:p>
          <a:p>
            <a:pPr algn="ctr">
              <a:buNone/>
            </a:pPr>
            <a:endParaRPr lang="en-US" sz="1000" dirty="0" smtClean="0">
              <a:latin typeface="Times New Roman" pitchFamily="18" charset="0"/>
              <a:cs typeface="Times New Roman" pitchFamily="18" charset="0"/>
            </a:endParaRPr>
          </a:p>
          <a:p>
            <a:pPr algn="ctr">
              <a:buNone/>
            </a:pPr>
            <a:r>
              <a:rPr lang="sr-Latn-CS" sz="2400" dirty="0" smtClean="0">
                <a:latin typeface="Times New Roman" pitchFamily="18" charset="0"/>
                <a:cs typeface="Times New Roman" pitchFamily="18" charset="0"/>
              </a:rPr>
              <a:t>Rusko-hrvatski ili srpski rječnik (Poljanec 1987: 4): </a:t>
            </a:r>
          </a:p>
          <a:p>
            <a:pPr algn="ctr">
              <a:buNone/>
            </a:pPr>
            <a:r>
              <a:rPr lang="sr-Cyrl-CS" sz="2400" b="1" dirty="0" smtClean="0">
                <a:latin typeface="Times New Roman" pitchFamily="18" charset="0"/>
                <a:cs typeface="Times New Roman" pitchFamily="18" charset="0"/>
              </a:rPr>
              <a:t>агитка</a:t>
            </a:r>
            <a:r>
              <a:rPr lang="sr-Cyrl-CS" sz="2400" dirty="0" smtClean="0">
                <a:latin typeface="Times New Roman" pitchFamily="18" charset="0"/>
                <a:cs typeface="Times New Roman" pitchFamily="18" charset="0"/>
              </a:rPr>
              <a:t> </a:t>
            </a:r>
            <a:r>
              <a:rPr lang="sr-Latn-CS" sz="2400" i="1" dirty="0" smtClean="0">
                <a:latin typeface="Times New Roman" pitchFamily="18" charset="0"/>
                <a:cs typeface="Times New Roman" pitchFamily="18" charset="0"/>
              </a:rPr>
              <a:t>razg.</a:t>
            </a:r>
            <a:r>
              <a:rPr lang="sr-Latn-CS" sz="2400" dirty="0" smtClean="0">
                <a:latin typeface="Times New Roman" pitchFamily="18" charset="0"/>
                <a:cs typeface="Times New Roman" pitchFamily="18" charset="0"/>
              </a:rPr>
              <a:t> pismeni sastav za agitaciju (plakat, slika, pjesma i sl.)</a:t>
            </a:r>
          </a:p>
          <a:p>
            <a:pPr algn="ctr">
              <a:buNone/>
            </a:pPr>
            <a:endParaRPr lang="en-US" sz="800" dirty="0" smtClean="0">
              <a:latin typeface="Times New Roman" pitchFamily="18" charset="0"/>
              <a:cs typeface="Times New Roman" pitchFamily="18" charset="0"/>
            </a:endParaRPr>
          </a:p>
          <a:p>
            <a:pPr algn="just"/>
            <a:endParaRPr lang="en-US" sz="1800" dirty="0" smtClean="0">
              <a:latin typeface="Times New Roman" pitchFamily="18" charset="0"/>
              <a:cs typeface="Times New Roman" pitchFamily="18" charset="0"/>
            </a:endParaRPr>
          </a:p>
          <a:p>
            <a:pPr algn="ctr"/>
            <a:endParaRPr lang="sr-Latn-CS" sz="1800" dirty="0" smtClean="0">
              <a:latin typeface="Times New Roman" pitchFamily="18" charset="0"/>
              <a:cs typeface="Times New Roman" pitchFamily="18" charset="0"/>
            </a:endParaRPr>
          </a:p>
          <a:p>
            <a:pPr algn="ctr">
              <a:buNone/>
            </a:pPr>
            <a:endParaRPr lang="sr-Latn-CS" sz="1800" b="1" dirty="0">
              <a:solidFill>
                <a:srgbClr val="92D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82000" cy="6324600"/>
          </a:xfrm>
        </p:spPr>
        <p:txBody>
          <a:bodyPr>
            <a:noAutofit/>
          </a:bodyPr>
          <a:lstStyle/>
          <a:p>
            <a:pPr algn="ctr">
              <a:buNone/>
            </a:pPr>
            <a:endParaRPr lang="en-US" sz="2800" dirty="0" smtClean="0">
              <a:latin typeface="Times New Roman" pitchFamily="18" charset="0"/>
              <a:cs typeface="Times New Roman" pitchFamily="18" charset="0"/>
            </a:endParaRPr>
          </a:p>
          <a:p>
            <a:pPr algn="just"/>
            <a:r>
              <a:rPr lang="en-US" sz="2800" b="1" dirty="0" smtClean="0">
                <a:solidFill>
                  <a:schemeClr val="accent3">
                    <a:lumMod val="40000"/>
                    <a:lumOff val="60000"/>
                  </a:schemeClr>
                </a:solidFill>
                <a:latin typeface="Times New Roman" pitchFamily="18" charset="0"/>
                <a:cs typeface="Times New Roman" pitchFamily="18" charset="0"/>
              </a:rPr>
              <a:t>KORIGOVA</a:t>
            </a:r>
            <a:r>
              <a:rPr lang="sr-Latn-CS" sz="2800" b="1" dirty="0" smtClean="0">
                <a:solidFill>
                  <a:schemeClr val="accent3">
                    <a:lumMod val="40000"/>
                    <a:lumOff val="60000"/>
                  </a:schemeClr>
                </a:solidFill>
                <a:latin typeface="Times New Roman" pitchFamily="18" charset="0"/>
                <a:cs typeface="Times New Roman" pitchFamily="18" charset="0"/>
              </a:rPr>
              <a:t>N</a:t>
            </a:r>
            <a:r>
              <a:rPr lang="en-US" sz="2800" b="1" dirty="0" smtClean="0">
                <a:solidFill>
                  <a:schemeClr val="accent3">
                    <a:lumMod val="40000"/>
                    <a:lumOff val="60000"/>
                  </a:schemeClr>
                </a:solidFill>
                <a:latin typeface="Times New Roman" pitchFamily="18" charset="0"/>
                <a:cs typeface="Times New Roman" pitchFamily="18" charset="0"/>
              </a:rPr>
              <a:t>I</a:t>
            </a:r>
            <a:r>
              <a:rPr lang="sr-Latn-CS" sz="2800" b="1" dirty="0" smtClean="0">
                <a:solidFill>
                  <a:schemeClr val="accent3">
                    <a:lumMod val="40000"/>
                    <a:lumOff val="60000"/>
                  </a:schemeClr>
                </a:solidFill>
                <a:latin typeface="Times New Roman" pitchFamily="18" charset="0"/>
                <a:cs typeface="Times New Roman" pitchFamily="18" charset="0"/>
              </a:rPr>
              <a:t> FORMALNI OPIS</a:t>
            </a:r>
            <a:r>
              <a:rPr lang="en-US" sz="2800" b="1" dirty="0" smtClean="0">
                <a:solidFill>
                  <a:schemeClr val="accent3">
                    <a:lumMod val="40000"/>
                    <a:lumOff val="60000"/>
                  </a:schemeClr>
                </a:solidFill>
                <a:latin typeface="Times New Roman" pitchFamily="18" charset="0"/>
                <a:cs typeface="Times New Roman" pitchFamily="18" charset="0"/>
              </a:rPr>
              <a:t> </a:t>
            </a:r>
            <a:r>
              <a:rPr lang="en-US" sz="2800" b="1" i="1" dirty="0" smtClean="0">
                <a:solidFill>
                  <a:schemeClr val="accent3">
                    <a:lumMod val="40000"/>
                    <a:lumOff val="60000"/>
                  </a:schemeClr>
                </a:solidFill>
                <a:latin typeface="Times New Roman" pitchFamily="18" charset="0"/>
                <a:cs typeface="Times New Roman" pitchFamily="18" charset="0"/>
              </a:rPr>
              <a:t>S</a:t>
            </a:r>
            <a:r>
              <a:rPr lang="en-US" sz="2800" b="1" dirty="0" smtClean="0">
                <a:solidFill>
                  <a:schemeClr val="accent3">
                    <a:lumMod val="40000"/>
                    <a:lumOff val="60000"/>
                  </a:schemeClr>
                </a:solidFill>
                <a:latin typeface="Times New Roman" pitchFamily="18" charset="0"/>
                <a:cs typeface="Times New Roman" pitchFamily="18" charset="0"/>
              </a:rPr>
              <a:t> REPLIKE</a:t>
            </a:r>
            <a:r>
              <a:rPr lang="sr-Latn-CS" sz="2800" b="1" dirty="0" smtClean="0">
                <a:solidFill>
                  <a:schemeClr val="accent3">
                    <a:lumMod val="40000"/>
                    <a:lumOff val="60000"/>
                  </a:schemeClr>
                </a:solidFill>
                <a:latin typeface="Times New Roman" pitchFamily="18" charset="0"/>
                <a:cs typeface="Times New Roman" pitchFamily="18" charset="0"/>
              </a:rPr>
              <a:t>: </a:t>
            </a:r>
          </a:p>
          <a:p>
            <a:pPr algn="just">
              <a:buNone/>
            </a:pPr>
            <a:r>
              <a:rPr lang="sr-Latn-CS" sz="2800" b="1" dirty="0" smtClean="0">
                <a:solidFill>
                  <a:schemeClr val="accent3">
                    <a:lumMod val="40000"/>
                    <a:lumOff val="60000"/>
                  </a:schemeClr>
                </a:solidFill>
                <a:latin typeface="Times New Roman" pitchFamily="18" charset="0"/>
                <a:cs typeface="Times New Roman" pitchFamily="18" charset="0"/>
              </a:rPr>
              <a:t>       </a:t>
            </a:r>
            <a:r>
              <a:rPr lang="sr-Latn-CS" sz="2800" b="1" dirty="0" smtClean="0">
                <a:solidFill>
                  <a:srgbClr val="FFFF00"/>
                </a:solidFill>
                <a:latin typeface="Times New Roman" pitchFamily="18" charset="0"/>
                <a:cs typeface="Times New Roman" pitchFamily="18" charset="0"/>
              </a:rPr>
              <a:t>S0+S1Fm=S1</a:t>
            </a:r>
            <a:r>
              <a:rPr lang="en-US" sz="2800" b="1" dirty="0" smtClean="0">
                <a:solidFill>
                  <a:srgbClr val="FFFF0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(formula) ili </a:t>
            </a:r>
            <a:r>
              <a:rPr lang="en-US" sz="2800" b="1" dirty="0" smtClean="0">
                <a:solidFill>
                  <a:srgbClr val="FFFF00"/>
                </a:solidFill>
                <a:latin typeface="Times New Roman" pitchFamily="18" charset="0"/>
                <a:cs typeface="Times New Roman" pitchFamily="18" charset="0"/>
              </a:rPr>
              <a:t>S1Fm </a:t>
            </a:r>
            <a:r>
              <a:rPr lang="en-US" sz="2800" dirty="0" smtClean="0">
                <a:latin typeface="Times New Roman" pitchFamily="18" charset="0"/>
                <a:cs typeface="Times New Roman" pitchFamily="18" charset="0"/>
              </a:rPr>
              <a:t>(u KRSJ)</a:t>
            </a:r>
          </a:p>
          <a:p>
            <a:pPr algn="just">
              <a:buNone/>
            </a:pPr>
            <a:r>
              <a:rPr lang="en-US" sz="2800" dirty="0" smtClean="0">
                <a:latin typeface="Times New Roman" pitchFamily="18" charset="0"/>
                <a:cs typeface="Times New Roman" pitchFamily="18" charset="0"/>
              </a:rPr>
              <a:t>      </a:t>
            </a:r>
            <a:endParaRPr lang="sr-Latn-CS" sz="2800" dirty="0" smtClean="0">
              <a:latin typeface="Times New Roman" pitchFamily="18" charset="0"/>
              <a:cs typeface="Times New Roman" pitchFamily="18" charset="0"/>
            </a:endParaRPr>
          </a:p>
          <a:p>
            <a:pPr marL="0" indent="0" algn="just">
              <a:spcBef>
                <a:spcPts val="0"/>
              </a:spcBef>
              <a:buNone/>
            </a:pPr>
            <a:r>
              <a:rPr lang="sr-Latn-CS" sz="2800" b="1" dirty="0" smtClean="0">
                <a:solidFill>
                  <a:srgbClr val="92D050"/>
                </a:solidFill>
                <a:latin typeface="Times New Roman" pitchFamily="18" charset="0"/>
                <a:cs typeface="Times New Roman" pitchFamily="18" charset="0"/>
              </a:rPr>
              <a:t>RUS.</a:t>
            </a:r>
            <a:r>
              <a:rPr lang="sr-Cyrl-CS" sz="2800" dirty="0" smtClean="0">
                <a:latin typeface="Times New Roman" pitchFamily="18" charset="0"/>
                <a:cs typeface="Times New Roman" pitchFamily="18" charset="0"/>
              </a:rPr>
              <a:t> </a:t>
            </a:r>
            <a:r>
              <a:rPr lang="sr-Cyrl-CS" sz="2800" b="1" dirty="0" smtClean="0">
                <a:latin typeface="Times New Roman" pitchFamily="18" charset="0"/>
                <a:cs typeface="Times New Roman" pitchFamily="18" charset="0"/>
              </a:rPr>
              <a:t>агитка</a:t>
            </a:r>
            <a:r>
              <a:rPr lang="sr-Cyrl-CS" sz="2800" dirty="0" smtClean="0">
                <a:latin typeface="Times New Roman" pitchFamily="18" charset="0"/>
                <a:cs typeface="Times New Roman" pitchFamily="18" charset="0"/>
              </a:rPr>
              <a:t> – </a:t>
            </a:r>
            <a:r>
              <a:rPr lang="sr-Cyrl-CS" sz="2800" i="1" dirty="0" smtClean="0">
                <a:latin typeface="Times New Roman" pitchFamily="18" charset="0"/>
                <a:cs typeface="Times New Roman" pitchFamily="18" charset="0"/>
              </a:rPr>
              <a:t>литературное, живописное и т. п. произведение, преследующее лишь агитационные цели без учета художественной стороны  </a:t>
            </a:r>
            <a:r>
              <a:rPr lang="sr-Cyrl-CS" sz="2800" dirty="0" smtClean="0">
                <a:latin typeface="Times New Roman" pitchFamily="18" charset="0"/>
                <a:cs typeface="Times New Roman" pitchFamily="18" charset="0"/>
              </a:rPr>
              <a:t>(МАС) ► </a:t>
            </a:r>
            <a:r>
              <a:rPr lang="sr-Latn-CS" sz="2800" b="1" dirty="0" smtClean="0">
                <a:solidFill>
                  <a:srgbClr val="FFFF00"/>
                </a:solidFill>
                <a:latin typeface="Times New Roman" pitchFamily="18" charset="0"/>
                <a:cs typeface="Times New Roman" pitchFamily="18" charset="0"/>
              </a:rPr>
              <a:t>SRP</a:t>
            </a:r>
            <a:r>
              <a:rPr lang="sr-Cyrl-CS" sz="2800" b="1" dirty="0" smtClean="0">
                <a:solidFill>
                  <a:srgbClr val="FFFF00"/>
                </a:solidFill>
                <a:latin typeface="Times New Roman" pitchFamily="18" charset="0"/>
                <a:cs typeface="Times New Roman" pitchFamily="18" charset="0"/>
              </a:rPr>
              <a:t>.</a:t>
            </a:r>
            <a:r>
              <a:rPr lang="sr-Cyrl-CS" sz="2800" dirty="0" smtClean="0">
                <a:latin typeface="Times New Roman" pitchFamily="18" charset="0"/>
                <a:cs typeface="Times New Roman" pitchFamily="18" charset="0"/>
              </a:rPr>
              <a:t> </a:t>
            </a:r>
            <a:r>
              <a:rPr lang="sr-Cyrl-CS" sz="2800" b="1" dirty="0" smtClean="0">
                <a:latin typeface="Times New Roman" pitchFamily="18" charset="0"/>
                <a:cs typeface="Times New Roman" pitchFamily="18" charset="0"/>
              </a:rPr>
              <a:t>агитка</a:t>
            </a:r>
            <a:r>
              <a:rPr lang="sr-Cyrl-CS" sz="2800" dirty="0" smtClean="0">
                <a:latin typeface="Times New Roman" pitchFamily="18" charset="0"/>
                <a:cs typeface="Times New Roman" pitchFamily="18" charset="0"/>
              </a:rPr>
              <a:t> = </a:t>
            </a:r>
            <a:r>
              <a:rPr lang="sr-Latn-CS" sz="2800" b="1" dirty="0" smtClean="0">
                <a:latin typeface="Times New Roman" pitchFamily="18" charset="0"/>
                <a:cs typeface="Times New Roman" pitchFamily="18" charset="0"/>
              </a:rPr>
              <a:t>S</a:t>
            </a:r>
            <a:r>
              <a:rPr lang="sr-Cyrl-CS" sz="2800" b="1" dirty="0" smtClean="0">
                <a:latin typeface="Times New Roman" pitchFamily="18" charset="0"/>
                <a:cs typeface="Times New Roman" pitchFamily="18" charset="0"/>
              </a:rPr>
              <a:t>1</a:t>
            </a:r>
            <a:r>
              <a:rPr lang="sr-Latn-CS" sz="2800" b="1" dirty="0" smtClean="0">
                <a:latin typeface="Times New Roman" pitchFamily="18" charset="0"/>
                <a:cs typeface="Times New Roman" pitchFamily="18" charset="0"/>
              </a:rPr>
              <a:t>F</a:t>
            </a:r>
            <a:r>
              <a:rPr lang="sr-Cyrl-CS" sz="2800" b="1" dirty="0" smtClean="0">
                <a:latin typeface="Times New Roman" pitchFamily="18" charset="0"/>
                <a:cs typeface="Times New Roman" pitchFamily="18" charset="0"/>
              </a:rPr>
              <a:t>м</a:t>
            </a:r>
            <a:r>
              <a:rPr lang="sr-Cyrl-CS" sz="2800" dirty="0" smtClean="0">
                <a:latin typeface="Times New Roman" pitchFamily="18" charset="0"/>
                <a:cs typeface="Times New Roman" pitchFamily="18" charset="0"/>
              </a:rPr>
              <a:t> </a:t>
            </a:r>
            <a:r>
              <a:rPr lang="sr-Latn-CS" sz="2800" dirty="0" smtClean="0">
                <a:latin typeface="Times New Roman" pitchFamily="18" charset="0"/>
                <a:cs typeface="Times New Roman" pitchFamily="18" charset="0"/>
              </a:rPr>
              <a:t>– </a:t>
            </a:r>
            <a:r>
              <a:rPr lang="sr-Cyrl-CS" sz="2800" i="1" dirty="0" smtClean="0">
                <a:latin typeface="Times New Roman" pitchFamily="18" charset="0"/>
                <a:cs typeface="Times New Roman" pitchFamily="18" charset="0"/>
              </a:rPr>
              <a:t>песма, чланак или сл. којима је циљ агитација (РСАНУ) </a:t>
            </a:r>
            <a:r>
              <a:rPr lang="sr-Cyrl-CS" sz="2800" dirty="0" smtClean="0">
                <a:latin typeface="Times New Roman" pitchFamily="18" charset="0"/>
                <a:cs typeface="Times New Roman" pitchFamily="18" charset="0"/>
              </a:rPr>
              <a:t>© #: живописное и т. п. про</a:t>
            </a:r>
            <a:r>
              <a:rPr lang="sr-Latn-CS" sz="2800" dirty="0" smtClean="0">
                <a:latin typeface="Times New Roman" pitchFamily="18" charset="0"/>
                <a:cs typeface="Times New Roman" pitchFamily="18" charset="0"/>
              </a:rPr>
              <a:t>-</a:t>
            </a:r>
            <a:r>
              <a:rPr lang="sr-Cyrl-CS" sz="2800" dirty="0" smtClean="0">
                <a:latin typeface="Times New Roman" pitchFamily="18" charset="0"/>
                <a:cs typeface="Times New Roman" pitchFamily="18" charset="0"/>
              </a:rPr>
              <a:t>изведение (МАС).</a:t>
            </a:r>
            <a:endParaRPr lang="en-US" sz="2800" dirty="0" smtClean="0">
              <a:latin typeface="Times New Roman" pitchFamily="18" charset="0"/>
              <a:cs typeface="Times New Roman" pitchFamily="18" charset="0"/>
            </a:endParaRPr>
          </a:p>
          <a:p>
            <a:pPr algn="ctr"/>
            <a:endParaRPr lang="sr-Latn-CS" sz="1800" dirty="0" smtClean="0">
              <a:latin typeface="Times New Roman" pitchFamily="18" charset="0"/>
              <a:cs typeface="Times New Roman" pitchFamily="18" charset="0"/>
            </a:endParaRPr>
          </a:p>
          <a:p>
            <a:pPr algn="ctr">
              <a:buNone/>
            </a:pPr>
            <a:endParaRPr lang="sr-Latn-CS" sz="1800" b="1" dirty="0">
              <a:solidFill>
                <a:srgbClr val="92D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382000" cy="6019800"/>
          </a:xfrm>
        </p:spPr>
        <p:txBody>
          <a:bodyPr>
            <a:normAutofit lnSpcReduction="10000"/>
          </a:bodyPr>
          <a:lstStyle/>
          <a:p>
            <a:pPr algn="just"/>
            <a:r>
              <a:rPr lang="sr-Latn-CS" sz="2800" b="1" dirty="0" smtClean="0">
                <a:solidFill>
                  <a:schemeClr val="accent2">
                    <a:lumMod val="20000"/>
                    <a:lumOff val="80000"/>
                  </a:schemeClr>
                </a:solidFill>
                <a:latin typeface="Times New Roman" pitchFamily="18" charset="0"/>
                <a:cs typeface="Times New Roman" pitchFamily="18" charset="0"/>
              </a:rPr>
              <a:t>FORMALNI OPIS </a:t>
            </a:r>
            <a:r>
              <a:rPr lang="en-US" sz="2800" b="1" i="1" dirty="0" smtClean="0">
                <a:solidFill>
                  <a:schemeClr val="accent2">
                    <a:lumMod val="20000"/>
                    <a:lumOff val="80000"/>
                  </a:schemeClr>
                </a:solidFill>
                <a:latin typeface="Times New Roman" pitchFamily="18" charset="0"/>
                <a:cs typeface="Times New Roman" pitchFamily="18" charset="0"/>
              </a:rPr>
              <a:t>S</a:t>
            </a:r>
            <a:r>
              <a:rPr lang="en-US" sz="2800" b="1" dirty="0" smtClean="0">
                <a:solidFill>
                  <a:schemeClr val="accent2">
                    <a:lumMod val="20000"/>
                    <a:lumOff val="80000"/>
                  </a:schemeClr>
                </a:solidFill>
                <a:latin typeface="Times New Roman" pitchFamily="18" charset="0"/>
                <a:cs typeface="Times New Roman" pitchFamily="18" charset="0"/>
              </a:rPr>
              <a:t> </a:t>
            </a:r>
            <a:r>
              <a:rPr lang="sr-Latn-CS" sz="2800" b="1" dirty="0" smtClean="0">
                <a:solidFill>
                  <a:schemeClr val="accent2">
                    <a:lumMod val="20000"/>
                    <a:lumOff val="80000"/>
                  </a:schemeClr>
                </a:solidFill>
                <a:latin typeface="Times New Roman" pitchFamily="18" charset="0"/>
                <a:cs typeface="Times New Roman" pitchFamily="18" charset="0"/>
              </a:rPr>
              <a:t>NA OSNOVU </a:t>
            </a:r>
            <a:r>
              <a:rPr lang="en-US" sz="2800" b="1" dirty="0" smtClean="0">
                <a:solidFill>
                  <a:schemeClr val="accent2">
                    <a:lumMod val="20000"/>
                    <a:lumOff val="80000"/>
                  </a:schemeClr>
                </a:solidFill>
                <a:latin typeface="Times New Roman" pitchFamily="18" charset="0"/>
                <a:cs typeface="Times New Roman" pitchFamily="18" charset="0"/>
              </a:rPr>
              <a:t>RE</a:t>
            </a:r>
            <a:r>
              <a:rPr lang="sr-Latn-CS" sz="2800" b="1" dirty="0" smtClean="0">
                <a:solidFill>
                  <a:schemeClr val="accent2">
                    <a:lumMod val="20000"/>
                    <a:lumOff val="80000"/>
                  </a:schemeClr>
                </a:solidFill>
                <a:latin typeface="Times New Roman" pitchFamily="18" charset="0"/>
                <a:cs typeface="Times New Roman" pitchFamily="18" charset="0"/>
              </a:rPr>
              <a:t>ČNIČKE DEFINICIJE </a:t>
            </a:r>
            <a:r>
              <a:rPr lang="en-US" sz="2800" b="1" dirty="0" smtClean="0">
                <a:solidFill>
                  <a:schemeClr val="accent2">
                    <a:lumMod val="20000"/>
                    <a:lumOff val="80000"/>
                  </a:schemeClr>
                </a:solidFill>
                <a:latin typeface="Times New Roman" pitchFamily="18" charset="0"/>
                <a:cs typeface="Times New Roman" pitchFamily="18" charset="0"/>
              </a:rPr>
              <a:t>REPLIKE </a:t>
            </a:r>
            <a:r>
              <a:rPr lang="sr-Latn-CS" sz="2800" b="1" dirty="0" smtClean="0">
                <a:solidFill>
                  <a:schemeClr val="accent2">
                    <a:lumMod val="20000"/>
                    <a:lumOff val="80000"/>
                  </a:schemeClr>
                </a:solidFill>
                <a:latin typeface="Times New Roman" pitchFamily="18" charset="0"/>
                <a:cs typeface="Times New Roman" pitchFamily="18" charset="0"/>
              </a:rPr>
              <a:t>KORIGOVANE PREMA REČNIČKOJ DEFINICIJI MODELA </a:t>
            </a:r>
            <a:r>
              <a:rPr lang="en-US" sz="2800" b="1" dirty="0" smtClean="0">
                <a:latin typeface="Times New Roman" pitchFamily="18" charset="0"/>
                <a:cs typeface="Times New Roman" pitchFamily="18" charset="0"/>
              </a:rPr>
              <a:t>(2. izvor)</a:t>
            </a:r>
            <a:endParaRPr lang="sr-Latn-CS" sz="2800" b="1" dirty="0" smtClean="0">
              <a:latin typeface="Times New Roman" pitchFamily="18" charset="0"/>
              <a:cs typeface="Times New Roman" pitchFamily="18" charset="0"/>
            </a:endParaRPr>
          </a:p>
          <a:p>
            <a:pPr algn="just">
              <a:buNone/>
            </a:pPr>
            <a:r>
              <a:rPr lang="sr-Latn-CS" sz="2800" b="1" dirty="0" smtClean="0">
                <a:solidFill>
                  <a:srgbClr val="FFFF00"/>
                </a:solidFill>
                <a:latin typeface="Times New Roman" pitchFamily="18" charset="0"/>
                <a:cs typeface="Times New Roman" pitchFamily="18" charset="0"/>
              </a:rPr>
              <a:t>    S0+S1Fm=S1</a:t>
            </a:r>
            <a:r>
              <a:rPr lang="en-US" sz="2800" b="1" dirty="0" smtClean="0">
                <a:solidFill>
                  <a:srgbClr val="FFFF0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(formula) ili </a:t>
            </a:r>
            <a:r>
              <a:rPr lang="en-US" sz="2800" b="1" dirty="0" smtClean="0">
                <a:solidFill>
                  <a:srgbClr val="FFFF00"/>
                </a:solidFill>
                <a:latin typeface="Times New Roman" pitchFamily="18" charset="0"/>
                <a:cs typeface="Times New Roman" pitchFamily="18" charset="0"/>
              </a:rPr>
              <a:t>S1Fm </a:t>
            </a:r>
            <a:r>
              <a:rPr lang="en-US" sz="2800" dirty="0" smtClean="0">
                <a:latin typeface="Times New Roman" pitchFamily="18" charset="0"/>
                <a:cs typeface="Times New Roman" pitchFamily="18" charset="0"/>
              </a:rPr>
              <a:t>(u KRSJ)</a:t>
            </a:r>
            <a:endParaRPr lang="sr-Latn-CS" sz="2800" dirty="0" smtClean="0">
              <a:latin typeface="Times New Roman" pitchFamily="18" charset="0"/>
              <a:cs typeface="Times New Roman" pitchFamily="18" charset="0"/>
            </a:endParaRPr>
          </a:p>
          <a:p>
            <a:pPr algn="just">
              <a:buNone/>
            </a:pPr>
            <a:endParaRPr lang="sr-Latn-CS" sz="2800" b="1" dirty="0" smtClean="0">
              <a:latin typeface="Times New Roman" pitchFamily="18" charset="0"/>
              <a:cs typeface="Times New Roman" pitchFamily="18" charset="0"/>
            </a:endParaRPr>
          </a:p>
          <a:p>
            <a:pPr marL="0" indent="0" algn="just">
              <a:spcBef>
                <a:spcPts val="0"/>
              </a:spcBef>
              <a:buNone/>
            </a:pPr>
            <a:r>
              <a:rPr lang="en-US" sz="2800" b="1" dirty="0" smtClean="0">
                <a:solidFill>
                  <a:srgbClr val="92D050"/>
                </a:solidFill>
                <a:latin typeface="Times New Roman" pitchFamily="18" charset="0"/>
                <a:cs typeface="Times New Roman" pitchFamily="18" charset="0"/>
              </a:rPr>
              <a:t>RUS</a:t>
            </a:r>
            <a:r>
              <a:rPr lang="sr-Cyrl-CS" sz="2800" b="1" dirty="0" smtClean="0">
                <a:solidFill>
                  <a:srgbClr val="92D050"/>
                </a:solidFill>
                <a:latin typeface="Times New Roman" pitchFamily="18" charset="0"/>
                <a:cs typeface="Times New Roman" pitchFamily="18" charset="0"/>
              </a:rPr>
              <a:t>.</a:t>
            </a:r>
            <a:r>
              <a:rPr lang="sr-Cyrl-CS" sz="2800" dirty="0" smtClean="0">
                <a:latin typeface="Times New Roman" pitchFamily="18" charset="0"/>
                <a:cs typeface="Times New Roman" pitchFamily="18" charset="0"/>
              </a:rPr>
              <a:t> </a:t>
            </a:r>
            <a:r>
              <a:rPr lang="sr-Cyrl-CS" sz="2800" b="1" dirty="0" smtClean="0">
                <a:latin typeface="Times New Roman" pitchFamily="18" charset="0"/>
                <a:cs typeface="Times New Roman" pitchFamily="18" charset="0"/>
              </a:rPr>
              <a:t>агитка</a:t>
            </a:r>
            <a:r>
              <a:rPr lang="sr-Cyrl-CS" sz="2800" dirty="0" smtClean="0">
                <a:latin typeface="Times New Roman" pitchFamily="18" charset="0"/>
                <a:cs typeface="Times New Roman" pitchFamily="18" charset="0"/>
              </a:rPr>
              <a:t> – </a:t>
            </a:r>
            <a:r>
              <a:rPr lang="sr-Cyrl-CS" sz="2800" i="1" dirty="0" smtClean="0">
                <a:latin typeface="Times New Roman" pitchFamily="18" charset="0"/>
                <a:cs typeface="Times New Roman" pitchFamily="18" charset="0"/>
              </a:rPr>
              <a:t>литературное, живописное и т. п. произведение, преследующее лишь агитационные це</a:t>
            </a:r>
            <a:r>
              <a:rPr lang="sr-Latn-CS" sz="2800" i="1" dirty="0" smtClean="0">
                <a:latin typeface="Times New Roman" pitchFamily="18" charset="0"/>
                <a:cs typeface="Times New Roman" pitchFamily="18" charset="0"/>
              </a:rPr>
              <a:t>-</a:t>
            </a:r>
            <a:r>
              <a:rPr lang="sr-Cyrl-CS" sz="2800" i="1" dirty="0" smtClean="0">
                <a:latin typeface="Times New Roman" pitchFamily="18" charset="0"/>
                <a:cs typeface="Times New Roman" pitchFamily="18" charset="0"/>
              </a:rPr>
              <a:t>ли без учета художественной стороны </a:t>
            </a:r>
            <a:r>
              <a:rPr lang="sr-Cyrl-CS" sz="2800" dirty="0" smtClean="0">
                <a:latin typeface="Times New Roman" pitchFamily="18" charset="0"/>
                <a:cs typeface="Times New Roman" pitchFamily="18" charset="0"/>
              </a:rPr>
              <a:t>(МАС) ► </a:t>
            </a:r>
            <a:r>
              <a:rPr lang="en-US" sz="2800" b="1" dirty="0" smtClean="0">
                <a:solidFill>
                  <a:srgbClr val="FFFF00"/>
                </a:solidFill>
                <a:latin typeface="Times New Roman" pitchFamily="18" charset="0"/>
                <a:cs typeface="Times New Roman" pitchFamily="18" charset="0"/>
              </a:rPr>
              <a:t>SRP</a:t>
            </a:r>
            <a:r>
              <a:rPr lang="sr-Cyrl-CS" sz="2800" b="1" dirty="0" smtClean="0">
                <a:solidFill>
                  <a:srgbClr val="FFFF00"/>
                </a:solidFill>
                <a:latin typeface="Times New Roman" pitchFamily="18" charset="0"/>
                <a:cs typeface="Times New Roman" pitchFamily="18" charset="0"/>
              </a:rPr>
              <a:t>.</a:t>
            </a:r>
            <a:r>
              <a:rPr lang="sr-Cyrl-CS" sz="2800" dirty="0" smtClean="0">
                <a:latin typeface="Times New Roman" pitchFamily="18" charset="0"/>
                <a:cs typeface="Times New Roman" pitchFamily="18" charset="0"/>
              </a:rPr>
              <a:t> </a:t>
            </a:r>
            <a:r>
              <a:rPr lang="sr-Cyrl-CS" sz="2800" b="1" dirty="0" smtClean="0">
                <a:latin typeface="Times New Roman" pitchFamily="18" charset="0"/>
                <a:cs typeface="Times New Roman" pitchFamily="18" charset="0"/>
              </a:rPr>
              <a:t>агитка</a:t>
            </a:r>
            <a:r>
              <a:rPr lang="sr-Cyrl-CS" sz="2800" dirty="0" smtClean="0">
                <a:latin typeface="Times New Roman" pitchFamily="18" charset="0"/>
                <a:cs typeface="Times New Roman" pitchFamily="18" charset="0"/>
              </a:rPr>
              <a:t> = </a:t>
            </a:r>
            <a:r>
              <a:rPr lang="sr-Latn-CS" sz="2800" b="1" dirty="0" smtClean="0">
                <a:latin typeface="Times New Roman" pitchFamily="18" charset="0"/>
                <a:cs typeface="Times New Roman" pitchFamily="18" charset="0"/>
              </a:rPr>
              <a:t>S</a:t>
            </a:r>
            <a:r>
              <a:rPr lang="sr-Cyrl-CS" sz="2800" b="1" dirty="0" smtClean="0">
                <a:latin typeface="Times New Roman" pitchFamily="18" charset="0"/>
                <a:cs typeface="Times New Roman" pitchFamily="18" charset="0"/>
              </a:rPr>
              <a:t>1</a:t>
            </a:r>
            <a:r>
              <a:rPr lang="sr-Latn-CS" sz="2800" b="1" dirty="0" smtClean="0">
                <a:latin typeface="Times New Roman" pitchFamily="18" charset="0"/>
                <a:cs typeface="Times New Roman" pitchFamily="18" charset="0"/>
              </a:rPr>
              <a:t>Fm</a:t>
            </a:r>
            <a:r>
              <a:rPr lang="sr-Cyrl-CS" sz="2800" dirty="0" smtClean="0">
                <a:latin typeface="Times New Roman" pitchFamily="18" charset="0"/>
                <a:cs typeface="Times New Roman" pitchFamily="18" charset="0"/>
              </a:rPr>
              <a:t> </a:t>
            </a:r>
            <a:r>
              <a:rPr lang="sr-Latn-CS" sz="2800" dirty="0" smtClean="0">
                <a:latin typeface="Times New Roman" pitchFamily="18" charset="0"/>
                <a:cs typeface="Times New Roman" pitchFamily="18" charset="0"/>
              </a:rPr>
              <a:t>– </a:t>
            </a:r>
            <a:r>
              <a:rPr lang="sr-Cyrl-CS" sz="2800" i="1" dirty="0" smtClean="0">
                <a:latin typeface="Times New Roman" pitchFamily="18" charset="0"/>
                <a:cs typeface="Times New Roman" pitchFamily="18" charset="0"/>
              </a:rPr>
              <a:t>песма или чланак написани ради агитације</a:t>
            </a:r>
            <a:r>
              <a:rPr lang="sr-Cyrl-CS" sz="2800" dirty="0" smtClean="0">
                <a:latin typeface="Times New Roman" pitchFamily="18" charset="0"/>
                <a:cs typeface="Times New Roman" pitchFamily="18" charset="0"/>
              </a:rPr>
              <a:t> (РМС) © #: живописное и т.п. произ</a:t>
            </a:r>
            <a:r>
              <a:rPr lang="sr-Latn-CS" sz="2800" dirty="0" smtClean="0">
                <a:latin typeface="Times New Roman" pitchFamily="18" charset="0"/>
                <a:cs typeface="Times New Roman" pitchFamily="18" charset="0"/>
              </a:rPr>
              <a:t>-</a:t>
            </a:r>
            <a:r>
              <a:rPr lang="sr-Cyrl-CS" sz="2800" dirty="0" smtClean="0">
                <a:latin typeface="Times New Roman" pitchFamily="18" charset="0"/>
                <a:cs typeface="Times New Roman" pitchFamily="18" charset="0"/>
              </a:rPr>
              <a:t>ведение &lt;...&gt; (МАС).</a:t>
            </a:r>
            <a:r>
              <a:rPr lang="sr-Latn-CS" sz="2800" i="1" dirty="0" smtClean="0">
                <a:latin typeface="Times New Roman" pitchFamily="18" charset="0"/>
                <a:cs typeface="Times New Roman" pitchFamily="18" charset="0"/>
              </a:rPr>
              <a:t> </a:t>
            </a:r>
          </a:p>
          <a:p>
            <a:pPr algn="just">
              <a:buNone/>
            </a:pPr>
            <a:r>
              <a:rPr lang="sr-Latn-CS" sz="2800" i="1" dirty="0" smtClean="0">
                <a:solidFill>
                  <a:srgbClr val="00B0F0"/>
                </a:solidFill>
                <a:latin typeface="Times New Roman" pitchFamily="18" charset="0"/>
                <a:cs typeface="Times New Roman" pitchFamily="18" charset="0"/>
              </a:rPr>
              <a:t> </a:t>
            </a:r>
          </a:p>
          <a:p>
            <a:pPr algn="just">
              <a:buNone/>
            </a:pPr>
            <a:r>
              <a:rPr lang="sr-Latn-CS" sz="2800" dirty="0" smtClean="0">
                <a:solidFill>
                  <a:srgbClr val="00B0F0"/>
                </a:solidFill>
                <a:latin typeface="Times New Roman" pitchFamily="18" charset="0"/>
                <a:cs typeface="Times New Roman" pitchFamily="18" charset="0"/>
              </a:rPr>
              <a:t>N.B.</a:t>
            </a:r>
            <a:r>
              <a:rPr lang="sr-Latn-CS" sz="2800" dirty="0" smtClean="0">
                <a:latin typeface="Times New Roman" pitchFamily="18" charset="0"/>
                <a:cs typeface="Times New Roman" pitchFamily="18" charset="0"/>
              </a:rPr>
              <a:t> </a:t>
            </a:r>
            <a:r>
              <a:rPr lang="sr-Latn-CS" sz="2800" dirty="0" smtClean="0">
                <a:solidFill>
                  <a:srgbClr val="00B0F0"/>
                </a:solidFill>
                <a:latin typeface="Times New Roman" pitchFamily="18" charset="0"/>
                <a:cs typeface="Times New Roman" pitchFamily="18" charset="0"/>
              </a:rPr>
              <a:t>Korekcija je izvršena u odnosu na semu “književno delo”.</a:t>
            </a:r>
          </a:p>
          <a:p>
            <a:pPr algn="just">
              <a:buNone/>
            </a:pPr>
            <a:endParaRPr lang="sr-Latn-CS" sz="1800" dirty="0" smtClean="0">
              <a:latin typeface="Times New Roman" pitchFamily="18" charset="0"/>
              <a:cs typeface="Times New Roman" pitchFamily="18" charset="0"/>
            </a:endParaRPr>
          </a:p>
          <a:p>
            <a:pPr algn="ctr">
              <a:buNone/>
            </a:pPr>
            <a:endParaRPr lang="sr-Latn-CS" sz="1800" dirty="0" smtClean="0">
              <a:latin typeface="Times New Roman" pitchFamily="18" charset="0"/>
              <a:cs typeface="Times New Roman" pitchFamily="18" charset="0"/>
            </a:endParaRPr>
          </a:p>
          <a:p>
            <a:pPr algn="ctr">
              <a:buNone/>
            </a:pPr>
            <a:endParaRPr lang="sr-Latn-C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a:bodyPr>
          <a:lstStyle/>
          <a:p>
            <a:pPr algn="just"/>
            <a:r>
              <a:rPr lang="en-US" sz="2800" b="1" dirty="0" smtClean="0">
                <a:solidFill>
                  <a:schemeClr val="accent3">
                    <a:lumMod val="40000"/>
                    <a:lumOff val="60000"/>
                  </a:schemeClr>
                </a:solidFill>
                <a:latin typeface="Times New Roman" pitchFamily="18" charset="0"/>
                <a:cs typeface="Times New Roman" pitchFamily="18" charset="0"/>
              </a:rPr>
              <a:t>KORIGOVA</a:t>
            </a:r>
            <a:r>
              <a:rPr lang="sr-Latn-CS" sz="2800" b="1" dirty="0" smtClean="0">
                <a:solidFill>
                  <a:schemeClr val="accent3">
                    <a:lumMod val="40000"/>
                    <a:lumOff val="60000"/>
                  </a:schemeClr>
                </a:solidFill>
                <a:latin typeface="Times New Roman" pitchFamily="18" charset="0"/>
                <a:cs typeface="Times New Roman" pitchFamily="18" charset="0"/>
              </a:rPr>
              <a:t>N</a:t>
            </a:r>
            <a:r>
              <a:rPr lang="en-US" sz="2800" b="1" dirty="0" smtClean="0">
                <a:solidFill>
                  <a:schemeClr val="accent3">
                    <a:lumMod val="40000"/>
                    <a:lumOff val="60000"/>
                  </a:schemeClr>
                </a:solidFill>
                <a:latin typeface="Times New Roman" pitchFamily="18" charset="0"/>
                <a:cs typeface="Times New Roman" pitchFamily="18" charset="0"/>
              </a:rPr>
              <a:t>I</a:t>
            </a:r>
            <a:r>
              <a:rPr lang="sr-Latn-CS" sz="2800" b="1" dirty="0" smtClean="0">
                <a:solidFill>
                  <a:schemeClr val="accent3">
                    <a:lumMod val="40000"/>
                    <a:lumOff val="60000"/>
                  </a:schemeClr>
                </a:solidFill>
                <a:latin typeface="Times New Roman" pitchFamily="18" charset="0"/>
                <a:cs typeface="Times New Roman" pitchFamily="18" charset="0"/>
              </a:rPr>
              <a:t> FORMALNI OPIS</a:t>
            </a:r>
            <a:r>
              <a:rPr lang="en-US" sz="2800" b="1" dirty="0" smtClean="0">
                <a:solidFill>
                  <a:schemeClr val="accent3">
                    <a:lumMod val="40000"/>
                    <a:lumOff val="60000"/>
                  </a:schemeClr>
                </a:solidFill>
                <a:latin typeface="Times New Roman" pitchFamily="18" charset="0"/>
                <a:cs typeface="Times New Roman" pitchFamily="18" charset="0"/>
              </a:rPr>
              <a:t> </a:t>
            </a:r>
            <a:r>
              <a:rPr lang="en-US" sz="2800" b="1" i="1" dirty="0" smtClean="0">
                <a:solidFill>
                  <a:schemeClr val="accent3">
                    <a:lumMod val="40000"/>
                    <a:lumOff val="60000"/>
                  </a:schemeClr>
                </a:solidFill>
                <a:latin typeface="Times New Roman" pitchFamily="18" charset="0"/>
                <a:cs typeface="Times New Roman" pitchFamily="18" charset="0"/>
              </a:rPr>
              <a:t>S</a:t>
            </a:r>
            <a:r>
              <a:rPr lang="en-US" sz="2800" b="1" dirty="0" smtClean="0">
                <a:solidFill>
                  <a:schemeClr val="accent3">
                    <a:lumMod val="40000"/>
                    <a:lumOff val="60000"/>
                  </a:schemeClr>
                </a:solidFill>
                <a:latin typeface="Times New Roman" pitchFamily="18" charset="0"/>
                <a:cs typeface="Times New Roman" pitchFamily="18" charset="0"/>
              </a:rPr>
              <a:t> REPLIKE</a:t>
            </a:r>
            <a:r>
              <a:rPr lang="sr-Latn-CS" sz="2800" b="1" dirty="0" smtClean="0">
                <a:solidFill>
                  <a:schemeClr val="accent3">
                    <a:lumMod val="40000"/>
                    <a:lumOff val="60000"/>
                  </a:schemeClr>
                </a:solidFill>
                <a:latin typeface="Times New Roman" pitchFamily="18" charset="0"/>
                <a:cs typeface="Times New Roman" pitchFamily="18" charset="0"/>
              </a:rPr>
              <a:t>:</a:t>
            </a:r>
          </a:p>
          <a:p>
            <a:pPr algn="just">
              <a:buNone/>
            </a:pPr>
            <a:r>
              <a:rPr lang="sr-Latn-CS" sz="2800" b="1" dirty="0" smtClean="0">
                <a:solidFill>
                  <a:schemeClr val="accent6">
                    <a:lumMod val="40000"/>
                    <a:lumOff val="60000"/>
                  </a:schemeClr>
                </a:solidFill>
                <a:latin typeface="Times New Roman" pitchFamily="18" charset="0"/>
                <a:cs typeface="Times New Roman" pitchFamily="18" charset="0"/>
              </a:rPr>
              <a:t>    </a:t>
            </a:r>
            <a:r>
              <a:rPr lang="sr-Latn-CS" sz="2800" b="1" dirty="0" smtClean="0">
                <a:solidFill>
                  <a:srgbClr val="FFFF00"/>
                </a:solidFill>
                <a:latin typeface="Times New Roman" pitchFamily="18" charset="0"/>
                <a:cs typeface="Times New Roman" pitchFamily="18" charset="0"/>
              </a:rPr>
              <a:t>S0+S1Fm+S1Fr=S1</a:t>
            </a:r>
            <a:r>
              <a:rPr lang="en-US" sz="2800" b="1" dirty="0" smtClean="0">
                <a:solidFill>
                  <a:srgbClr val="FFFF0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(formula) ili </a:t>
            </a:r>
            <a:r>
              <a:rPr lang="en-US" sz="2800" b="1" dirty="0" smtClean="0">
                <a:solidFill>
                  <a:srgbClr val="FFFF00"/>
                </a:solidFill>
                <a:latin typeface="Times New Roman" pitchFamily="18" charset="0"/>
                <a:cs typeface="Times New Roman" pitchFamily="18" charset="0"/>
              </a:rPr>
              <a:t>S1Fm+S1Fr </a:t>
            </a:r>
            <a:endParaRPr lang="sr-Latn-CS" sz="2800" b="1" dirty="0" smtClean="0">
              <a:solidFill>
                <a:srgbClr val="FFFF00"/>
              </a:solidFill>
              <a:latin typeface="Times New Roman" pitchFamily="18" charset="0"/>
              <a:cs typeface="Times New Roman" pitchFamily="18" charset="0"/>
            </a:endParaRPr>
          </a:p>
          <a:p>
            <a:pPr algn="just">
              <a:buNone/>
            </a:pPr>
            <a:r>
              <a:rPr lang="sr-Latn-CS" sz="2800" b="1" dirty="0" smtClean="0">
                <a:solidFill>
                  <a:srgbClr val="FFFF0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(u KRSJ)</a:t>
            </a:r>
            <a:endParaRPr lang="sr-Latn-CS" sz="2800" dirty="0" smtClean="0">
              <a:latin typeface="Times New Roman" pitchFamily="18" charset="0"/>
              <a:cs typeface="Times New Roman" pitchFamily="18" charset="0"/>
            </a:endParaRPr>
          </a:p>
          <a:p>
            <a:pPr marL="0" indent="0" algn="just">
              <a:spcBef>
                <a:spcPts val="0"/>
              </a:spcBef>
            </a:pPr>
            <a:endParaRPr lang="en-US" sz="2800" b="1" dirty="0" smtClean="0">
              <a:solidFill>
                <a:schemeClr val="accent6">
                  <a:lumMod val="40000"/>
                  <a:lumOff val="60000"/>
                </a:schemeClr>
              </a:solidFill>
              <a:latin typeface="Times New Roman" pitchFamily="18" charset="0"/>
              <a:cs typeface="Times New Roman" pitchFamily="18" charset="0"/>
            </a:endParaRPr>
          </a:p>
          <a:p>
            <a:pPr marL="0" indent="0" algn="just">
              <a:spcBef>
                <a:spcPts val="0"/>
              </a:spcBef>
              <a:buNone/>
            </a:pPr>
            <a:r>
              <a:rPr lang="sr-Latn-CS" sz="2800" b="1" dirty="0" smtClean="0">
                <a:solidFill>
                  <a:srgbClr val="92D050"/>
                </a:solidFill>
                <a:latin typeface="Times New Roman" pitchFamily="18" charset="0"/>
                <a:cs typeface="Times New Roman" pitchFamily="18" charset="0"/>
              </a:rPr>
              <a:t>RUS.</a:t>
            </a:r>
            <a:r>
              <a:rPr lang="sr-Cyrl-CS" sz="2800" dirty="0" smtClean="0">
                <a:latin typeface="Times New Roman" pitchFamily="18" charset="0"/>
                <a:cs typeface="Times New Roman" pitchFamily="18" charset="0"/>
              </a:rPr>
              <a:t> </a:t>
            </a:r>
            <a:r>
              <a:rPr lang="sr-Cyrl-CS" sz="2800" b="1" dirty="0" smtClean="0">
                <a:latin typeface="Times New Roman" pitchFamily="18" charset="0"/>
                <a:cs typeface="Times New Roman" pitchFamily="18" charset="0"/>
              </a:rPr>
              <a:t>агитка</a:t>
            </a:r>
            <a:r>
              <a:rPr lang="sr-Cyrl-CS" sz="2800" dirty="0" smtClean="0">
                <a:latin typeface="Times New Roman" pitchFamily="18" charset="0"/>
                <a:cs typeface="Times New Roman" pitchFamily="18" charset="0"/>
              </a:rPr>
              <a:t> – </a:t>
            </a:r>
            <a:r>
              <a:rPr lang="sr-Cyrl-CS" sz="2800" i="1" dirty="0" smtClean="0">
                <a:latin typeface="Times New Roman" pitchFamily="18" charset="0"/>
                <a:cs typeface="Times New Roman" pitchFamily="18" charset="0"/>
              </a:rPr>
              <a:t>литературное, живописное и т. п. произведение, преследующее лишь агитационные цели без учета художественной стороны  </a:t>
            </a:r>
            <a:r>
              <a:rPr lang="sr-Cyrl-CS" sz="2800" dirty="0" smtClean="0">
                <a:latin typeface="Times New Roman" pitchFamily="18" charset="0"/>
                <a:cs typeface="Times New Roman" pitchFamily="18" charset="0"/>
              </a:rPr>
              <a:t>(МАС) ► </a:t>
            </a:r>
            <a:r>
              <a:rPr lang="sr-Latn-CS" sz="2800" b="1" dirty="0" smtClean="0">
                <a:solidFill>
                  <a:srgbClr val="FFFF00"/>
                </a:solidFill>
                <a:latin typeface="Times New Roman" pitchFamily="18" charset="0"/>
                <a:cs typeface="Times New Roman" pitchFamily="18" charset="0"/>
              </a:rPr>
              <a:t>SRP</a:t>
            </a:r>
            <a:r>
              <a:rPr lang="sr-Cyrl-CS" sz="2800" b="1" dirty="0" smtClean="0">
                <a:solidFill>
                  <a:srgbClr val="FFFF00"/>
                </a:solidFill>
                <a:latin typeface="Times New Roman" pitchFamily="18" charset="0"/>
                <a:cs typeface="Times New Roman" pitchFamily="18" charset="0"/>
              </a:rPr>
              <a:t>.</a:t>
            </a:r>
            <a:r>
              <a:rPr lang="sr-Cyrl-CS" sz="2800" dirty="0" smtClean="0">
                <a:latin typeface="Times New Roman" pitchFamily="18" charset="0"/>
                <a:cs typeface="Times New Roman" pitchFamily="18" charset="0"/>
              </a:rPr>
              <a:t> </a:t>
            </a:r>
            <a:r>
              <a:rPr lang="sr-Cyrl-CS" sz="2800" b="1" dirty="0" smtClean="0">
                <a:latin typeface="Times New Roman" pitchFamily="18" charset="0"/>
                <a:cs typeface="Times New Roman" pitchFamily="18" charset="0"/>
              </a:rPr>
              <a:t>агитка</a:t>
            </a:r>
            <a:r>
              <a:rPr lang="sr-Cyrl-CS" sz="2800" dirty="0" smtClean="0">
                <a:latin typeface="Times New Roman" pitchFamily="18" charset="0"/>
                <a:cs typeface="Times New Roman" pitchFamily="18" charset="0"/>
              </a:rPr>
              <a:t> = </a:t>
            </a:r>
            <a:r>
              <a:rPr lang="sr-Latn-CS" sz="2800" b="1" dirty="0" smtClean="0">
                <a:latin typeface="Times New Roman" pitchFamily="18" charset="0"/>
                <a:cs typeface="Times New Roman" pitchFamily="18" charset="0"/>
              </a:rPr>
              <a:t>S</a:t>
            </a:r>
            <a:r>
              <a:rPr lang="sr-Cyrl-CS" sz="2800" b="1" dirty="0" smtClean="0">
                <a:latin typeface="Times New Roman" pitchFamily="18" charset="0"/>
                <a:cs typeface="Times New Roman" pitchFamily="18" charset="0"/>
              </a:rPr>
              <a:t>1</a:t>
            </a:r>
            <a:r>
              <a:rPr lang="sr-Latn-CS" sz="2800" b="1" dirty="0" smtClean="0">
                <a:latin typeface="Times New Roman" pitchFamily="18" charset="0"/>
                <a:cs typeface="Times New Roman" pitchFamily="18" charset="0"/>
              </a:rPr>
              <a:t>Fm+S1Fr</a:t>
            </a:r>
            <a:r>
              <a:rPr lang="sr-Cyrl-CS" sz="2800" dirty="0" smtClean="0">
                <a:latin typeface="Times New Roman" pitchFamily="18" charset="0"/>
                <a:cs typeface="Times New Roman" pitchFamily="18" charset="0"/>
              </a:rPr>
              <a:t> </a:t>
            </a:r>
            <a:r>
              <a:rPr lang="sr-Latn-CS" sz="2800" dirty="0" smtClean="0">
                <a:latin typeface="Times New Roman" pitchFamily="18" charset="0"/>
                <a:cs typeface="Times New Roman" pitchFamily="18" charset="0"/>
              </a:rPr>
              <a:t>– </a:t>
            </a:r>
            <a:r>
              <a:rPr lang="sr-Cyrl-CS" sz="2800" i="1" dirty="0" smtClean="0">
                <a:latin typeface="Times New Roman" pitchFamily="18" charset="0"/>
                <a:cs typeface="Times New Roman" pitchFamily="18" charset="0"/>
              </a:rPr>
              <a:t>песма или чланак написани ради агитације</a:t>
            </a:r>
            <a:r>
              <a:rPr lang="sr-Cyrl-CS" sz="2800" dirty="0" smtClean="0">
                <a:latin typeface="Times New Roman" pitchFamily="18" charset="0"/>
                <a:cs typeface="Times New Roman" pitchFamily="18" charset="0"/>
              </a:rPr>
              <a:t> (РМС) © </a:t>
            </a:r>
            <a:r>
              <a:rPr lang="sr-Latn-CS" sz="2800" dirty="0" smtClean="0">
                <a:latin typeface="Times New Roman" pitchFamily="18" charset="0"/>
                <a:cs typeface="Times New Roman" pitchFamily="18" charset="0"/>
              </a:rPr>
              <a:t>S1Fm (</a:t>
            </a:r>
            <a:r>
              <a:rPr lang="sr-Cyrl-CS" sz="2800" dirty="0" smtClean="0">
                <a:latin typeface="Times New Roman" pitchFamily="18" charset="0"/>
                <a:cs typeface="Times New Roman" pitchFamily="18" charset="0"/>
              </a:rPr>
              <a:t>#: живо</a:t>
            </a:r>
            <a:r>
              <a:rPr lang="sr-Latn-CS" sz="2800" dirty="0" smtClean="0">
                <a:latin typeface="Times New Roman" pitchFamily="18" charset="0"/>
                <a:cs typeface="Times New Roman" pitchFamily="18" charset="0"/>
              </a:rPr>
              <a:t>-</a:t>
            </a:r>
            <a:r>
              <a:rPr lang="sr-Cyrl-CS" sz="2800" dirty="0" smtClean="0">
                <a:latin typeface="Times New Roman" pitchFamily="18" charset="0"/>
                <a:cs typeface="Times New Roman" pitchFamily="18" charset="0"/>
              </a:rPr>
              <a:t>писное и т.п. произведение &lt;...&gt;</a:t>
            </a:r>
            <a:r>
              <a:rPr lang="sr-Latn-CS" sz="2800" dirty="0" smtClean="0">
                <a:latin typeface="Times New Roman" pitchFamily="18" charset="0"/>
                <a:cs typeface="Times New Roman" pitchFamily="18" charset="0"/>
              </a:rPr>
              <a:t>) + S1Fr (#: </a:t>
            </a:r>
            <a:r>
              <a:rPr lang="sr-Cyrl-CS" sz="2800" i="1" dirty="0" smtClean="0">
                <a:latin typeface="Times New Roman" pitchFamily="18" charset="0"/>
                <a:cs typeface="Times New Roman" pitchFamily="18" charset="0"/>
              </a:rPr>
              <a:t>песма или чланак</a:t>
            </a:r>
            <a:r>
              <a:rPr lang="sr-Latn-CS" sz="2800" dirty="0" smtClean="0">
                <a:latin typeface="Times New Roman" pitchFamily="18" charset="0"/>
                <a:cs typeface="Times New Roman" pitchFamily="18" charset="0"/>
              </a:rPr>
              <a:t>) (</a:t>
            </a:r>
            <a:r>
              <a:rPr lang="sr-Cyrl-CS" sz="2800" dirty="0" smtClean="0">
                <a:latin typeface="Times New Roman" pitchFamily="18" charset="0"/>
                <a:cs typeface="Times New Roman" pitchFamily="18" charset="0"/>
              </a:rPr>
              <a:t>МАС).</a:t>
            </a:r>
            <a:endParaRPr lang="en-US" sz="2800" dirty="0" smtClean="0">
              <a:latin typeface="Times New Roman" pitchFamily="18" charset="0"/>
              <a:cs typeface="Times New Roman" pitchFamily="18" charset="0"/>
            </a:endParaRPr>
          </a:p>
          <a:p>
            <a:pPr algn="ctr">
              <a:buNone/>
            </a:pPr>
            <a:endParaRPr lang="sr-Latn-CS" sz="1800" dirty="0" smtClean="0">
              <a:latin typeface="Times New Roman" pitchFamily="18" charset="0"/>
              <a:cs typeface="Times New Roman" pitchFamily="18" charset="0"/>
            </a:endParaRPr>
          </a:p>
          <a:p>
            <a:pPr algn="ctr">
              <a:buNone/>
            </a:pPr>
            <a:endParaRPr lang="sr-Latn-C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b="1" dirty="0" smtClean="0">
                <a:solidFill>
                  <a:srgbClr val="FFC000"/>
                </a:solidFill>
                <a:latin typeface="Times New Roman" pitchFamily="18" charset="0"/>
                <a:cs typeface="Times New Roman" pitchFamily="18" charset="0"/>
              </a:rPr>
              <a:t>27. </a:t>
            </a:r>
            <a:r>
              <a:rPr lang="en-US" b="1" dirty="0" smtClean="0">
                <a:solidFill>
                  <a:srgbClr val="FFC000"/>
                </a:solidFill>
                <a:latin typeface="Times New Roman" pitchFamily="18" charset="0"/>
                <a:cs typeface="Times New Roman" pitchFamily="18" charset="0"/>
              </a:rPr>
              <a:t>Transsemantizacija kontaktolekseme </a:t>
            </a:r>
            <a:r>
              <a:rPr lang="en-US" b="1" i="1" dirty="0" smtClean="0">
                <a:solidFill>
                  <a:srgbClr val="FFC000"/>
                </a:solidFill>
                <a:latin typeface="Times New Roman" pitchFamily="18" charset="0"/>
                <a:cs typeface="Times New Roman" pitchFamily="18" charset="0"/>
              </a:rPr>
              <a:t>agitka</a:t>
            </a:r>
            <a:endParaRPr lang="sr-Latn-CS" b="1" i="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905000"/>
            <a:ext cx="8229600" cy="4724400"/>
          </a:xfrm>
        </p:spPr>
        <p:txBody>
          <a:bodyPr>
            <a:normAutofit fontScale="77500" lnSpcReduction="20000"/>
          </a:bodyPr>
          <a:lstStyle/>
          <a:p>
            <a:pPr>
              <a:buNone/>
            </a:pPr>
            <a:r>
              <a:rPr lang="sr-Latn-CS" dirty="0" smtClean="0">
                <a:latin typeface="Times New Roman" pitchFamily="18" charset="0"/>
                <a:cs typeface="Times New Roman" pitchFamily="18" charset="0"/>
              </a:rPr>
              <a:t>Prvi u</a:t>
            </a:r>
            <a:r>
              <a:rPr lang="en-US" dirty="0" smtClean="0">
                <a:latin typeface="Times New Roman" pitchFamily="18" charset="0"/>
                <a:cs typeface="Times New Roman" pitchFamily="18" charset="0"/>
              </a:rPr>
              <a:t>pareni leksikografski izvor </a:t>
            </a:r>
          </a:p>
          <a:p>
            <a:pPr>
              <a:buNone/>
            </a:pPr>
            <a:r>
              <a:rPr lang="en-US" dirty="0" smtClean="0">
                <a:latin typeface="Times New Roman" pitchFamily="18" charset="0"/>
                <a:cs typeface="Times New Roman" pitchFamily="18" charset="0"/>
              </a:rPr>
              <a:t>       - </a:t>
            </a:r>
            <a:r>
              <a:rPr lang="sr-Latn-CS" dirty="0" smtClean="0">
                <a:latin typeface="Times New Roman" pitchFamily="18" charset="0"/>
                <a:cs typeface="Times New Roman" pitchFamily="18" charset="0"/>
              </a:rPr>
              <a:t>k</a:t>
            </a:r>
            <a:r>
              <a:rPr lang="en-US" dirty="0" smtClean="0">
                <a:latin typeface="Times New Roman" pitchFamily="18" charset="0"/>
                <a:cs typeface="Times New Roman" pitchFamily="18" charset="0"/>
              </a:rPr>
              <a:t>origovan</a:t>
            </a:r>
            <a:r>
              <a:rPr lang="sr-Latn-CS"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opis (skra</a:t>
            </a:r>
            <a:r>
              <a:rPr lang="sr-Latn-CS" dirty="0" smtClean="0">
                <a:latin typeface="Times New Roman" pitchFamily="18" charset="0"/>
                <a:cs typeface="Times New Roman" pitchFamily="18" charset="0"/>
              </a:rPr>
              <a:t>ćeni formalni zapis)</a:t>
            </a:r>
            <a:r>
              <a:rPr lang="en-US" dirty="0" smtClean="0">
                <a:latin typeface="Times New Roman" pitchFamily="18" charset="0"/>
                <a:cs typeface="Times New Roman" pitchFamily="18" charset="0"/>
              </a:rPr>
              <a:t>: S0</a:t>
            </a:r>
          </a:p>
          <a:p>
            <a:pPr>
              <a:buNone/>
            </a:pP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nekorigovan</a:t>
            </a:r>
            <a:r>
              <a:rPr lang="sr-Latn-CS"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opis</a:t>
            </a:r>
            <a:r>
              <a:rPr lang="sr-Latn-C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skra</a:t>
            </a:r>
            <a:r>
              <a:rPr lang="sr-Latn-CS" dirty="0" smtClean="0">
                <a:latin typeface="Times New Roman" pitchFamily="18" charset="0"/>
                <a:cs typeface="Times New Roman" pitchFamily="18" charset="0"/>
              </a:rPr>
              <a:t>ćeni formalni zapis)</a:t>
            </a:r>
            <a:r>
              <a:rPr lang="en-US" dirty="0" smtClean="0">
                <a:latin typeface="Times New Roman" pitchFamily="18" charset="0"/>
                <a:cs typeface="Times New Roman" pitchFamily="18" charset="0"/>
              </a:rPr>
              <a:t>: S1</a:t>
            </a:r>
          </a:p>
          <a:p>
            <a:pPr>
              <a:buNone/>
            </a:pPr>
            <a:endParaRPr lang="en-US" dirty="0" smtClean="0">
              <a:latin typeface="Times New Roman" pitchFamily="18" charset="0"/>
              <a:cs typeface="Times New Roman" pitchFamily="18" charset="0"/>
            </a:endParaRPr>
          </a:p>
          <a:p>
            <a:pPr>
              <a:buNone/>
            </a:pPr>
            <a:r>
              <a:rPr lang="sr-Latn-CS" dirty="0" smtClean="0">
                <a:latin typeface="Times New Roman" pitchFamily="18" charset="0"/>
                <a:cs typeface="Times New Roman" pitchFamily="18" charset="0"/>
              </a:rPr>
              <a:t>Drugi </a:t>
            </a:r>
            <a:r>
              <a:rPr lang="en-US" dirty="0" smtClean="0">
                <a:latin typeface="Times New Roman" pitchFamily="18" charset="0"/>
                <a:cs typeface="Times New Roman" pitchFamily="18" charset="0"/>
              </a:rPr>
              <a:t>upareni leksikografski izvor </a:t>
            </a:r>
          </a:p>
          <a:p>
            <a:pPr>
              <a:buNone/>
            </a:pPr>
            <a:r>
              <a:rPr lang="en-US" dirty="0" smtClean="0">
                <a:latin typeface="Times New Roman" pitchFamily="18" charset="0"/>
                <a:cs typeface="Times New Roman" pitchFamily="18" charset="0"/>
              </a:rPr>
              <a:t>       - </a:t>
            </a:r>
            <a:r>
              <a:rPr lang="sr-Latn-CS" dirty="0" smtClean="0">
                <a:latin typeface="Times New Roman" pitchFamily="18" charset="0"/>
                <a:cs typeface="Times New Roman" pitchFamily="18" charset="0"/>
              </a:rPr>
              <a:t>k</a:t>
            </a:r>
            <a:r>
              <a:rPr lang="en-US" dirty="0" smtClean="0">
                <a:latin typeface="Times New Roman" pitchFamily="18" charset="0"/>
                <a:cs typeface="Times New Roman" pitchFamily="18" charset="0"/>
              </a:rPr>
              <a:t>origovan</a:t>
            </a:r>
            <a:r>
              <a:rPr lang="sr-Latn-CS"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opis (skra</a:t>
            </a:r>
            <a:r>
              <a:rPr lang="sr-Latn-CS" dirty="0" smtClean="0">
                <a:latin typeface="Times New Roman" pitchFamily="18" charset="0"/>
                <a:cs typeface="Times New Roman" pitchFamily="18" charset="0"/>
              </a:rPr>
              <a:t>ćeni formalni zapis)</a:t>
            </a:r>
            <a:r>
              <a:rPr lang="en-US" dirty="0" smtClean="0">
                <a:latin typeface="Times New Roman" pitchFamily="18" charset="0"/>
                <a:cs typeface="Times New Roman" pitchFamily="18" charset="0"/>
              </a:rPr>
              <a:t>: S1</a:t>
            </a:r>
          </a:p>
          <a:p>
            <a:pPr>
              <a:buNone/>
            </a:pP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nekorigovan</a:t>
            </a:r>
            <a:r>
              <a:rPr lang="sr-Latn-CS"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opis (skra</a:t>
            </a:r>
            <a:r>
              <a:rPr lang="sr-Latn-CS" dirty="0" smtClean="0">
                <a:latin typeface="Times New Roman" pitchFamily="18" charset="0"/>
                <a:cs typeface="Times New Roman" pitchFamily="18" charset="0"/>
              </a:rPr>
              <a:t>ćeni formalni zapis)</a:t>
            </a:r>
            <a:r>
              <a:rPr lang="en-US" dirty="0" smtClean="0">
                <a:latin typeface="Times New Roman" pitchFamily="18" charset="0"/>
                <a:cs typeface="Times New Roman" pitchFamily="18" charset="0"/>
              </a:rPr>
              <a:t>: S1</a:t>
            </a:r>
          </a:p>
          <a:p>
            <a:endParaRPr lang="en-US" dirty="0" smtClean="0">
              <a:latin typeface="Times New Roman" pitchFamily="18" charset="0"/>
              <a:cs typeface="Times New Roman" pitchFamily="18" charset="0"/>
            </a:endParaRPr>
          </a:p>
          <a:p>
            <a:r>
              <a:rPr lang="en-US" dirty="0" smtClean="0">
                <a:solidFill>
                  <a:srgbClr val="FFFF00"/>
                </a:solidFill>
                <a:latin typeface="Times New Roman" pitchFamily="18" charset="0"/>
                <a:cs typeface="Times New Roman" pitchFamily="18" charset="0"/>
              </a:rPr>
              <a:t>Zaklju</a:t>
            </a:r>
            <a:r>
              <a:rPr lang="sr-Latn-CS" dirty="0" smtClean="0">
                <a:solidFill>
                  <a:srgbClr val="FFFF00"/>
                </a:solidFill>
                <a:latin typeface="Times New Roman" pitchFamily="18" charset="0"/>
                <a:cs typeface="Times New Roman" pitchFamily="18" charset="0"/>
              </a:rPr>
              <a:t>čak: </a:t>
            </a:r>
            <a:r>
              <a:rPr lang="sr-Latn-CS" i="1" dirty="0" smtClean="0">
                <a:latin typeface="Times New Roman" pitchFamily="18" charset="0"/>
                <a:cs typeface="Times New Roman" pitchFamily="18" charset="0"/>
              </a:rPr>
              <a:t>agitka</a:t>
            </a:r>
            <a:r>
              <a:rPr lang="sr-Latn-CS" dirty="0" smtClean="0">
                <a:latin typeface="Times New Roman" pitchFamily="18" charset="0"/>
                <a:cs typeface="Times New Roman" pitchFamily="18" charset="0"/>
              </a:rPr>
              <a:t> (2 srpska izvora i 1 ruski) = </a:t>
            </a:r>
            <a:r>
              <a:rPr lang="sr-Latn-CS" dirty="0" smtClean="0">
                <a:solidFill>
                  <a:srgbClr val="FFFF00"/>
                </a:solidFill>
                <a:latin typeface="Times New Roman" pitchFamily="18" charset="0"/>
                <a:cs typeface="Times New Roman" pitchFamily="18" charset="0"/>
              </a:rPr>
              <a:t>S0</a:t>
            </a:r>
            <a:endParaRPr lang="sr-Latn-CS" dirty="0" smtClean="0">
              <a:latin typeface="Times New Roman" pitchFamily="18" charset="0"/>
              <a:cs typeface="Times New Roman" pitchFamily="18" charset="0"/>
            </a:endParaRPr>
          </a:p>
          <a:p>
            <a:r>
              <a:rPr lang="sr-Latn-CS" dirty="0" smtClean="0">
                <a:latin typeface="Times New Roman" pitchFamily="18" charset="0"/>
                <a:cs typeface="Times New Roman" pitchFamily="18" charset="0"/>
              </a:rPr>
              <a:t>U KRSJ mogu se nalaziti </a:t>
            </a:r>
            <a:r>
              <a:rPr lang="sr-Latn-CS" i="1" dirty="0" smtClean="0">
                <a:latin typeface="Times New Roman" pitchFamily="18" charset="0"/>
                <a:cs typeface="Times New Roman" pitchFamily="18" charset="0"/>
              </a:rPr>
              <a:t>S</a:t>
            </a:r>
            <a:r>
              <a:rPr lang="sr-Latn-CS" dirty="0" smtClean="0">
                <a:latin typeface="Times New Roman" pitchFamily="18" charset="0"/>
                <a:cs typeface="Times New Roman" pitchFamily="18" charset="0"/>
              </a:rPr>
              <a:t> prema različitim </a:t>
            </a:r>
            <a:r>
              <a:rPr lang="en-US" dirty="0" smtClean="0">
                <a:latin typeface="Times New Roman" pitchFamily="18" charset="0"/>
                <a:cs typeface="Times New Roman" pitchFamily="18" charset="0"/>
              </a:rPr>
              <a:t>uparenim </a:t>
            </a:r>
            <a:r>
              <a:rPr lang="sr-Latn-CS" dirty="0" smtClean="0">
                <a:latin typeface="Times New Roman" pitchFamily="18" charset="0"/>
                <a:cs typeface="Times New Roman" pitchFamily="18" charset="0"/>
              </a:rPr>
              <a:t>leksikografskim izvorima, kao i korigovani i </a:t>
            </a:r>
            <a:r>
              <a:rPr lang="en-US" dirty="0" err="1" smtClean="0">
                <a:latin typeface="Times New Roman" pitchFamily="18" charset="0"/>
                <a:cs typeface="Times New Roman" pitchFamily="18" charset="0"/>
              </a:rPr>
              <a:t>nekorigova</a:t>
            </a:r>
            <a:r>
              <a:rPr lang="sr-Latn-CS" dirty="0" smtClean="0">
                <a:latin typeface="Times New Roman" pitchFamily="18" charset="0"/>
                <a:cs typeface="Times New Roman" pitchFamily="18" charset="0"/>
              </a:rPr>
              <a:t>ni formalni opisi. Skraćeni formalni zapis S1 ne koristimo.</a:t>
            </a:r>
            <a:endParaRPr lang="sr-Latn-C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b="1" dirty="0" smtClean="0">
                <a:solidFill>
                  <a:srgbClr val="FFC000"/>
                </a:solidFill>
                <a:latin typeface="Times New Roman" pitchFamily="18" charset="0"/>
                <a:cs typeface="Times New Roman" pitchFamily="18" charset="0"/>
              </a:rPr>
              <a:t>28. Nulta transsemantizacija (S0)</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181600"/>
          </a:xfrm>
        </p:spPr>
        <p:txBody>
          <a:bodyPr>
            <a:normAutofit fontScale="92500"/>
          </a:bodyPr>
          <a:lstStyle/>
          <a:p>
            <a:r>
              <a:rPr lang="sr-Latn-CS" b="1" dirty="0" smtClean="0">
                <a:solidFill>
                  <a:srgbClr val="92D050"/>
                </a:solidFill>
                <a:latin typeface="Times New Roman" pitchFamily="18" charset="0"/>
                <a:cs typeface="Times New Roman" pitchFamily="18" charset="0"/>
              </a:rPr>
              <a:t>RUS.</a:t>
            </a:r>
            <a:r>
              <a:rPr lang="sr-Latn-CS" b="1" dirty="0" smtClean="0">
                <a:latin typeface="Times New Roman" pitchFamily="18" charset="0"/>
                <a:cs typeface="Times New Roman" pitchFamily="18" charset="0"/>
              </a:rPr>
              <a:t> б</a:t>
            </a:r>
            <a:r>
              <a:rPr lang="sr-Cyrl-CS" b="1" dirty="0" smtClean="0">
                <a:latin typeface="Times New Roman" pitchFamily="18" charset="0"/>
                <a:cs typeface="Times New Roman" pitchFamily="18" charset="0"/>
              </a:rPr>
              <a:t>ирюза</a:t>
            </a:r>
            <a:r>
              <a:rPr lang="sr-Cyrl-C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sr-Cyrl-CS" i="1" dirty="0" smtClean="0">
                <a:latin typeface="Times New Roman" pitchFamily="18" charset="0"/>
                <a:cs typeface="Times New Roman" pitchFamily="18" charset="0"/>
              </a:rPr>
              <a:t>непрозрачный минерал голубого или голубовато-зеленого цвета, употребляемый как драгоценный камень для различных украшений</a:t>
            </a:r>
            <a:r>
              <a:rPr lang="en-US" dirty="0" smtClean="0">
                <a:latin typeface="Times New Roman" pitchFamily="18" charset="0"/>
                <a:cs typeface="Times New Roman" pitchFamily="18" charset="0"/>
              </a:rPr>
              <a:t>] </a:t>
            </a:r>
            <a:r>
              <a:rPr lang="sr-Latn-CS" dirty="0" smtClean="0">
                <a:latin typeface="Times New Roman" pitchFamily="18" charset="0"/>
                <a:cs typeface="Times New Roman" pitchFamily="18" charset="0"/>
              </a:rPr>
              <a:t>►</a:t>
            </a:r>
            <a:r>
              <a:rPr lang="sr-Cyrl-CS" dirty="0" smtClean="0">
                <a:latin typeface="Times New Roman" pitchFamily="18" charset="0"/>
                <a:cs typeface="Times New Roman" pitchFamily="18" charset="0"/>
              </a:rPr>
              <a:t> </a:t>
            </a:r>
            <a:r>
              <a:rPr lang="sr-Latn-CS" b="1" dirty="0" smtClean="0">
                <a:solidFill>
                  <a:srgbClr val="FFFF00"/>
                </a:solidFill>
                <a:latin typeface="Times New Roman" pitchFamily="18" charset="0"/>
                <a:cs typeface="Times New Roman" pitchFamily="18" charset="0"/>
              </a:rPr>
              <a:t>HRV</a:t>
            </a:r>
            <a:r>
              <a:rPr lang="sr-Cyrl-CS" b="1" dirty="0" smtClean="0">
                <a:solidFill>
                  <a:srgbClr val="FFFF00"/>
                </a:solidFill>
                <a:latin typeface="Times New Roman" pitchFamily="18" charset="0"/>
                <a:cs typeface="Times New Roman" pitchFamily="18" charset="0"/>
              </a:rPr>
              <a:t>.</a:t>
            </a:r>
            <a:r>
              <a:rPr lang="sr-Cyrl-CS" dirty="0" smtClean="0">
                <a:latin typeface="Times New Roman" pitchFamily="18" charset="0"/>
                <a:cs typeface="Times New Roman" pitchFamily="18" charset="0"/>
              </a:rPr>
              <a:t> </a:t>
            </a:r>
            <a:r>
              <a:rPr lang="sr-Latn-CS" b="1" dirty="0" smtClean="0">
                <a:latin typeface="Times New Roman" pitchFamily="18" charset="0"/>
                <a:cs typeface="Times New Roman" pitchFamily="18" charset="0"/>
              </a:rPr>
              <a:t>birjuz</a:t>
            </a:r>
            <a:r>
              <a:rPr lang="sr-Cyrl-CS" dirty="0" smtClean="0">
                <a:latin typeface="Times New Roman" pitchFamily="18" charset="0"/>
                <a:cs typeface="Times New Roman" pitchFamily="18" charset="0"/>
              </a:rPr>
              <a:t> = </a:t>
            </a:r>
            <a:r>
              <a:rPr lang="sr-Latn-CS" b="1" dirty="0" smtClean="0">
                <a:latin typeface="Times New Roman" pitchFamily="18" charset="0"/>
                <a:cs typeface="Times New Roman" pitchFamily="18" charset="0"/>
              </a:rPr>
              <a:t>S0</a:t>
            </a:r>
            <a:r>
              <a:rPr lang="sr-Cyrl-CS" dirty="0" smtClean="0">
                <a:latin typeface="Times New Roman" pitchFamily="18" charset="0"/>
                <a:cs typeface="Times New Roman" pitchFamily="18" charset="0"/>
              </a:rPr>
              <a:t> –</a:t>
            </a:r>
            <a:r>
              <a:rPr lang="sr-Latn-CS" dirty="0" smtClean="0">
                <a:latin typeface="Times New Roman" pitchFamily="18" charset="0"/>
                <a:cs typeface="Times New Roman" pitchFamily="18" charset="0"/>
              </a:rPr>
              <a:t> vrsta dragulja, varijetet plemenitog berila, tirkiz (RSRTP/</a:t>
            </a:r>
            <a:r>
              <a:rPr lang="sr-Cyrl-CS" dirty="0" smtClean="0">
                <a:latin typeface="Times New Roman" pitchFamily="18" charset="0"/>
                <a:cs typeface="Times New Roman" pitchFamily="18" charset="0"/>
              </a:rPr>
              <a:t>МАС/А</a:t>
            </a:r>
            <a:r>
              <a:rPr lang="sr-Latn-CS" dirty="0" smtClean="0">
                <a:latin typeface="Times New Roman" pitchFamily="18" charset="0"/>
                <a:cs typeface="Times New Roman" pitchFamily="18" charset="0"/>
              </a:rPr>
              <a:t>jduković</a:t>
            </a:r>
            <a:r>
              <a:rPr lang="sr-Cyrl-CS" dirty="0" smtClean="0">
                <a:latin typeface="Times New Roman" pitchFamily="18" charset="0"/>
                <a:cs typeface="Times New Roman" pitchFamily="18" charset="0"/>
              </a:rPr>
              <a:t> 2004).</a:t>
            </a:r>
          </a:p>
          <a:p>
            <a:endParaRPr lang="sr-Cyrl-CS" dirty="0" smtClean="0">
              <a:latin typeface="Times New Roman" pitchFamily="18" charset="0"/>
              <a:cs typeface="Times New Roman" pitchFamily="18" charset="0"/>
            </a:endParaRPr>
          </a:p>
          <a:p>
            <a:r>
              <a:rPr lang="en-US" sz="2600" dirty="0" smtClean="0">
                <a:latin typeface="Times New Roman" pitchFamily="18" charset="0"/>
                <a:cs typeface="Times New Roman" pitchFamily="18" charset="0"/>
              </a:rPr>
              <a:t>S0 </a:t>
            </a:r>
            <a:r>
              <a:rPr lang="en-US" sz="2600" dirty="0" smtClean="0">
                <a:solidFill>
                  <a:srgbClr val="FFFF00"/>
                </a:solidFill>
                <a:latin typeface="Times New Roman" pitchFamily="18" charset="0"/>
                <a:cs typeface="Times New Roman" pitchFamily="18" charset="0"/>
              </a:rPr>
              <a:t>integralni dekompozit </a:t>
            </a:r>
            <a:r>
              <a:rPr lang="sr-Latn-CS" sz="2600" dirty="0" smtClean="0">
                <a:latin typeface="Times New Roman" pitchFamily="18" charset="0"/>
                <a:cs typeface="Times New Roman" pitchFamily="18" charset="0"/>
              </a:rPr>
              <a:t>čine </a:t>
            </a:r>
            <a:r>
              <a:rPr lang="en-US" sz="2600" dirty="0" smtClean="0">
                <a:latin typeface="Times New Roman" pitchFamily="18" charset="0"/>
                <a:cs typeface="Times New Roman" pitchFamily="18" charset="0"/>
              </a:rPr>
              <a:t>[</a:t>
            </a:r>
            <a:r>
              <a:rPr lang="sr-Latn-CS" sz="2600" dirty="0" smtClean="0">
                <a:solidFill>
                  <a:schemeClr val="accent2">
                    <a:lumMod val="40000"/>
                    <a:lumOff val="60000"/>
                  </a:schemeClr>
                </a:solidFill>
                <a:latin typeface="Times New Roman" pitchFamily="18" charset="0"/>
                <a:cs typeface="Times New Roman" pitchFamily="18" charset="0"/>
              </a:rPr>
              <a:t>kontaktogramema</a:t>
            </a:r>
            <a:r>
              <a:rPr lang="sr-Latn-CS" sz="2600" dirty="0" smtClean="0">
                <a:latin typeface="Times New Roman" pitchFamily="18" charset="0"/>
                <a:cs typeface="Times New Roman" pitchFamily="18" charset="0"/>
              </a:rPr>
              <a:t> (imenica koja označava predmet)</a:t>
            </a:r>
            <a:r>
              <a:rPr lang="en-US" sz="2600" dirty="0" smtClean="0">
                <a:latin typeface="Times New Roman" pitchFamily="18" charset="0"/>
                <a:cs typeface="Times New Roman" pitchFamily="18" charset="0"/>
              </a:rPr>
              <a:t>]*</a:t>
            </a:r>
            <a:r>
              <a:rPr lang="sr-Latn-CS" sz="2600" dirty="0" smtClean="0">
                <a:latin typeface="Times New Roman" pitchFamily="18" charset="0"/>
                <a:cs typeface="Times New Roman" pitchFamily="18" charset="0"/>
              </a:rPr>
              <a:t>, </a:t>
            </a:r>
            <a:r>
              <a:rPr lang="sr-Latn-CS" sz="2600" dirty="0" smtClean="0">
                <a:solidFill>
                  <a:srgbClr val="92D050"/>
                </a:solidFill>
                <a:latin typeface="Times New Roman" pitchFamily="18" charset="0"/>
                <a:cs typeface="Times New Roman" pitchFamily="18" charset="0"/>
              </a:rPr>
              <a:t>kontaktoarhisema</a:t>
            </a:r>
            <a:r>
              <a:rPr lang="sr-Latn-CS" sz="2600" dirty="0" smtClean="0">
                <a:latin typeface="Times New Roman" pitchFamily="18" charset="0"/>
                <a:cs typeface="Times New Roman" pitchFamily="18" charset="0"/>
              </a:rPr>
              <a:t> (dragulj) i </a:t>
            </a:r>
            <a:r>
              <a:rPr lang="sr-Latn-CS" sz="2600" dirty="0" smtClean="0">
                <a:solidFill>
                  <a:srgbClr val="00B0F0"/>
                </a:solidFill>
                <a:latin typeface="Times New Roman" pitchFamily="18" charset="0"/>
                <a:cs typeface="Times New Roman" pitchFamily="18" charset="0"/>
              </a:rPr>
              <a:t>diferencijalna kontaktosema</a:t>
            </a:r>
            <a:r>
              <a:rPr lang="sr-Latn-CS" sz="2600" dirty="0" smtClean="0">
                <a:solidFill>
                  <a:srgbClr val="FFFF00"/>
                </a:solidFill>
                <a:latin typeface="Times New Roman" pitchFamily="18" charset="0"/>
                <a:cs typeface="Times New Roman" pitchFamily="18" charset="0"/>
              </a:rPr>
              <a:t> </a:t>
            </a:r>
            <a:r>
              <a:rPr lang="sr-Latn-CS" sz="2600" dirty="0" smtClean="0">
                <a:latin typeface="Times New Roman" pitchFamily="18" charset="0"/>
                <a:cs typeface="Times New Roman" pitchFamily="18" charset="0"/>
              </a:rPr>
              <a:t>(</a:t>
            </a:r>
            <a:r>
              <a:rPr lang="sr-Latn-CS" sz="2600" i="1" dirty="0" smtClean="0">
                <a:latin typeface="Times New Roman" pitchFamily="18" charset="0"/>
                <a:cs typeface="Times New Roman" pitchFamily="18" charset="0"/>
              </a:rPr>
              <a:t>varijetet plemenitog berila</a:t>
            </a:r>
            <a:r>
              <a:rPr lang="sr-Latn-CS" sz="2600" dirty="0" smtClean="0">
                <a:latin typeface="Times New Roman" pitchFamily="18" charset="0"/>
                <a:cs typeface="Times New Roman" pitchFamily="18" charset="0"/>
              </a:rPr>
              <a:t>).</a:t>
            </a:r>
            <a:endParaRPr lang="en-US" sz="26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 </a:t>
            </a:r>
            <a:r>
              <a:rPr lang="sr-Latn-CS" sz="2200" dirty="0" smtClean="0">
                <a:latin typeface="Times New Roman" pitchFamily="18" charset="0"/>
                <a:cs typeface="Times New Roman" pitchFamily="18" charset="0"/>
              </a:rPr>
              <a:t>ne mora se posebno navoditi</a:t>
            </a:r>
            <a:endParaRPr lang="en-US" sz="2200" dirty="0" smtClean="0">
              <a:latin typeface="Times New Roman" pitchFamily="18" charset="0"/>
              <a:cs typeface="Times New Roman" pitchFamily="18" charset="0"/>
            </a:endParaRPr>
          </a:p>
          <a:p>
            <a:endParaRPr lang="sr-Latn-CS" dirty="0" smtClean="0">
              <a:latin typeface="Times New Roman" pitchFamily="18" charset="0"/>
              <a:cs typeface="Times New Roman" pitchFamily="18" charset="0"/>
            </a:endParaRPr>
          </a:p>
          <a:p>
            <a:endParaRPr lang="sr-Latn-C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19200"/>
            <a:ext cx="8686800" cy="5410200"/>
          </a:xfrm>
        </p:spPr>
        <p:txBody>
          <a:bodyPr>
            <a:normAutofit/>
          </a:bodyPr>
          <a:lstStyle/>
          <a:p>
            <a:r>
              <a:rPr lang="en-US" sz="3500" b="1" dirty="0" smtClean="0">
                <a:solidFill>
                  <a:srgbClr val="FFFF00"/>
                </a:solidFill>
                <a:latin typeface="Times New Roman" pitchFamily="18" charset="0"/>
                <a:cs typeface="Times New Roman" pitchFamily="18" charset="0"/>
              </a:rPr>
              <a:t>Transsemantizacija</a:t>
            </a:r>
            <a:r>
              <a:rPr lang="en-US" sz="3500" dirty="0" smtClean="0">
                <a:solidFill>
                  <a:srgbClr val="FFFF00"/>
                </a:solidFill>
                <a:latin typeface="Times New Roman" pitchFamily="18" charset="0"/>
                <a:cs typeface="Times New Roman" pitchFamily="18" charset="0"/>
              </a:rPr>
              <a:t> je:</a:t>
            </a:r>
            <a:endParaRPr lang="sr-Latn-CS" sz="3500" dirty="0" smtClean="0">
              <a:solidFill>
                <a:srgbClr val="FFFF00"/>
              </a:solidFill>
              <a:latin typeface="Times New Roman" pitchFamily="18" charset="0"/>
              <a:cs typeface="Times New Roman" pitchFamily="18" charset="0"/>
            </a:endParaRPr>
          </a:p>
          <a:p>
            <a:pPr>
              <a:buNone/>
            </a:pPr>
            <a:r>
              <a:rPr lang="sr-Latn-CS" sz="3500" dirty="0" smtClean="0">
                <a:latin typeface="Times New Roman" pitchFamily="18" charset="0"/>
                <a:cs typeface="Times New Roman" pitchFamily="18" charset="0"/>
              </a:rPr>
              <a:t>     - proces semantičke adaptacije kontaktoleksema;</a:t>
            </a:r>
          </a:p>
          <a:p>
            <a:pPr>
              <a:buNone/>
            </a:pPr>
            <a:r>
              <a:rPr lang="sr-Latn-CS" sz="3500" dirty="0" smtClean="0">
                <a:latin typeface="Times New Roman" pitchFamily="18" charset="0"/>
                <a:cs typeface="Times New Roman" pitchFamily="18" charset="0"/>
              </a:rPr>
              <a:t>     - postupak prostog dekomponovanja semantičkog sadržaja leksikografskih definicija kontaktoleksema (Ajduković 2004; 2012)</a:t>
            </a:r>
            <a:endParaRPr lang="en-US" sz="3500" dirty="0" smtClean="0">
              <a:latin typeface="Times New Roman" pitchFamily="18" charset="0"/>
              <a:cs typeface="Times New Roman" pitchFamily="18" charset="0"/>
            </a:endParaRPr>
          </a:p>
          <a:p>
            <a:endParaRPr lang="sr-Latn-C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en-US" b="1" dirty="0" smtClean="0">
                <a:solidFill>
                  <a:srgbClr val="FFC000"/>
                </a:solidFill>
                <a:latin typeface="Times New Roman" pitchFamily="18" charset="0"/>
                <a:cs typeface="Times New Roman" pitchFamily="18" charset="0"/>
              </a:rPr>
              <a:t>29. Delimi</a:t>
            </a:r>
            <a:r>
              <a:rPr lang="sr-Latn-CS" b="1" dirty="0" smtClean="0">
                <a:solidFill>
                  <a:srgbClr val="FFC000"/>
                </a:solidFill>
                <a:latin typeface="Times New Roman" pitchFamily="18" charset="0"/>
                <a:cs typeface="Times New Roman" pitchFamily="18" charset="0"/>
              </a:rPr>
              <a:t>čna </a:t>
            </a:r>
            <a:r>
              <a:rPr lang="sr-Latn-CS" b="1" i="1" dirty="0" smtClean="0">
                <a:solidFill>
                  <a:srgbClr val="FFC000"/>
                </a:solidFill>
                <a:latin typeface="Times New Roman" pitchFamily="18" charset="0"/>
                <a:cs typeface="Times New Roman" pitchFamily="18" charset="0"/>
              </a:rPr>
              <a:t>S</a:t>
            </a:r>
            <a:r>
              <a:rPr lang="sr-Latn-CS" b="1" dirty="0" smtClean="0">
                <a:solidFill>
                  <a:srgbClr val="FFC000"/>
                </a:solidFill>
                <a:latin typeface="Times New Roman" pitchFamily="18" charset="0"/>
                <a:cs typeface="Times New Roman" pitchFamily="18" charset="0"/>
              </a:rPr>
              <a:t> </a:t>
            </a:r>
            <a:r>
              <a:rPr lang="en-US" b="1" dirty="0" smtClean="0">
                <a:solidFill>
                  <a:srgbClr val="FFC000"/>
                </a:solidFill>
                <a:latin typeface="Times New Roman" pitchFamily="18" charset="0"/>
                <a:cs typeface="Times New Roman" pitchFamily="18" charset="0"/>
              </a:rPr>
              <a:t>u KRSJ </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029200"/>
          </a:xfrm>
        </p:spPr>
        <p:txBody>
          <a:bodyPr>
            <a:normAutofit lnSpcReduction="10000"/>
          </a:bodyPr>
          <a:lstStyle/>
          <a:p>
            <a:r>
              <a:rPr lang="sr-Latn-CS" dirty="0" smtClean="0">
                <a:solidFill>
                  <a:srgbClr val="FFFF00"/>
                </a:solidFill>
                <a:latin typeface="Times New Roman" pitchFamily="18" charset="0"/>
                <a:cs typeface="Times New Roman" pitchFamily="18" charset="0"/>
              </a:rPr>
              <a:t>Nova tipologija S1 = 5</a:t>
            </a:r>
            <a:r>
              <a:rPr lang="en-US" dirty="0" smtClean="0">
                <a:solidFill>
                  <a:srgbClr val="FFFF00"/>
                </a:solidFill>
                <a:latin typeface="Times New Roman" pitchFamily="18" charset="0"/>
                <a:cs typeface="Times New Roman" pitchFamily="18" charset="0"/>
              </a:rPr>
              <a:t>2 podtipa</a:t>
            </a:r>
            <a:endParaRPr lang="sr-Latn-CS" dirty="0" smtClean="0">
              <a:solidFill>
                <a:srgbClr val="FFFF00"/>
              </a:solidFill>
              <a:latin typeface="Times New Roman" pitchFamily="18" charset="0"/>
              <a:cs typeface="Times New Roman" pitchFamily="18" charset="0"/>
            </a:endParaRPr>
          </a:p>
          <a:p>
            <a:pPr marL="514350" indent="-514350">
              <a:buAutoNum type="arabicParenR"/>
            </a:pPr>
            <a:r>
              <a:rPr lang="sr-Latn-CS" dirty="0" smtClean="0">
                <a:solidFill>
                  <a:schemeClr val="tx2">
                    <a:lumMod val="75000"/>
                  </a:schemeClr>
                </a:solidFill>
                <a:latin typeface="Times New Roman" pitchFamily="18" charset="0"/>
                <a:cs typeface="Times New Roman" pitchFamily="18" charset="0"/>
              </a:rPr>
              <a:t>Nekombinovane</a:t>
            </a:r>
            <a:r>
              <a:rPr lang="sr-Latn-CS" dirty="0" smtClean="0">
                <a:latin typeface="Times New Roman" pitchFamily="18" charset="0"/>
                <a:cs typeface="Times New Roman" pitchFamily="18" charset="0"/>
              </a:rPr>
              <a:t> S1 (6 jednokomponentnih ili jednočlanih) </a:t>
            </a:r>
          </a:p>
          <a:p>
            <a:pPr marL="514350" indent="-514350">
              <a:buAutoNum type="arabicParenR"/>
            </a:pPr>
            <a:r>
              <a:rPr lang="sr-Latn-CS" dirty="0" smtClean="0">
                <a:solidFill>
                  <a:schemeClr val="accent2">
                    <a:lumMod val="40000"/>
                    <a:lumOff val="60000"/>
                  </a:schemeClr>
                </a:solidFill>
                <a:latin typeface="Times New Roman" pitchFamily="18" charset="0"/>
                <a:cs typeface="Times New Roman" pitchFamily="18" charset="0"/>
              </a:rPr>
              <a:t>Kombinovane</a:t>
            </a:r>
            <a:r>
              <a:rPr lang="sr-Latn-CS" dirty="0" smtClean="0">
                <a:latin typeface="Times New Roman" pitchFamily="18" charset="0"/>
                <a:cs typeface="Times New Roman" pitchFamily="18" charset="0"/>
              </a:rPr>
              <a:t> S1 (4</a:t>
            </a:r>
            <a:r>
              <a:rPr lang="en-US" dirty="0" smtClean="0">
                <a:latin typeface="Times New Roman" pitchFamily="18" charset="0"/>
                <a:cs typeface="Times New Roman" pitchFamily="18" charset="0"/>
              </a:rPr>
              <a:t>6</a:t>
            </a:r>
            <a:r>
              <a:rPr lang="sr-Latn-CS" dirty="0" smtClean="0">
                <a:latin typeface="Times New Roman" pitchFamily="18" charset="0"/>
                <a:cs typeface="Times New Roman" pitchFamily="18" charset="0"/>
              </a:rPr>
              <a:t>)</a:t>
            </a:r>
          </a:p>
          <a:p>
            <a:pPr marL="514350" indent="-514350">
              <a:buNone/>
            </a:pPr>
            <a:r>
              <a:rPr lang="sr-Latn-CS" dirty="0" smtClean="0">
                <a:latin typeface="Times New Roman" pitchFamily="18" charset="0"/>
                <a:cs typeface="Times New Roman" pitchFamily="18" charset="0"/>
              </a:rPr>
              <a:t>- 15 dvokomponentnih (ili dvočlanih)</a:t>
            </a:r>
          </a:p>
          <a:p>
            <a:pPr marL="514350" indent="-514350">
              <a:buNone/>
            </a:pPr>
            <a:r>
              <a:rPr lang="sr-Latn-CS" dirty="0" smtClean="0">
                <a:latin typeface="Times New Roman" pitchFamily="18" charset="0"/>
                <a:cs typeface="Times New Roman" pitchFamily="18" charset="0"/>
              </a:rPr>
              <a:t>- 17 trokomponentnih</a:t>
            </a:r>
          </a:p>
          <a:p>
            <a:pPr marL="514350" indent="-514350">
              <a:buNone/>
            </a:pPr>
            <a:r>
              <a:rPr lang="sr-Latn-CS" dirty="0" smtClean="0">
                <a:latin typeface="Times New Roman" pitchFamily="18" charset="0"/>
                <a:cs typeface="Times New Roman" pitchFamily="18" charset="0"/>
              </a:rPr>
              <a:t>- 1</a:t>
            </a:r>
            <a:r>
              <a:rPr lang="en-US" dirty="0" smtClean="0">
                <a:latin typeface="Times New Roman" pitchFamily="18" charset="0"/>
                <a:cs typeface="Times New Roman" pitchFamily="18" charset="0"/>
              </a:rPr>
              <a:t>0</a:t>
            </a:r>
            <a:r>
              <a:rPr lang="sr-Latn-CS" dirty="0" smtClean="0">
                <a:latin typeface="Times New Roman" pitchFamily="18" charset="0"/>
                <a:cs typeface="Times New Roman" pitchFamily="18" charset="0"/>
              </a:rPr>
              <a:t> četvorokomponentnih</a:t>
            </a:r>
          </a:p>
          <a:p>
            <a:pPr marL="514350" indent="-514350">
              <a:buNone/>
            </a:pPr>
            <a:r>
              <a:rPr lang="en-US" dirty="0" smtClean="0">
                <a:latin typeface="Times New Roman" pitchFamily="18" charset="0"/>
                <a:cs typeface="Times New Roman" pitchFamily="18" charset="0"/>
              </a:rPr>
              <a:t>- </a:t>
            </a:r>
            <a:r>
              <a:rPr lang="sr-Latn-CS" dirty="0" smtClean="0">
                <a:latin typeface="Times New Roman" pitchFamily="18" charset="0"/>
                <a:cs typeface="Times New Roman" pitchFamily="18" charset="0"/>
              </a:rPr>
              <a:t>3 petokomponentn</a:t>
            </a:r>
            <a:r>
              <a:rPr lang="en-US" dirty="0" smtClean="0">
                <a:latin typeface="Times New Roman" pitchFamily="18" charset="0"/>
                <a:cs typeface="Times New Roman" pitchFamily="18" charset="0"/>
              </a:rPr>
              <a:t>e</a:t>
            </a:r>
          </a:p>
          <a:p>
            <a:pPr marL="514350" indent="-514350">
              <a:buNone/>
            </a:pPr>
            <a:r>
              <a:rPr lang="en-US" dirty="0" smtClean="0">
                <a:latin typeface="Times New Roman" pitchFamily="18" charset="0"/>
                <a:cs typeface="Times New Roman" pitchFamily="18" charset="0"/>
              </a:rPr>
              <a:t>- 1 </a:t>
            </a:r>
            <a:r>
              <a:rPr lang="sr-Latn-CS" dirty="0" smtClean="0">
                <a:latin typeface="Times New Roman" pitchFamily="18" charset="0"/>
                <a:cs typeface="Times New Roman" pitchFamily="18" charset="0"/>
              </a:rPr>
              <a:t>šestokomponentna </a:t>
            </a:r>
            <a:endParaRPr lang="en-US" dirty="0" smtClean="0">
              <a:latin typeface="Times New Roman" pitchFamily="18" charset="0"/>
              <a:cs typeface="Times New Roman" pitchFamily="18" charset="0"/>
            </a:endParaRPr>
          </a:p>
          <a:p>
            <a:pPr marL="514350" indent="-514350">
              <a:buFontTx/>
              <a:buChar char="-"/>
            </a:pPr>
            <a:endParaRPr lang="sr-Latn-CS" dirty="0" smtClean="0">
              <a:latin typeface="Times New Roman" pitchFamily="18" charset="0"/>
              <a:cs typeface="Times New Roman" pitchFamily="18" charset="0"/>
            </a:endParaRPr>
          </a:p>
          <a:p>
            <a:pPr marL="514350" indent="-514350">
              <a:buAutoNum type="arabicParenR"/>
            </a:pPr>
            <a:endParaRPr lang="sr-Latn-CS" dirty="0" smtClean="0">
              <a:latin typeface="Times New Roman" pitchFamily="18" charset="0"/>
              <a:cs typeface="Times New Roman" pitchFamily="18" charset="0"/>
            </a:endParaRPr>
          </a:p>
          <a:p>
            <a:endParaRPr lang="sr-Latn-C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991600" cy="685800"/>
          </a:xfrm>
        </p:spPr>
        <p:txBody>
          <a:bodyPr>
            <a:noAutofit/>
          </a:bodyPr>
          <a:lstStyle/>
          <a:p>
            <a:r>
              <a:rPr lang="sr-Latn-CS" sz="4000" b="1" dirty="0" smtClean="0">
                <a:solidFill>
                  <a:srgbClr val="FFC000"/>
                </a:solidFill>
                <a:latin typeface="Times New Roman" pitchFamily="18" charset="0"/>
                <a:cs typeface="Times New Roman" pitchFamily="18" charset="0"/>
              </a:rPr>
              <a:t>Primer</a:t>
            </a:r>
            <a:r>
              <a:rPr lang="en-US" sz="4000" b="1" dirty="0" smtClean="0">
                <a:solidFill>
                  <a:srgbClr val="FFC000"/>
                </a:solidFill>
                <a:latin typeface="Times New Roman" pitchFamily="18" charset="0"/>
                <a:cs typeface="Times New Roman" pitchFamily="18" charset="0"/>
              </a:rPr>
              <a:t>i</a:t>
            </a:r>
            <a:r>
              <a:rPr lang="sr-Latn-CS" sz="4000" b="1" dirty="0" smtClean="0">
                <a:solidFill>
                  <a:srgbClr val="FFC000"/>
                </a:solidFill>
                <a:latin typeface="Times New Roman" pitchFamily="18" charset="0"/>
                <a:cs typeface="Times New Roman" pitchFamily="18" charset="0"/>
              </a:rPr>
              <a:t> za S1Nm </a:t>
            </a:r>
            <a:endParaRPr lang="sr-Latn-CS" sz="4000"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066800"/>
            <a:ext cx="8458200" cy="5638800"/>
          </a:xfrm>
        </p:spPr>
        <p:txBody>
          <a:bodyPr>
            <a:normAutofit fontScale="92500" lnSpcReduction="20000"/>
          </a:bodyPr>
          <a:lstStyle/>
          <a:p>
            <a:pPr algn="just"/>
            <a:r>
              <a:rPr lang="sr-Latn-CS" sz="24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a:t>
            </a:r>
            <a:r>
              <a:rPr lang="sr-Latn-CS" sz="2400" dirty="0" smtClean="0">
                <a:latin typeface="Times New Roman" pitchFamily="18" charset="0"/>
                <a:cs typeface="Times New Roman" pitchFamily="18" charset="0"/>
              </a:rPr>
              <a:t> upareni leksikografski izvor</a:t>
            </a:r>
          </a:p>
          <a:p>
            <a:pPr algn="just"/>
            <a:r>
              <a:rPr lang="sr-Latn-CS" sz="2400" b="1" dirty="0" smtClean="0">
                <a:solidFill>
                  <a:srgbClr val="92D050"/>
                </a:solidFill>
                <a:latin typeface="Times New Roman" pitchFamily="18" charset="0"/>
                <a:cs typeface="Times New Roman" pitchFamily="18" charset="0"/>
              </a:rPr>
              <a:t>RUS.</a:t>
            </a:r>
            <a:r>
              <a:rPr lang="sr-Latn-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вложение</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1. </a:t>
            </a:r>
            <a:r>
              <a:rPr lang="sr-Cyrl-CS" sz="2400" i="1" dirty="0" smtClean="0">
                <a:latin typeface="Times New Roman" pitchFamily="18" charset="0"/>
                <a:cs typeface="Times New Roman" pitchFamily="18" charset="0"/>
              </a:rPr>
              <a:t>Д</a:t>
            </a:r>
            <a:r>
              <a:rPr lang="ru-RU" sz="2400" i="1" dirty="0" smtClean="0">
                <a:latin typeface="Times New Roman" pitchFamily="18" charset="0"/>
                <a:cs typeface="Times New Roman" pitchFamily="18" charset="0"/>
              </a:rPr>
              <a:t>ействие по знач. глаг. вложить. 2. То, что вложено, помещено внутрь (преимущественно о чем-л. допол-нительном, представляющем ценность). 3. Денежная сумма, вложенная в какое-л. Предприятие. </a:t>
            </a:r>
            <a:r>
              <a:rPr lang="sr-Cyrl-CS" sz="2400" dirty="0" smtClean="0">
                <a:latin typeface="Times New Roman" pitchFamily="18" charset="0"/>
                <a:cs typeface="Times New Roman" pitchFamily="18" charset="0"/>
              </a:rPr>
              <a:t>МАС</a:t>
            </a:r>
            <a:r>
              <a:rPr lang="en-U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Latn-CS" sz="2400" b="1" dirty="0" smtClean="0">
                <a:solidFill>
                  <a:srgbClr val="FFFF00"/>
                </a:solidFill>
                <a:latin typeface="Times New Roman" pitchFamily="18" charset="0"/>
                <a:cs typeface="Times New Roman" pitchFamily="18" charset="0"/>
              </a:rPr>
              <a:t>BUG</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вложение</a:t>
            </a:r>
            <a:r>
              <a:rPr lang="sr-Cyrl-CS" sz="2400" dirty="0" smtClean="0">
                <a:latin typeface="Times New Roman" pitchFamily="18" charset="0"/>
                <a:cs typeface="Times New Roman" pitchFamily="18" charset="0"/>
              </a:rPr>
              <a:t> = </a:t>
            </a:r>
            <a:r>
              <a:rPr lang="sr-Cyrl-CS" sz="2400" b="1" dirty="0" smtClean="0">
                <a:latin typeface="Times New Roman" pitchFamily="18" charset="0"/>
                <a:cs typeface="Times New Roman" pitchFamily="18" charset="0"/>
              </a:rPr>
              <a:t>С1Н1,2м</a:t>
            </a:r>
            <a:r>
              <a:rPr lang="sr-Cyrl-CS" sz="2400" dirty="0" smtClean="0">
                <a:latin typeface="Times New Roman" pitchFamily="18" charset="0"/>
                <a:cs typeface="Times New Roman" pitchFamily="18" charset="0"/>
              </a:rPr>
              <a:t> </a:t>
            </a:r>
            <a:r>
              <a:rPr lang="sr-Cyrl-CS" sz="20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пари, средства, вложени в индустрия, строителство, търговия и под. (АРБЕ) © #1: действие по знач. глаг. вложить; #2: то, что вложено, помещено внутрь /преимущественно о чем-л. дополнительном, представляющем ценность/ (МАС/</a:t>
            </a:r>
            <a:r>
              <a:rPr lang="sr-Latn-CS" sz="2400" dirty="0" smtClean="0">
                <a:latin typeface="Times New Roman" pitchFamily="18" charset="0"/>
                <a:cs typeface="Times New Roman" pitchFamily="18" charset="0"/>
              </a:rPr>
              <a:t>Ajduković</a:t>
            </a:r>
            <a:r>
              <a:rPr lang="sr-Cyrl-CS" sz="2400" dirty="0" smtClean="0">
                <a:latin typeface="Times New Roman" pitchFamily="18" charset="0"/>
                <a:cs typeface="Times New Roman" pitchFamily="18" charset="0"/>
              </a:rPr>
              <a:t> 2004, 2010, 201</a:t>
            </a:r>
            <a:r>
              <a:rPr lang="sr-Latn-CS" sz="2400" dirty="0" smtClean="0">
                <a:latin typeface="Times New Roman" pitchFamily="18" charset="0"/>
                <a:cs typeface="Times New Roman" pitchFamily="18" charset="0"/>
              </a:rPr>
              <a:t>4</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el</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ver</a:t>
            </a:r>
            <a:r>
              <a:rPr lang="sr-Cyrl-CS" sz="2400" dirty="0" smtClean="0">
                <a:latin typeface="Times New Roman" pitchFamily="18" charset="0"/>
                <a:cs typeface="Times New Roman" pitchFamily="18" charset="0"/>
              </a:rPr>
              <a:t>.).</a:t>
            </a:r>
          </a:p>
          <a:p>
            <a:pPr algn="just"/>
            <a:endParaRPr lang="sr-Cyrl-CS" sz="2400" dirty="0" smtClean="0">
              <a:latin typeface="Times New Roman" pitchFamily="18" charset="0"/>
              <a:cs typeface="Times New Roman" pitchFamily="18" charset="0"/>
            </a:endParaRPr>
          </a:p>
          <a:p>
            <a:pPr algn="just"/>
            <a:r>
              <a:rPr lang="sr-Latn-CS" sz="2400" dirty="0" smtClean="0">
                <a:latin typeface="Times New Roman" pitchFamily="18" charset="0"/>
                <a:cs typeface="Times New Roman" pitchFamily="18" charset="0"/>
              </a:rPr>
              <a:t>2. upareni leksikografski izvor</a:t>
            </a:r>
          </a:p>
          <a:p>
            <a:pPr algn="just"/>
            <a:r>
              <a:rPr lang="sr-Latn-CS" sz="2400" b="1" dirty="0" smtClean="0">
                <a:solidFill>
                  <a:srgbClr val="92D050"/>
                </a:solidFill>
                <a:latin typeface="Times New Roman" pitchFamily="18" charset="0"/>
                <a:cs typeface="Times New Roman" pitchFamily="18" charset="0"/>
              </a:rPr>
              <a:t>RUS</a:t>
            </a:r>
            <a:r>
              <a:rPr lang="sr-Latn-CS" sz="2400" dirty="0" smtClean="0">
                <a:solidFill>
                  <a:srgbClr val="92D050"/>
                </a:solidFill>
                <a:latin typeface="Times New Roman" pitchFamily="18" charset="0"/>
                <a:cs typeface="Times New Roman" pitchFamily="18" charset="0"/>
              </a:rPr>
              <a:t>.</a:t>
            </a:r>
            <a:r>
              <a:rPr lang="sr-Latn-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вложение</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1. </a:t>
            </a:r>
            <a:r>
              <a:rPr lang="sr-Cyrl-CS" sz="2400" i="1" dirty="0" smtClean="0">
                <a:latin typeface="Times New Roman" pitchFamily="18" charset="0"/>
                <a:cs typeface="Times New Roman" pitchFamily="18" charset="0"/>
              </a:rPr>
              <a:t>Д</a:t>
            </a:r>
            <a:r>
              <a:rPr lang="ru-RU" sz="2400" i="1" dirty="0" smtClean="0">
                <a:latin typeface="Times New Roman" pitchFamily="18" charset="0"/>
                <a:cs typeface="Times New Roman" pitchFamily="18" charset="0"/>
              </a:rPr>
              <a:t>ействие по гл. вложить. || То, что вложено (в пакет). 2. Деньги, капитал, вложенный в какое-нибудь предприятие</a:t>
            </a:r>
            <a:r>
              <a:rPr lang="sr-Latn-CS" sz="2400" i="1"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ТСРЈ</a:t>
            </a:r>
            <a:r>
              <a:rPr lang="en-U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en-US" sz="2400" b="1" dirty="0" smtClean="0">
                <a:solidFill>
                  <a:srgbClr val="FFFF00"/>
                </a:solidFill>
                <a:latin typeface="Times New Roman" pitchFamily="18" charset="0"/>
                <a:cs typeface="Times New Roman" pitchFamily="18" charset="0"/>
              </a:rPr>
              <a:t>BUG</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вложение</a:t>
            </a:r>
            <a:r>
              <a:rPr lang="sr-Cyrl-CS" sz="2400" dirty="0" smtClean="0">
                <a:latin typeface="Times New Roman" pitchFamily="18" charset="0"/>
                <a:cs typeface="Times New Roman" pitchFamily="18" charset="0"/>
              </a:rPr>
              <a:t> = пари, средства, вложени в индустрия, строителство, търговия и под. = </a:t>
            </a:r>
            <a:r>
              <a:rPr lang="sr-Cyrl-CS" sz="2400" b="1" dirty="0" smtClean="0">
                <a:latin typeface="Times New Roman" pitchFamily="18" charset="0"/>
                <a:cs typeface="Times New Roman" pitchFamily="18" charset="0"/>
              </a:rPr>
              <a:t>С1Н1м</a:t>
            </a:r>
            <a:r>
              <a:rPr lang="sr-Cyrl-CS" sz="2400" dirty="0" smtClean="0">
                <a:latin typeface="Times New Roman" pitchFamily="18" charset="0"/>
                <a:cs typeface="Times New Roman" pitchFamily="18" charset="0"/>
              </a:rPr>
              <a:t> – (АРБЕ) © #1: действие по гл. вложить // то, что вложено /в пакет/ (ТСРЈ/А</a:t>
            </a:r>
            <a:r>
              <a:rPr lang="sr-Latn-CS" sz="2400" dirty="0" smtClean="0">
                <a:latin typeface="Times New Roman" pitchFamily="18" charset="0"/>
                <a:cs typeface="Times New Roman" pitchFamily="18" charset="0"/>
              </a:rPr>
              <a:t>jduković</a:t>
            </a:r>
            <a:r>
              <a:rPr lang="sr-Cyrl-CS" sz="2400" dirty="0" smtClean="0">
                <a:latin typeface="Times New Roman" pitchFamily="18" charset="0"/>
                <a:cs typeface="Times New Roman" pitchFamily="18" charset="0"/>
              </a:rPr>
              <a:t> 201</a:t>
            </a:r>
            <a:r>
              <a:rPr lang="sr-Latn-CS" sz="2400" dirty="0" smtClean="0">
                <a:latin typeface="Times New Roman" pitchFamily="18" charset="0"/>
                <a:cs typeface="Times New Roman" pitchFamily="18" charset="0"/>
              </a:rPr>
              <a:t>4</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el</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ver</a:t>
            </a:r>
            <a:r>
              <a:rPr lang="sr-Cyrl-CS" sz="2400" dirty="0" smtClean="0">
                <a:latin typeface="Times New Roman" pitchFamily="18" charset="0"/>
                <a:cs typeface="Times New Roman" pitchFamily="18" charset="0"/>
              </a:rPr>
              <a:t>.).  </a:t>
            </a:r>
            <a:endParaRPr lang="sr-Latn-CS" sz="2400" dirty="0" smtClean="0">
              <a:latin typeface="Times New Roman" pitchFamily="18" charset="0"/>
              <a:cs typeface="Times New Roman" pitchFamily="18" charset="0"/>
            </a:endParaRPr>
          </a:p>
          <a:p>
            <a:endParaRPr lang="sr-Latn-C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Autofit/>
          </a:bodyPr>
          <a:lstStyle/>
          <a:p>
            <a:r>
              <a:rPr lang="sr-Latn-CS" sz="4000" b="1" dirty="0" smtClean="0">
                <a:solidFill>
                  <a:srgbClr val="FFC000"/>
                </a:solidFill>
                <a:latin typeface="Times New Roman" pitchFamily="18" charset="0"/>
                <a:cs typeface="Times New Roman" pitchFamily="18" charset="0"/>
              </a:rPr>
              <a:t>Primeri za S1Fm </a:t>
            </a:r>
            <a:endParaRPr lang="sr-Latn-CS" sz="4000"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486400"/>
          </a:xfrm>
        </p:spPr>
        <p:txBody>
          <a:bodyPr>
            <a:noAutofit/>
          </a:bodyPr>
          <a:lstStyle/>
          <a:p>
            <a:pPr algn="just"/>
            <a:r>
              <a:rPr lang="en-US" sz="2400" dirty="0" smtClean="0">
                <a:latin typeface="Times New Roman" pitchFamily="18" charset="0"/>
                <a:cs typeface="Times New Roman" pitchFamily="18" charset="0"/>
              </a:rPr>
              <a:t>1. upareni leksikografski izvor</a:t>
            </a:r>
          </a:p>
          <a:p>
            <a:pPr algn="just"/>
            <a:r>
              <a:rPr lang="en-US" sz="2400" b="1" dirty="0" smtClean="0">
                <a:solidFill>
                  <a:srgbClr val="92D050"/>
                </a:solidFill>
                <a:latin typeface="Times New Roman" pitchFamily="18" charset="0"/>
                <a:cs typeface="Times New Roman" pitchFamily="18" charset="0"/>
              </a:rPr>
              <a:t>RUS</a:t>
            </a:r>
            <a:r>
              <a:rPr lang="sr-Cyrl-CS" sz="2400" dirty="0" smtClean="0">
                <a:solidFill>
                  <a:srgbClr val="92D05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белуга</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sr-Latn-CS" sz="2400" i="1" dirty="0" smtClean="0">
                <a:latin typeface="Times New Roman" pitchFamily="18" charset="0"/>
                <a:cs typeface="Times New Roman" pitchFamily="18" charset="0"/>
              </a:rPr>
              <a:t>Ценная промысловая рыба, самая крупная из сем. </a:t>
            </a:r>
            <a:r>
              <a:rPr lang="en-US" sz="2400" i="1" dirty="0" smtClean="0">
                <a:latin typeface="Times New Roman" pitchFamily="18" charset="0"/>
                <a:cs typeface="Times New Roman" pitchFamily="18" charset="0"/>
              </a:rPr>
              <a:t>o</a:t>
            </a:r>
            <a:r>
              <a:rPr lang="sr-Latn-CS" sz="2400" i="1" dirty="0" smtClean="0">
                <a:latin typeface="Times New Roman" pitchFamily="18" charset="0"/>
                <a:cs typeface="Times New Roman" pitchFamily="18" charset="0"/>
              </a:rPr>
              <a:t>сетровых</a:t>
            </a:r>
            <a:r>
              <a:rPr lang="en-US" sz="2400" i="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sr-Latn-CS" sz="2400" i="1" dirty="0" smtClean="0">
                <a:latin typeface="Times New Roman" pitchFamily="18" charset="0"/>
                <a:cs typeface="Times New Roman" pitchFamily="18" charset="0"/>
              </a:rPr>
              <a:t>только ед.</a:t>
            </a:r>
            <a:r>
              <a:rPr lang="en-US" sz="2400" dirty="0" smtClean="0">
                <a:latin typeface="Times New Roman" pitchFamily="18" charset="0"/>
                <a:cs typeface="Times New Roman" pitchFamily="18" charset="0"/>
              </a:rPr>
              <a:t> </a:t>
            </a:r>
            <a:r>
              <a:rPr lang="sr-Latn-CS" sz="2400" i="1" dirty="0" smtClean="0">
                <a:latin typeface="Times New Roman" pitchFamily="18" charset="0"/>
                <a:cs typeface="Times New Roman" pitchFamily="18" charset="0"/>
              </a:rPr>
              <a:t>Мясо такой рыбы</a:t>
            </a:r>
            <a:r>
              <a:rPr lang="sr-Cyrl-CS" sz="2400" i="1"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БТС</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en-US" sz="2400" b="1" dirty="0" smtClean="0">
                <a:solidFill>
                  <a:srgbClr val="FFFF00"/>
                </a:solidFill>
                <a:latin typeface="Times New Roman" pitchFamily="18" charset="0"/>
                <a:cs typeface="Times New Roman" pitchFamily="18" charset="0"/>
              </a:rPr>
              <a:t>SLOVEN</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beluga</a:t>
            </a:r>
            <a:r>
              <a:rPr lang="sr-Cyrl-CS" sz="2400"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Fm</a:t>
            </a:r>
            <a:r>
              <a:rPr lang="sr-Cyrl-CS" sz="2400" b="1"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 zelo velika riba, ki živi zlasti v Črnem in Kaspijskem morju, Huso huso (SSKJ) </a:t>
            </a:r>
            <a:r>
              <a:rPr lang="sr-Cyrl-CS" sz="2400" dirty="0" smtClean="0">
                <a:latin typeface="Times New Roman" pitchFamily="18" charset="0"/>
                <a:cs typeface="Times New Roman" pitchFamily="18" charset="0"/>
              </a:rPr>
              <a:t>© #: мясо такой рыбы (БТС/</a:t>
            </a:r>
            <a:r>
              <a:rPr lang="en-US" sz="2400" dirty="0" smtClean="0">
                <a:latin typeface="Times New Roman" pitchFamily="18" charset="0"/>
                <a:cs typeface="Times New Roman" pitchFamily="18" charset="0"/>
              </a:rPr>
              <a:t>Ajdukovi</a:t>
            </a:r>
            <a:r>
              <a:rPr lang="sr-Latn-CS" sz="2400" dirty="0" smtClean="0">
                <a:latin typeface="Times New Roman" pitchFamily="18" charset="0"/>
                <a:cs typeface="Times New Roman" pitchFamily="18" charset="0"/>
              </a:rPr>
              <a:t>ć</a:t>
            </a:r>
            <a:r>
              <a:rPr lang="sr-Cyrl-CS" sz="2400" dirty="0" smtClean="0">
                <a:latin typeface="Times New Roman" pitchFamily="18" charset="0"/>
                <a:cs typeface="Times New Roman" pitchFamily="18" charset="0"/>
              </a:rPr>
              <a:t> 2004).</a:t>
            </a:r>
            <a:endParaRPr lang="en-US" sz="2400" dirty="0" smtClean="0">
              <a:latin typeface="Times New Roman" pitchFamily="18" charset="0"/>
              <a:cs typeface="Times New Roman" pitchFamily="18" charset="0"/>
            </a:endParaRPr>
          </a:p>
          <a:p>
            <a:pPr algn="just"/>
            <a:endParaRPr lang="en-US" sz="12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2. upareni leksikografski izvor</a:t>
            </a:r>
          </a:p>
          <a:p>
            <a:pPr algn="just"/>
            <a:r>
              <a:rPr lang="sr-Latn-CS" sz="2400" b="1" dirty="0" smtClean="0">
                <a:solidFill>
                  <a:srgbClr val="92D050"/>
                </a:solidFill>
                <a:latin typeface="Times New Roman" pitchFamily="18" charset="0"/>
                <a:cs typeface="Times New Roman" pitchFamily="18" charset="0"/>
              </a:rPr>
              <a:t>RUS</a:t>
            </a:r>
            <a:r>
              <a:rPr lang="sr-Cyrl-CS" sz="2400" dirty="0" smtClean="0">
                <a:solidFill>
                  <a:srgbClr val="92D05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белуга</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Белуги, род рыб сем. осетровых. 2 вида. Белуга – проходная рыба басс. Черного, Азовского, Каспийского и Адриатич. м.</a:t>
            </a:r>
            <a:r>
              <a:rPr lang="sr-Cyrl-CS" sz="2400" dirty="0" smtClean="0">
                <a:latin typeface="Times New Roman" pitchFamily="18" charset="0"/>
                <a:cs typeface="Times New Roman" pitchFamily="18" charset="0"/>
              </a:rPr>
              <a:t> СЭС</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en-US" sz="2400" b="1" dirty="0" smtClean="0">
                <a:solidFill>
                  <a:srgbClr val="FFFF00"/>
                </a:solidFill>
                <a:latin typeface="Times New Roman" pitchFamily="18" charset="0"/>
                <a:cs typeface="Times New Roman" pitchFamily="18" charset="0"/>
              </a:rPr>
              <a:t>SLOVEN</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beluga</a:t>
            </a:r>
            <a:r>
              <a:rPr lang="sr-Cyrl-CS" sz="2400"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Fm</a:t>
            </a:r>
            <a:r>
              <a:rPr lang="sr-Cyrl-CS" sz="2400" b="1"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 zelo velika riba, ki živi zlasti v Črnem in Kaspijskem morju, Huso huso</a:t>
            </a:r>
            <a:r>
              <a:rPr lang="sr-Latn-CS" sz="2400" i="1"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(SSKJ) </a:t>
            </a:r>
            <a:r>
              <a:rPr lang="sr-Cyrl-CS" sz="2400" dirty="0" smtClean="0">
                <a:latin typeface="Times New Roman" pitchFamily="18" charset="0"/>
                <a:cs typeface="Times New Roman" pitchFamily="18" charset="0"/>
              </a:rPr>
              <a:t>© #: Азовского, &lt;...&gt; и Адриатич. м. (СЭС).</a:t>
            </a:r>
            <a:endParaRPr lang="sr-Latn-CS" sz="2400" dirty="0" smtClean="0">
              <a:latin typeface="Times New Roman" pitchFamily="18" charset="0"/>
              <a:cs typeface="Times New Roman" pitchFamily="18" charset="0"/>
            </a:endParaRPr>
          </a:p>
          <a:p>
            <a:pPr algn="just"/>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a:bodyPr>
          <a:lstStyle/>
          <a:p>
            <a:r>
              <a:rPr lang="sr-Latn-CS" sz="4000" b="1" dirty="0" smtClean="0">
                <a:solidFill>
                  <a:srgbClr val="FFC000"/>
                </a:solidFill>
                <a:latin typeface="Times New Roman" pitchFamily="18" charset="0"/>
                <a:cs typeface="Times New Roman" pitchFamily="18" charset="0"/>
              </a:rPr>
              <a:t>Primer za S1Fr</a:t>
            </a:r>
            <a:r>
              <a:rPr lang="sr-Latn-CS" sz="4000" dirty="0" smtClean="0">
                <a:solidFill>
                  <a:srgbClr val="FFC000"/>
                </a:solidFill>
                <a:latin typeface="Times New Roman" pitchFamily="18" charset="0"/>
                <a:cs typeface="Times New Roman" pitchFamily="18" charset="0"/>
              </a:rPr>
              <a:t> </a:t>
            </a:r>
            <a:endParaRPr lang="sr-Latn-CS"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1676400"/>
            <a:ext cx="8077200" cy="5029200"/>
          </a:xfrm>
        </p:spPr>
        <p:txBody>
          <a:bodyPr>
            <a:noAutofit/>
          </a:bodyPr>
          <a:lstStyle/>
          <a:p>
            <a:pPr marL="0" indent="0" algn="just">
              <a:spcBef>
                <a:spcPts val="0"/>
              </a:spcBef>
            </a:pPr>
            <a:r>
              <a:rPr lang="sr-Latn-CS" sz="2400" b="1" dirty="0" smtClean="0">
                <a:solidFill>
                  <a:srgbClr val="92D050"/>
                </a:solidFill>
                <a:latin typeface="Times New Roman" pitchFamily="18" charset="0"/>
                <a:cs typeface="Times New Roman" pitchFamily="18" charset="0"/>
              </a:rPr>
              <a:t> RUS</a:t>
            </a:r>
            <a:r>
              <a:rPr lang="en-US" sz="2400" b="1" dirty="0" smtClean="0">
                <a:solidFill>
                  <a:srgbClr val="92D05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сборная</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То же, что сборная команда</a:t>
            </a:r>
            <a:r>
              <a:rPr lang="sr-Cyrl-CS" sz="2400" dirty="0" smtClean="0">
                <a:latin typeface="Times New Roman" pitchFamily="18" charset="0"/>
                <a:cs typeface="Times New Roman" pitchFamily="18" charset="0"/>
              </a:rPr>
              <a:t>. СРЈО</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sr-Latn-CS" sz="2400" b="1" dirty="0" smtClean="0">
                <a:solidFill>
                  <a:srgbClr val="FFFF00"/>
                </a:solidFill>
                <a:latin typeface="Times New Roman" pitchFamily="18" charset="0"/>
                <a:cs typeface="Times New Roman" pitchFamily="18" charset="0"/>
              </a:rPr>
              <a:t>HRV</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Latn-CS" sz="2400" b="1" dirty="0" smtClean="0">
                <a:latin typeface="Times New Roman" pitchFamily="18" charset="0"/>
                <a:cs typeface="Times New Roman" pitchFamily="18" charset="0"/>
              </a:rPr>
              <a:t>zbornaja</a:t>
            </a:r>
            <a:r>
              <a:rPr lang="sr-Cyrl-CS" sz="2400" dirty="0" smtClean="0">
                <a:latin typeface="Times New Roman" pitchFamily="18" charset="0"/>
                <a:cs typeface="Times New Roman" pitchFamily="18" charset="0"/>
              </a:rPr>
              <a:t> =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sr-Latn-CS" sz="2400" dirty="0" smtClean="0">
                <a:latin typeface="Times New Roman" pitchFamily="18" charset="0"/>
                <a:cs typeface="Times New Roman" pitchFamily="18" charset="0"/>
              </a:rPr>
              <a:t>Fr</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sovjetska reprezentacija (RSRTP) </a:t>
            </a:r>
            <a:r>
              <a:rPr lang="sr-Latn-CS" sz="2400" dirty="0" smtClean="0">
                <a:latin typeface="Times New Roman" pitchFamily="18" charset="0"/>
                <a:cs typeface="Times New Roman" pitchFamily="18" charset="0"/>
              </a:rPr>
              <a:t>© #: sovjetska (</a:t>
            </a:r>
            <a:r>
              <a:rPr lang="sr-Cyrl-CS" sz="2400" dirty="0" smtClean="0">
                <a:latin typeface="Times New Roman" pitchFamily="18" charset="0"/>
                <a:cs typeface="Times New Roman" pitchFamily="18" charset="0"/>
              </a:rPr>
              <a:t>RSRTP/СРЈО).</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r>
              <a:rPr lang="sr-Latn-CS" sz="4000" b="1" dirty="0" smtClean="0">
                <a:solidFill>
                  <a:srgbClr val="FFC000"/>
                </a:solidFill>
                <a:latin typeface="Times New Roman" pitchFamily="18" charset="0"/>
                <a:cs typeface="Times New Roman" pitchFamily="18" charset="0"/>
              </a:rPr>
              <a:t>Primer za S</a:t>
            </a:r>
            <a:r>
              <a:rPr lang="en-US" sz="4000" b="1" dirty="0" smtClean="0">
                <a:solidFill>
                  <a:srgbClr val="FFC000"/>
                </a:solidFill>
                <a:latin typeface="Times New Roman" pitchFamily="18" charset="0"/>
                <a:cs typeface="Times New Roman" pitchFamily="18" charset="0"/>
              </a:rPr>
              <a:t>2N</a:t>
            </a:r>
            <a:r>
              <a:rPr lang="sr-Latn-CS" sz="4000" dirty="0" smtClean="0">
                <a:solidFill>
                  <a:srgbClr val="FFC000"/>
                </a:solidFill>
                <a:latin typeface="Times New Roman" pitchFamily="18" charset="0"/>
                <a:cs typeface="Times New Roman" pitchFamily="18" charset="0"/>
              </a:rPr>
              <a:t>r </a:t>
            </a:r>
            <a:endParaRPr lang="sr-Latn-CS"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685800" y="1524000"/>
            <a:ext cx="7848600" cy="5181600"/>
          </a:xfrm>
        </p:spPr>
        <p:txBody>
          <a:bodyPr>
            <a:noAutofit/>
          </a:bodyPr>
          <a:lstStyle/>
          <a:p>
            <a:pPr marL="0" indent="0" algn="just">
              <a:spcBef>
                <a:spcPts val="0"/>
              </a:spcBef>
            </a:pPr>
            <a:r>
              <a:rPr lang="sr-Latn-CS" sz="2400" b="1" dirty="0" smtClean="0">
                <a:solidFill>
                  <a:srgbClr val="92D050"/>
                </a:solidFill>
                <a:latin typeface="Times New Roman" pitchFamily="18" charset="0"/>
                <a:cs typeface="Times New Roman" pitchFamily="18" charset="0"/>
              </a:rPr>
              <a:t> RUS.</a:t>
            </a:r>
            <a:r>
              <a:rPr lang="sr-Cyrl-CS" sz="2400" dirty="0" smtClean="0">
                <a:solidFill>
                  <a:srgbClr val="92D050"/>
                </a:solidFill>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агитка</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Литературное, живописное и т. п. произ</a:t>
            </a:r>
            <a:r>
              <a:rPr lang="sr-Latn-CS" sz="2400" i="1"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ведение, преследующее лишь агитационные цели без уче</a:t>
            </a:r>
            <a:r>
              <a:rPr lang="sr-Latn-CS" sz="2400" i="1"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та художественной стороны</a:t>
            </a:r>
            <a:r>
              <a:rPr lang="sr-Cyrl-CS" sz="2400" dirty="0" smtClean="0">
                <a:latin typeface="Times New Roman" pitchFamily="18" charset="0"/>
                <a:cs typeface="Times New Roman" pitchFamily="18" charset="0"/>
              </a:rPr>
              <a:t>. МАС</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sr-Latn-CS" sz="2400" b="1" dirty="0" smtClean="0">
                <a:solidFill>
                  <a:srgbClr val="FFFF00"/>
                </a:solidFill>
                <a:latin typeface="Times New Roman" pitchFamily="18" charset="0"/>
                <a:cs typeface="Times New Roman" pitchFamily="18" charset="0"/>
              </a:rPr>
              <a:t>BUG.</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агитка</a:t>
            </a:r>
            <a:r>
              <a:rPr lang="sr-Cyrl-CS" sz="2400" dirty="0" smtClean="0">
                <a:latin typeface="Times New Roman" pitchFamily="18" charset="0"/>
                <a:cs typeface="Times New Roman" pitchFamily="18" charset="0"/>
              </a:rPr>
              <a:t> = </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N</a:t>
            </a:r>
            <a:r>
              <a:rPr lang="sr-Cyrl-CS" sz="2400" b="1" dirty="0" smtClean="0">
                <a:latin typeface="Times New Roman" pitchFamily="18" charset="0"/>
                <a:cs typeface="Times New Roman" pitchFamily="18" charset="0"/>
              </a:rPr>
              <a:t>1</a:t>
            </a:r>
            <a:r>
              <a:rPr lang="sr-Latn-CS" sz="2400" b="1" dirty="0" smtClean="0">
                <a:latin typeface="Times New Roman" pitchFamily="18" charset="0"/>
                <a:cs typeface="Times New Roman" pitchFamily="18" charset="0"/>
              </a:rPr>
              <a:t>r</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1. група лица, които организирано правят агита</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ция; 2. агитационно средство /колективна рецитация, пе</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сен, плакат и др./ (БТР)</a:t>
            </a:r>
            <a:r>
              <a:rPr lang="en-US" sz="2400" dirty="0" smtClean="0">
                <a:latin typeface="Times New Roman" pitchFamily="18" charset="0"/>
                <a:cs typeface="Times New Roman" pitchFamily="18" charset="0"/>
              </a:rPr>
              <a:t>.</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a:bodyPr>
          <a:lstStyle/>
          <a:p>
            <a:r>
              <a:rPr lang="sr-Latn-CS" sz="4000" b="1" dirty="0" smtClean="0">
                <a:solidFill>
                  <a:srgbClr val="FFC000"/>
                </a:solidFill>
                <a:latin typeface="Times New Roman" pitchFamily="18" charset="0"/>
                <a:cs typeface="Times New Roman" pitchFamily="18" charset="0"/>
              </a:rPr>
              <a:t>Primer za S</a:t>
            </a:r>
            <a:r>
              <a:rPr lang="en-US" sz="4000" b="1" dirty="0" smtClean="0">
                <a:solidFill>
                  <a:srgbClr val="FFC000"/>
                </a:solidFill>
                <a:latin typeface="Times New Roman" pitchFamily="18" charset="0"/>
                <a:cs typeface="Times New Roman" pitchFamily="18" charset="0"/>
              </a:rPr>
              <a:t>2</a:t>
            </a:r>
            <a:r>
              <a:rPr lang="sr-Latn-CS" sz="4000" b="1" dirty="0" smtClean="0">
                <a:solidFill>
                  <a:srgbClr val="FFC000"/>
                </a:solidFill>
                <a:latin typeface="Times New Roman" pitchFamily="18" charset="0"/>
                <a:cs typeface="Times New Roman" pitchFamily="18" charset="0"/>
              </a:rPr>
              <a:t>Fr </a:t>
            </a:r>
            <a:endParaRPr lang="sr-Latn-CS" sz="4000"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609600" y="1600200"/>
            <a:ext cx="7924800" cy="5105400"/>
          </a:xfrm>
        </p:spPr>
        <p:txBody>
          <a:bodyPr>
            <a:noAutofit/>
          </a:bodyPr>
          <a:lstStyle/>
          <a:p>
            <a:pPr marL="0" indent="0" algn="just">
              <a:spcBef>
                <a:spcPts val="0"/>
              </a:spcBef>
            </a:pPr>
            <a:r>
              <a:rPr lang="sr-Latn-CS" sz="2400" b="1" dirty="0" smtClean="0">
                <a:solidFill>
                  <a:srgbClr val="92D050"/>
                </a:solidFill>
                <a:latin typeface="Times New Roman" pitchFamily="18" charset="0"/>
                <a:cs typeface="Times New Roman" pitchFamily="18" charset="0"/>
              </a:rPr>
              <a:t> </a:t>
            </a:r>
            <a:r>
              <a:rPr lang="en-US" sz="2400" b="1" dirty="0" smtClean="0">
                <a:solidFill>
                  <a:srgbClr val="92D050"/>
                </a:solidFill>
                <a:latin typeface="Times New Roman" pitchFamily="18" charset="0"/>
                <a:cs typeface="Times New Roman" pitchFamily="18" charset="0"/>
              </a:rPr>
              <a:t>RUS</a:t>
            </a:r>
            <a:r>
              <a:rPr lang="sr-Cyrl-CS" sz="2400" b="1" dirty="0" smtClean="0">
                <a:solidFill>
                  <a:srgbClr val="92D05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архар</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парнокопытное животное рода баранов. Выс. От 65 до 125 см, весят от 25 до 230 кг. Обитает гл. обр. в горах Передней, Ср. и Центр. Азии. &lt;...&gt; Родона</a:t>
            </a:r>
            <a:r>
              <a:rPr lang="sr-Latn-CS" sz="2400" i="1"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чальник домашней овцы</a:t>
            </a:r>
            <a:r>
              <a:rPr lang="en-US" sz="2400" i="1"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&lt;...&gt; СЭС</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en-US" sz="2400" b="1" dirty="0" smtClean="0">
                <a:solidFill>
                  <a:srgbClr val="FFFF00"/>
                </a:solidFill>
                <a:latin typeface="Times New Roman" pitchFamily="18" charset="0"/>
                <a:cs typeface="Times New Roman" pitchFamily="18" charset="0"/>
              </a:rPr>
              <a:t>SLOVA</a:t>
            </a:r>
            <a:r>
              <a:rPr lang="sr-Latn-CS" sz="2400" b="1" dirty="0" smtClean="0">
                <a:solidFill>
                  <a:srgbClr val="FFFF00"/>
                </a:solidFill>
                <a:latin typeface="Times New Roman" pitchFamily="18" charset="0"/>
                <a:cs typeface="Times New Roman" pitchFamily="18" charset="0"/>
              </a:rPr>
              <a:t>Č</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Latn-CS" sz="2400" b="1" dirty="0" smtClean="0">
                <a:latin typeface="Times New Roman" pitchFamily="18" charset="0"/>
                <a:cs typeface="Times New Roman" pitchFamily="18" charset="0"/>
              </a:rPr>
              <a:t>archar</a:t>
            </a:r>
            <a:r>
              <a:rPr lang="sr-Cyrl-CS" sz="2400" dirty="0" smtClean="0">
                <a:latin typeface="Times New Roman" pitchFamily="18" charset="0"/>
                <a:cs typeface="Times New Roman" pitchFamily="18" charset="0"/>
              </a:rPr>
              <a:t> = </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Fr</a:t>
            </a:r>
            <a:r>
              <a:rPr lang="sr-Cyrl-CS" sz="2400" b="1"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 divá stredoázijská ovca prapredok; ovce domácej (SCSI)</a:t>
            </a:r>
            <a:r>
              <a:rPr lang="sr-Cyrl-CS" sz="2400" dirty="0" smtClean="0">
                <a:latin typeface="Times New Roman" pitchFamily="18" charset="0"/>
                <a:cs typeface="Times New Roman" pitchFamily="18" charset="0"/>
              </a:rPr>
              <a:t> © *: </a:t>
            </a:r>
            <a:r>
              <a:rPr lang="sr-Latn-CS" sz="2400" dirty="0" smtClean="0">
                <a:latin typeface="Times New Roman" pitchFamily="18" charset="0"/>
                <a:cs typeface="Times New Roman" pitchFamily="18" charset="0"/>
              </a:rPr>
              <a:t>ovce domácej</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SCSI/</a:t>
            </a:r>
            <a:r>
              <a:rPr lang="sr-Cyrl-CS" sz="2400" dirty="0" smtClean="0">
                <a:latin typeface="Times New Roman" pitchFamily="18" charset="0"/>
                <a:cs typeface="Times New Roman" pitchFamily="18" charset="0"/>
              </a:rPr>
              <a:t>СЭС</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a:bodyPr>
          <a:lstStyle/>
          <a:p>
            <a:r>
              <a:rPr lang="sr-Latn-CS" sz="4000" b="1" dirty="0" smtClean="0">
                <a:solidFill>
                  <a:srgbClr val="FFC000"/>
                </a:solidFill>
                <a:latin typeface="Times New Roman" pitchFamily="18" charset="0"/>
                <a:cs typeface="Times New Roman" pitchFamily="18" charset="0"/>
              </a:rPr>
              <a:t>Primer za S</a:t>
            </a:r>
            <a:r>
              <a:rPr lang="en-US" sz="4000" b="1" dirty="0" smtClean="0">
                <a:solidFill>
                  <a:srgbClr val="FFC000"/>
                </a:solidFill>
                <a:latin typeface="Times New Roman" pitchFamily="18" charset="0"/>
                <a:cs typeface="Times New Roman" pitchFamily="18" charset="0"/>
              </a:rPr>
              <a:t>2</a:t>
            </a:r>
            <a:r>
              <a:rPr lang="sr-Latn-CS" sz="4000" b="1" dirty="0" smtClean="0">
                <a:solidFill>
                  <a:srgbClr val="FFC000"/>
                </a:solidFill>
                <a:latin typeface="Times New Roman" pitchFamily="18" charset="0"/>
                <a:cs typeface="Times New Roman" pitchFamily="18" charset="0"/>
              </a:rPr>
              <a:t>F</a:t>
            </a:r>
            <a:r>
              <a:rPr lang="en-US" sz="4000" b="1" dirty="0" smtClean="0">
                <a:solidFill>
                  <a:srgbClr val="FFC000"/>
                </a:solidFill>
                <a:latin typeface="Times New Roman" pitchFamily="18" charset="0"/>
                <a:cs typeface="Times New Roman" pitchFamily="18" charset="0"/>
              </a:rPr>
              <a:t>&gt;</a:t>
            </a:r>
            <a:r>
              <a:rPr lang="sr-Latn-CS" sz="4000" b="1" dirty="0" smtClean="0">
                <a:solidFill>
                  <a:srgbClr val="FFC000"/>
                </a:solidFill>
                <a:latin typeface="Times New Roman" pitchFamily="18" charset="0"/>
                <a:cs typeface="Times New Roman" pitchFamily="18" charset="0"/>
              </a:rPr>
              <a:t>r</a:t>
            </a:r>
            <a:r>
              <a:rPr lang="sr-Latn-CS" sz="4000" dirty="0" smtClean="0">
                <a:solidFill>
                  <a:srgbClr val="FFC000"/>
                </a:solidFill>
                <a:latin typeface="Times New Roman" pitchFamily="18" charset="0"/>
                <a:cs typeface="Times New Roman" pitchFamily="18" charset="0"/>
              </a:rPr>
              <a:t> </a:t>
            </a:r>
            <a:endParaRPr lang="sr-Latn-CS"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609600" y="1524000"/>
            <a:ext cx="7924800" cy="5181600"/>
          </a:xfrm>
        </p:spPr>
        <p:txBody>
          <a:bodyPr>
            <a:noAutofit/>
          </a:bodyPr>
          <a:lstStyle/>
          <a:p>
            <a:pPr marL="0" indent="0" algn="just">
              <a:spcBef>
                <a:spcPts val="0"/>
              </a:spcBef>
            </a:pPr>
            <a:r>
              <a:rPr lang="sr-Latn-CS" sz="2400" b="1" dirty="0" smtClean="0">
                <a:solidFill>
                  <a:srgbClr val="92D050"/>
                </a:solidFill>
                <a:latin typeface="Times New Roman" pitchFamily="18" charset="0"/>
                <a:cs typeface="Times New Roman" pitchFamily="18" charset="0"/>
              </a:rPr>
              <a:t> </a:t>
            </a:r>
            <a:r>
              <a:rPr lang="en-US" sz="2400" b="1" dirty="0" smtClean="0">
                <a:solidFill>
                  <a:srgbClr val="92D050"/>
                </a:solidFill>
                <a:latin typeface="Times New Roman" pitchFamily="18" charset="0"/>
                <a:cs typeface="Times New Roman" pitchFamily="18" charset="0"/>
              </a:rPr>
              <a:t>RUS</a:t>
            </a:r>
            <a:r>
              <a:rPr lang="sr-Cyrl-CS" sz="2400" b="1" dirty="0" smtClean="0">
                <a:solidFill>
                  <a:srgbClr val="92D05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агитпроп</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sr-Latn-CS" sz="2400" i="1" dirty="0" smtClean="0">
                <a:latin typeface="Times New Roman" pitchFamily="18" charset="0"/>
                <a:cs typeface="Times New Roman" pitchFamily="18" charset="0"/>
              </a:rPr>
              <a:t>В СССР до 1934 г.:</a:t>
            </a:r>
            <a:r>
              <a:rPr lang="en-US" sz="2400" i="1" dirty="0" smtClean="0">
                <a:latin typeface="Times New Roman" pitchFamily="18" charset="0"/>
                <a:cs typeface="Times New Roman" pitchFamily="18" charset="0"/>
              </a:rPr>
              <a:t> </a:t>
            </a:r>
            <a:r>
              <a:rPr lang="sr-Latn-CS" sz="2400" i="1" dirty="0" smtClean="0">
                <a:latin typeface="Times New Roman" pitchFamily="18" charset="0"/>
                <a:cs typeface="Times New Roman" pitchFamily="18" charset="0"/>
              </a:rPr>
              <a:t>Отдел агитации и пропаганды при ЦК и местных комитетах ВКП(б).</a:t>
            </a:r>
            <a:r>
              <a:rPr lang="sr-Latn-C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БТС</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en-US" sz="2400" b="1" dirty="0" smtClean="0">
                <a:solidFill>
                  <a:srgbClr val="FFFF00"/>
                </a:solidFill>
                <a:latin typeface="Times New Roman" pitchFamily="18" charset="0"/>
                <a:cs typeface="Times New Roman" pitchFamily="18" charset="0"/>
              </a:rPr>
              <a:t>MAK</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агитпроп</a:t>
            </a:r>
            <a:r>
              <a:rPr lang="sr-Cyrl-CS" sz="2400" dirty="0" smtClean="0">
                <a:latin typeface="Times New Roman" pitchFamily="18" charset="0"/>
                <a:cs typeface="Times New Roman" pitchFamily="18" charset="0"/>
              </a:rPr>
              <a:t> = </a:t>
            </a:r>
            <a:r>
              <a:rPr lang="sr-Cyrl-CS" sz="2400" b="1" dirty="0" smtClean="0">
                <a:latin typeface="Times New Roman" pitchFamily="18" charset="0"/>
                <a:cs typeface="Times New Roman" pitchFamily="18" charset="0"/>
              </a:rPr>
              <a:t>С2</a:t>
            </a:r>
            <a:r>
              <a:rPr lang="en-US" sz="2400" b="1" dirty="0" smtClean="0">
                <a:latin typeface="Times New Roman" pitchFamily="18" charset="0"/>
                <a:cs typeface="Times New Roman" pitchFamily="18" charset="0"/>
              </a:rPr>
              <a:t>F</a:t>
            </a:r>
            <a:r>
              <a:rPr lang="sr-Latn-CS" sz="2400" b="1" dirty="0" smtClean="0">
                <a:latin typeface="Times New Roman" pitchFamily="18" charset="0"/>
                <a:cs typeface="Times New Roman" pitchFamily="18" charset="0"/>
              </a:rPr>
              <a:t>&gt;</a:t>
            </a:r>
            <a:r>
              <a:rPr lang="en-US" sz="2400" b="1" dirty="0" smtClean="0">
                <a:latin typeface="Times New Roman" pitchFamily="18" charset="0"/>
                <a:cs typeface="Times New Roman" pitchFamily="18" charset="0"/>
              </a:rPr>
              <a:t>r</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одделение за агитација и пропаганда кај политички и други организации (ТРМЈ) © #&gt;: В СССР до 1934 г.</a:t>
            </a:r>
            <a:r>
              <a:rPr lang="en-US" sz="2400" dirty="0" smtClean="0">
                <a:latin typeface="Times New Roman" pitchFamily="18" charset="0"/>
                <a:cs typeface="Times New Roman" pitchFamily="18" charset="0"/>
              </a:rPr>
              <a:t> &lt;…&gt; </a:t>
            </a:r>
            <a:r>
              <a:rPr lang="sr-Latn-CS" sz="2400" dirty="0" smtClean="0">
                <a:latin typeface="Times New Roman" pitchFamily="18" charset="0"/>
                <a:cs typeface="Times New Roman" pitchFamily="18" charset="0"/>
              </a:rPr>
              <a:t>при ЦК</a:t>
            </a:r>
            <a:r>
              <a:rPr lang="en-US" sz="2400" dirty="0" smtClean="0">
                <a:latin typeface="Times New Roman" pitchFamily="18" charset="0"/>
                <a:cs typeface="Times New Roman" pitchFamily="18" charset="0"/>
              </a:rPr>
              <a:t> &lt;….&gt; </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ВКП(б)</a:t>
            </a:r>
            <a:r>
              <a:rPr lang="sr-Latn-CS" sz="2400" i="1"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(БТС).</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rmAutofit/>
          </a:bodyPr>
          <a:lstStyle/>
          <a:p>
            <a:r>
              <a:rPr lang="sr-Latn-CS" sz="4000" b="1" dirty="0" smtClean="0">
                <a:solidFill>
                  <a:srgbClr val="FFC000"/>
                </a:solidFill>
                <a:latin typeface="Times New Roman" pitchFamily="18" charset="0"/>
                <a:cs typeface="Times New Roman" pitchFamily="18" charset="0"/>
              </a:rPr>
              <a:t>Primer za S1</a:t>
            </a:r>
            <a:r>
              <a:rPr lang="en-US" sz="4000" b="1" dirty="0" smtClean="0">
                <a:solidFill>
                  <a:srgbClr val="FFC000"/>
                </a:solidFill>
                <a:latin typeface="Times New Roman" pitchFamily="18" charset="0"/>
                <a:cs typeface="Times New Roman" pitchFamily="18" charset="0"/>
              </a:rPr>
              <a:t>Nm+S1Fm</a:t>
            </a:r>
            <a:r>
              <a:rPr lang="sr-Latn-CS" sz="4000" b="1" dirty="0" smtClean="0">
                <a:solidFill>
                  <a:srgbClr val="FFC000"/>
                </a:solidFill>
                <a:latin typeface="Times New Roman" pitchFamily="18" charset="0"/>
                <a:cs typeface="Times New Roman" pitchFamily="18" charset="0"/>
              </a:rPr>
              <a:t> </a:t>
            </a:r>
            <a:endParaRPr lang="sr-Latn-CS" sz="4000"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1752600"/>
            <a:ext cx="8001000" cy="4648200"/>
          </a:xfrm>
        </p:spPr>
        <p:txBody>
          <a:bodyPr>
            <a:noAutofit/>
          </a:bodyPr>
          <a:lstStyle/>
          <a:p>
            <a:r>
              <a:rPr lang="en-US" sz="2400" b="1" dirty="0" smtClean="0">
                <a:solidFill>
                  <a:srgbClr val="92D050"/>
                </a:solidFill>
                <a:latin typeface="Times New Roman" pitchFamily="18" charset="0"/>
                <a:cs typeface="Times New Roman" pitchFamily="18" charset="0"/>
              </a:rPr>
              <a:t>RUS</a:t>
            </a:r>
            <a:r>
              <a:rPr lang="ru-RU" sz="2400" b="1" dirty="0" smtClean="0">
                <a:solidFill>
                  <a:srgbClr val="92D050"/>
                </a:solidFill>
                <a:latin typeface="Times New Roman" pitchFamily="18" charset="0"/>
                <a:cs typeface="Times New Roman" pitchFamily="18" charset="0"/>
              </a:rPr>
              <a:t>.</a:t>
            </a:r>
            <a:r>
              <a:rPr lang="en-US" sz="2400" b="1" dirty="0" smtClean="0">
                <a:solidFill>
                  <a:srgbClr val="92D050"/>
                </a:solidFill>
                <a:latin typeface="Times New Roman" pitchFamily="18" charset="0"/>
                <a:cs typeface="Times New Roman" pitchFamily="18" charset="0"/>
              </a:rPr>
              <a:t> </a:t>
            </a:r>
            <a:r>
              <a:rPr lang="ru-RU" sz="2400" b="1" dirty="0" smtClean="0">
                <a:latin typeface="Times New Roman" pitchFamily="18" charset="0"/>
                <a:cs typeface="Times New Roman" pitchFamily="18" charset="0"/>
              </a:rPr>
              <a:t>денежный</a:t>
            </a:r>
            <a:r>
              <a:rPr lang="ru-RU"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ru-RU" sz="2400" dirty="0" smtClean="0">
                <a:latin typeface="Times New Roman" pitchFamily="18" charset="0"/>
                <a:cs typeface="Times New Roman" pitchFamily="18" charset="0"/>
              </a:rPr>
              <a:t>1</a:t>
            </a:r>
            <a:r>
              <a:rPr lang="ru-RU" sz="2400" i="1" dirty="0" smtClean="0">
                <a:latin typeface="Times New Roman" pitchFamily="18" charset="0"/>
                <a:cs typeface="Times New Roman" pitchFamily="18" charset="0"/>
              </a:rPr>
              <a:t>. Прил. к деньги. || Выражающийся </a:t>
            </a:r>
            <a:r>
              <a:rPr lang="ru-RU" sz="2400" b="1" i="1" dirty="0" smtClean="0">
                <a:latin typeface="Times New Roman" pitchFamily="18" charset="0"/>
                <a:cs typeface="Times New Roman" pitchFamily="18" charset="0"/>
              </a:rPr>
              <a:t>в</a:t>
            </a:r>
            <a:r>
              <a:rPr lang="en-US" sz="2400" b="1" i="1" dirty="0" smtClean="0">
                <a:latin typeface="Times New Roman" pitchFamily="18" charset="0"/>
                <a:cs typeface="Times New Roman" pitchFamily="18" charset="0"/>
              </a:rPr>
              <a:t> </a:t>
            </a:r>
            <a:r>
              <a:rPr lang="ru-RU" sz="2400" i="1" dirty="0" smtClean="0">
                <a:latin typeface="Times New Roman" pitchFamily="18" charset="0"/>
                <a:cs typeface="Times New Roman" pitchFamily="18" charset="0"/>
              </a:rPr>
              <a:t>деньгах. 2. Имеющий деньги; богатый.</a:t>
            </a:r>
            <a:r>
              <a:rPr lang="ru-RU" sz="2400" dirty="0" smtClean="0">
                <a:latin typeface="Times New Roman" pitchFamily="18" charset="0"/>
                <a:cs typeface="Times New Roman" pitchFamily="18" charset="0"/>
              </a:rPr>
              <a:t> (МАС)</a:t>
            </a:r>
            <a:r>
              <a:rPr lang="en-US"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 </a:t>
            </a:r>
            <a:r>
              <a:rPr lang="en-US" sz="2400" b="1" dirty="0" smtClean="0">
                <a:solidFill>
                  <a:srgbClr val="FFFF00"/>
                </a:solidFill>
                <a:latin typeface="Times New Roman" pitchFamily="18" charset="0"/>
                <a:cs typeface="Times New Roman" pitchFamily="18" charset="0"/>
              </a:rPr>
              <a:t>BUG</a:t>
            </a:r>
            <a:r>
              <a:rPr lang="ru-RU" sz="2400" b="1" dirty="0" smtClean="0">
                <a:solidFill>
                  <a:srgbClr val="FFFF00"/>
                </a:solidFill>
                <a:latin typeface="Times New Roman" pitchFamily="18" charset="0"/>
                <a:cs typeface="Times New Roman" pitchFamily="18" charset="0"/>
              </a:rPr>
              <a:t>.</a:t>
            </a:r>
            <a:r>
              <a:rPr lang="ru-RU"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денежен </a:t>
            </a:r>
            <a:r>
              <a:rPr lang="sr-Latn-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S</a:t>
            </a:r>
            <a:r>
              <a:rPr lang="ru-RU" sz="24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N</a:t>
            </a:r>
            <a:r>
              <a:rPr lang="ru-RU" sz="24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m</a:t>
            </a:r>
            <a:r>
              <a:rPr lang="ru-RU"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S</a:t>
            </a:r>
            <a:r>
              <a:rPr lang="ru-RU" sz="24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F</a:t>
            </a:r>
            <a:r>
              <a:rPr lang="ru-RU" sz="24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m</a:t>
            </a:r>
            <a:r>
              <a:rPr lang="ru-RU" sz="2400" dirty="0" smtClean="0">
                <a:latin typeface="Times New Roman" pitchFamily="18" charset="0"/>
                <a:cs typeface="Times New Roman" pitchFamily="18" charset="0"/>
              </a:rPr>
              <a:t> – паричен, &lt;който се отнася до пари, свързан е с пари&gt; (АРБЕ) © </a:t>
            </a:r>
            <a:r>
              <a:rPr lang="en-US" sz="2400" dirty="0" smtClean="0">
                <a:latin typeface="Times New Roman" pitchFamily="18" charset="0"/>
                <a:cs typeface="Times New Roman" pitchFamily="18" charset="0"/>
              </a:rPr>
              <a:t>S</a:t>
            </a:r>
            <a:r>
              <a:rPr lang="ru-RU" sz="24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Nm</a:t>
            </a:r>
            <a:r>
              <a:rPr lang="ru-RU" sz="2400" dirty="0" smtClean="0">
                <a:latin typeface="Times New Roman" pitchFamily="18" charset="0"/>
                <a:cs typeface="Times New Roman" pitchFamily="18" charset="0"/>
              </a:rPr>
              <a:t> (#2: имеющий деньги; богатый) + </a:t>
            </a:r>
            <a:r>
              <a:rPr lang="en-US" sz="2400" dirty="0" smtClean="0">
                <a:latin typeface="Times New Roman" pitchFamily="18" charset="0"/>
                <a:cs typeface="Times New Roman" pitchFamily="18" charset="0"/>
              </a:rPr>
              <a:t>S</a:t>
            </a:r>
            <a:r>
              <a:rPr lang="ru-RU" sz="24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Fm</a:t>
            </a:r>
            <a:r>
              <a:rPr lang="ru-RU" sz="2400" dirty="0" smtClean="0">
                <a:latin typeface="Times New Roman" pitchFamily="18" charset="0"/>
                <a:cs typeface="Times New Roman" pitchFamily="18" charset="0"/>
              </a:rPr>
              <a:t> (# 1:</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выражающийся в деньгах) (МАС).</a:t>
            </a:r>
            <a:r>
              <a:rPr lang="ru-RU" sz="2400" dirty="0" smtClean="0">
                <a:latin typeface="Times New Roman" pitchFamily="18" charset="0"/>
                <a:cs typeface="Times New Roman" pitchFamily="18" charset="0"/>
              </a:rPr>
              <a:t> </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normAutofit/>
          </a:bodyPr>
          <a:lstStyle/>
          <a:p>
            <a:r>
              <a:rPr lang="sr-Latn-CS" sz="4000" b="1" dirty="0" smtClean="0">
                <a:solidFill>
                  <a:srgbClr val="FFC000"/>
                </a:solidFill>
                <a:latin typeface="Times New Roman" pitchFamily="18" charset="0"/>
                <a:cs typeface="Times New Roman" pitchFamily="18" charset="0"/>
              </a:rPr>
              <a:t>Primer za S1</a:t>
            </a:r>
            <a:r>
              <a:rPr lang="en-US" sz="4000" b="1" dirty="0" smtClean="0">
                <a:solidFill>
                  <a:srgbClr val="FFC000"/>
                </a:solidFill>
                <a:latin typeface="Times New Roman" pitchFamily="18" charset="0"/>
                <a:cs typeface="Times New Roman" pitchFamily="18" charset="0"/>
              </a:rPr>
              <a:t>Nm+S1Fr</a:t>
            </a:r>
            <a:r>
              <a:rPr lang="sr-Latn-CS" sz="4000" b="1" dirty="0" smtClean="0">
                <a:solidFill>
                  <a:srgbClr val="FFC000"/>
                </a:solidFill>
                <a:latin typeface="Times New Roman" pitchFamily="18" charset="0"/>
                <a:cs typeface="Times New Roman" pitchFamily="18" charset="0"/>
              </a:rPr>
              <a:t> </a:t>
            </a:r>
            <a:endParaRPr lang="sr-Latn-CS" sz="4000"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1524000"/>
            <a:ext cx="8153400" cy="5105400"/>
          </a:xfrm>
        </p:spPr>
        <p:txBody>
          <a:bodyPr>
            <a:noAutofit/>
          </a:bodyPr>
          <a:lstStyle/>
          <a:p>
            <a:pPr marL="0" indent="0" algn="just">
              <a:spcBef>
                <a:spcPts val="0"/>
              </a:spcBef>
            </a:pPr>
            <a:endParaRPr lang="sr-Cyrl-CS" sz="2400" b="1" dirty="0" smtClean="0">
              <a:solidFill>
                <a:srgbClr val="92D050"/>
              </a:solidFill>
              <a:latin typeface="Times New Roman" pitchFamily="18" charset="0"/>
              <a:cs typeface="Times New Roman" pitchFamily="18" charset="0"/>
            </a:endParaRPr>
          </a:p>
          <a:p>
            <a:pPr marL="0" indent="0" algn="just">
              <a:spcBef>
                <a:spcPts val="0"/>
              </a:spcBef>
            </a:pPr>
            <a:r>
              <a:rPr lang="sr-Latn-CS" sz="2400" b="1" dirty="0" smtClean="0">
                <a:solidFill>
                  <a:srgbClr val="92D050"/>
                </a:solidFill>
                <a:latin typeface="Times New Roman" pitchFamily="18" charset="0"/>
                <a:cs typeface="Times New Roman" pitchFamily="18" charset="0"/>
              </a:rPr>
              <a:t> RUS.</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вождь</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1. Общепризнанный идейный, политический руководитель. 2. В старину: военачальник, предводитель.</a:t>
            </a:r>
            <a:r>
              <a:rPr lang="sr-Latn-C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СРЈО</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sr-Latn-CS" sz="2400" b="1" dirty="0" smtClean="0">
                <a:solidFill>
                  <a:srgbClr val="FFFF00"/>
                </a:solidFill>
                <a:latin typeface="Times New Roman" pitchFamily="18" charset="0"/>
                <a:cs typeface="Times New Roman" pitchFamily="18" charset="0"/>
              </a:rPr>
              <a:t>SRP</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вожд</a:t>
            </a:r>
            <a:r>
              <a:rPr lang="sr-Cyrl-CS" sz="2400" dirty="0" smtClean="0">
                <a:latin typeface="Times New Roman" pitchFamily="18" charset="0"/>
                <a:cs typeface="Times New Roman" pitchFamily="18" charset="0"/>
              </a:rPr>
              <a:t> =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sr-Latn-CS" sz="2400" dirty="0" smtClean="0">
                <a:latin typeface="Times New Roman" pitchFamily="18" charset="0"/>
                <a:cs typeface="Times New Roman" pitchFamily="18" charset="0"/>
              </a:rPr>
              <a:t>N1m</a:t>
            </a:r>
            <a:r>
              <a:rPr lang="sr-Cyrl-CS" sz="2400" dirty="0" smtClean="0">
                <a:latin typeface="Times New Roman" pitchFamily="18" charset="0"/>
                <a:cs typeface="Times New Roman" pitchFamily="18" charset="0"/>
              </a:rPr>
              <a:t>+</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sr-Latn-CS" sz="2400" dirty="0" smtClean="0">
                <a:latin typeface="Times New Roman" pitchFamily="18" charset="0"/>
                <a:cs typeface="Times New Roman" pitchFamily="18" charset="0"/>
              </a:rPr>
              <a:t>Fr</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вођ(а) (Карађорђева титула) (</a:t>
            </a:r>
            <a:r>
              <a:rPr lang="sr-Latn-CS" sz="2400" dirty="0" smtClean="0">
                <a:latin typeface="Times New Roman" pitchFamily="18" charset="0"/>
                <a:cs typeface="Times New Roman" pitchFamily="18" charset="0"/>
              </a:rPr>
              <a:t>RSKJ</a:t>
            </a:r>
            <a:r>
              <a:rPr lang="sr-Cyrl-CS" sz="2400" dirty="0" smtClean="0">
                <a:latin typeface="Times New Roman" pitchFamily="18" charset="0"/>
                <a:cs typeface="Times New Roman" pitchFamily="18" charset="0"/>
              </a:rPr>
              <a:t>) ©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sr-Latn-CS" sz="2400" dirty="0" smtClean="0">
                <a:latin typeface="Times New Roman" pitchFamily="18" charset="0"/>
                <a:cs typeface="Times New Roman" pitchFamily="18" charset="0"/>
              </a:rPr>
              <a:t>Nm</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1</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o</a:t>
            </a:r>
            <a:r>
              <a:rPr lang="sr-Cyrl-CS" sz="2400" dirty="0" smtClean="0">
                <a:latin typeface="Times New Roman" pitchFamily="18" charset="0"/>
                <a:cs typeface="Times New Roman" pitchFamily="18" charset="0"/>
              </a:rPr>
              <a:t>бщепризнанный идейный, политический руководитель) +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sr-Latn-CS" sz="2400" dirty="0" smtClean="0">
                <a:latin typeface="Times New Roman" pitchFamily="18" charset="0"/>
                <a:cs typeface="Times New Roman" pitchFamily="18" charset="0"/>
              </a:rPr>
              <a:t>Fr</a:t>
            </a:r>
            <a:r>
              <a:rPr lang="sr-Cyrl-CS" sz="2400" dirty="0" smtClean="0">
                <a:latin typeface="Times New Roman" pitchFamily="18" charset="0"/>
                <a:cs typeface="Times New Roman" pitchFamily="18" charset="0"/>
              </a:rPr>
              <a:t> (#: Карађорђева титула) (</a:t>
            </a:r>
            <a:r>
              <a:rPr lang="sr-Latn-CS" sz="2400" dirty="0" smtClean="0">
                <a:latin typeface="Times New Roman" pitchFamily="18" charset="0"/>
                <a:cs typeface="Times New Roman" pitchFamily="18" charset="0"/>
              </a:rPr>
              <a:t>RSKJ/</a:t>
            </a:r>
            <a:r>
              <a:rPr lang="sr-Cyrl-CS" sz="2400" dirty="0" smtClean="0">
                <a:latin typeface="Times New Roman" pitchFamily="18" charset="0"/>
                <a:cs typeface="Times New Roman" pitchFamily="18" charset="0"/>
              </a:rPr>
              <a:t>СРЈО).</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838200"/>
          </a:xfrm>
        </p:spPr>
        <p:txBody>
          <a:bodyPr>
            <a:noAutofit/>
          </a:bodyPr>
          <a:lstStyle/>
          <a:p>
            <a:r>
              <a:rPr lang="sr-Latn-CS" sz="4000" b="1" dirty="0" smtClean="0">
                <a:solidFill>
                  <a:srgbClr val="FFC000"/>
                </a:solidFill>
                <a:latin typeface="Times New Roman" pitchFamily="18" charset="0"/>
                <a:cs typeface="Times New Roman" pitchFamily="18" charset="0"/>
              </a:rPr>
              <a:t>Primer S1</a:t>
            </a:r>
            <a:r>
              <a:rPr lang="en-US" sz="4000" b="1" dirty="0" smtClean="0">
                <a:solidFill>
                  <a:srgbClr val="FFC000"/>
                </a:solidFill>
                <a:latin typeface="Times New Roman" pitchFamily="18" charset="0"/>
                <a:cs typeface="Times New Roman" pitchFamily="18" charset="0"/>
              </a:rPr>
              <a:t>Nm+S2Nr</a:t>
            </a:r>
            <a:r>
              <a:rPr lang="sr-Latn-CS" sz="4000" dirty="0" smtClean="0">
                <a:solidFill>
                  <a:srgbClr val="FFC000"/>
                </a:solidFill>
                <a:latin typeface="Times New Roman" pitchFamily="18" charset="0"/>
                <a:cs typeface="Times New Roman" pitchFamily="18" charset="0"/>
              </a:rPr>
              <a:t> </a:t>
            </a:r>
            <a:endParaRPr lang="sr-Latn-CS"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1295400"/>
            <a:ext cx="8382000" cy="5410200"/>
          </a:xfrm>
        </p:spPr>
        <p:txBody>
          <a:bodyPr>
            <a:noAutofit/>
          </a:bodyPr>
          <a:lstStyle/>
          <a:p>
            <a:pPr marL="0" indent="0" algn="just">
              <a:spcBef>
                <a:spcPts val="0"/>
              </a:spcBef>
            </a:pPr>
            <a:r>
              <a:rPr lang="sr-Latn-CS" sz="2400" dirty="0" smtClean="0">
                <a:solidFill>
                  <a:srgbClr val="92D050"/>
                </a:solidFill>
                <a:latin typeface="Times New Roman" pitchFamily="18" charset="0"/>
                <a:cs typeface="Times New Roman" pitchFamily="18" charset="0"/>
              </a:rPr>
              <a:t> </a:t>
            </a:r>
            <a:r>
              <a:rPr lang="sr-Latn-CS" sz="2400" b="1" dirty="0" smtClean="0">
                <a:solidFill>
                  <a:srgbClr val="92D050"/>
                </a:solidFill>
                <a:latin typeface="Times New Roman" pitchFamily="18" charset="0"/>
                <a:cs typeface="Times New Roman" pitchFamily="18" charset="0"/>
              </a:rPr>
              <a:t>RUS</a:t>
            </a:r>
            <a:r>
              <a:rPr lang="sr-Cyrl-CS" sz="2400" b="1" dirty="0" smtClean="0">
                <a:solidFill>
                  <a:srgbClr val="92D05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царь</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1. Титул монарха в некоторых странах, а также лицо, носившее этот титул. </a:t>
            </a:r>
            <a:r>
              <a:rPr lang="pl-PL" sz="2400" i="1" dirty="0" smtClean="0">
                <a:latin typeface="Times New Roman" pitchFamily="18" charset="0"/>
                <a:cs typeface="Times New Roman" pitchFamily="18" charset="0"/>
              </a:rPr>
              <a:t>2</a:t>
            </a:r>
            <a:r>
              <a:rPr lang="en-US" sz="2400" i="1" dirty="0" smtClean="0">
                <a:latin typeface="Times New Roman" pitchFamily="18" charset="0"/>
                <a:cs typeface="Times New Roman" pitchFamily="18" charset="0"/>
              </a:rPr>
              <a:t>.</a:t>
            </a:r>
            <a:r>
              <a:rPr lang="pl-PL" sz="2400" i="1" dirty="0" smtClean="0">
                <a:latin typeface="Times New Roman" pitchFamily="18" charset="0"/>
                <a:cs typeface="Times New Roman" pitchFamily="18" charset="0"/>
              </a:rPr>
              <a:t> </a:t>
            </a:r>
            <a:r>
              <a:rPr lang="sr-Cyrl-CS" sz="2400" i="1" dirty="0" smtClean="0">
                <a:latin typeface="Times New Roman" pitchFamily="18" charset="0"/>
                <a:cs typeface="Times New Roman" pitchFamily="18" charset="0"/>
              </a:rPr>
              <a:t>Тот, кто подчиняет окружающих  своему влиянию или превосходит всех в каком-л. отношении. </a:t>
            </a:r>
            <a:r>
              <a:rPr lang="sr-Cyrl-CS" sz="2400" dirty="0" smtClean="0">
                <a:latin typeface="Times New Roman" pitchFamily="18" charset="0"/>
                <a:cs typeface="Times New Roman" pitchFamily="18" charset="0"/>
              </a:rPr>
              <a:t>МАС</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sr-Latn-CS" sz="2400" b="1" dirty="0" smtClean="0">
                <a:solidFill>
                  <a:srgbClr val="FFFF00"/>
                </a:solidFill>
                <a:latin typeface="Times New Roman" pitchFamily="18" charset="0"/>
                <a:cs typeface="Times New Roman" pitchFamily="18" charset="0"/>
              </a:rPr>
              <a:t>POLJ</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Latn-CS" sz="2400" b="1" dirty="0" smtClean="0">
                <a:latin typeface="Times New Roman" pitchFamily="18" charset="0"/>
                <a:cs typeface="Times New Roman" pitchFamily="18" charset="0"/>
              </a:rPr>
              <a:t>car</a:t>
            </a:r>
            <a:r>
              <a:rPr lang="sr-Cyrl-CS" sz="2400" dirty="0" smtClean="0">
                <a:latin typeface="Times New Roman" pitchFamily="18" charset="0"/>
                <a:cs typeface="Times New Roman" pitchFamily="18" charset="0"/>
              </a:rPr>
              <a:t> = </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sr-Latn-CS" sz="2400" b="1" dirty="0" smtClean="0">
                <a:latin typeface="Times New Roman" pitchFamily="18" charset="0"/>
                <a:cs typeface="Times New Roman" pitchFamily="18" charset="0"/>
              </a:rPr>
              <a:t>N</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m</a:t>
            </a:r>
            <a:r>
              <a:rPr lang="sr-Cyrl-CS" sz="2400" b="1" dirty="0" smtClean="0">
                <a:latin typeface="Times New Roman" pitchFamily="18" charset="0"/>
                <a:cs typeface="Times New Roman" pitchFamily="18" charset="0"/>
              </a:rPr>
              <a:t>+</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N</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r</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 1. </a:t>
            </a:r>
            <a:r>
              <a:rPr lang="pl-PL" sz="2400" dirty="0" smtClean="0">
                <a:latin typeface="Times New Roman" pitchFamily="18" charset="0"/>
                <a:cs typeface="Times New Roman" pitchFamily="18" charset="0"/>
              </a:rPr>
              <a:t>dawniej</a:t>
            </a:r>
            <a:r>
              <a:rPr lang="sr-Cyrl-CS" sz="2400" dirty="0" smtClean="0">
                <a:latin typeface="Times New Roman" pitchFamily="18" charset="0"/>
                <a:cs typeface="Times New Roman" pitchFamily="18" charset="0"/>
              </a:rPr>
              <a:t>: </a:t>
            </a:r>
            <a:r>
              <a:rPr lang="pl-PL" sz="2400" dirty="0" smtClean="0">
                <a:latin typeface="Times New Roman" pitchFamily="18" charset="0"/>
                <a:cs typeface="Times New Roman" pitchFamily="18" charset="0"/>
              </a:rPr>
              <a:t>w</a:t>
            </a:r>
            <a:r>
              <a:rPr lang="sr-Cyrl-CS" sz="2400" dirty="0" smtClean="0">
                <a:latin typeface="Times New Roman" pitchFamily="18" charset="0"/>
                <a:cs typeface="Times New Roman" pitchFamily="18" charset="0"/>
              </a:rPr>
              <a:t>ł</a:t>
            </a:r>
            <a:r>
              <a:rPr lang="pl-PL" sz="2400" dirty="0" smtClean="0">
                <a:latin typeface="Times New Roman" pitchFamily="18" charset="0"/>
                <a:cs typeface="Times New Roman" pitchFamily="18" charset="0"/>
              </a:rPr>
              <a:t>adca rosyjski</a:t>
            </a:r>
            <a:r>
              <a:rPr lang="sr-Cyrl-CS" sz="2400" dirty="0" smtClean="0">
                <a:latin typeface="Times New Roman" pitchFamily="18" charset="0"/>
                <a:cs typeface="Times New Roman" pitchFamily="18" charset="0"/>
              </a:rPr>
              <a:t>, </a:t>
            </a:r>
            <a:r>
              <a:rPr lang="pl-PL" sz="2400" dirty="0" smtClean="0">
                <a:latin typeface="Times New Roman" pitchFamily="18" charset="0"/>
                <a:cs typeface="Times New Roman" pitchFamily="18" charset="0"/>
              </a:rPr>
              <a:t>bu</a:t>
            </a:r>
            <a:r>
              <a:rPr lang="sr-Cyrl-CS" sz="2400" dirty="0" smtClean="0">
                <a:latin typeface="Times New Roman" pitchFamily="18" charset="0"/>
                <a:cs typeface="Times New Roman" pitchFamily="18" charset="0"/>
              </a:rPr>
              <a:t>ł</a:t>
            </a:r>
            <a:r>
              <a:rPr lang="pl-PL" sz="2400" dirty="0" smtClean="0">
                <a:latin typeface="Times New Roman" pitchFamily="18" charset="0"/>
                <a:cs typeface="Times New Roman" pitchFamily="18" charset="0"/>
              </a:rPr>
              <a:t>garski</a:t>
            </a:r>
            <a:r>
              <a:rPr lang="sr-Cyrl-CS" sz="2400" dirty="0" smtClean="0">
                <a:latin typeface="Times New Roman" pitchFamily="18" charset="0"/>
                <a:cs typeface="Times New Roman" pitchFamily="18" charset="0"/>
              </a:rPr>
              <a:t>, </a:t>
            </a:r>
            <a:r>
              <a:rPr lang="pl-PL" sz="2400" dirty="0" smtClean="0">
                <a:latin typeface="Times New Roman" pitchFamily="18" charset="0"/>
                <a:cs typeface="Times New Roman" pitchFamily="18" charset="0"/>
              </a:rPr>
              <a:t>serbski</a:t>
            </a:r>
            <a:r>
              <a:rPr lang="sr-Cyrl-CS" sz="2400" dirty="0" smtClean="0">
                <a:latin typeface="Times New Roman" pitchFamily="18" charset="0"/>
                <a:cs typeface="Times New Roman" pitchFamily="18" charset="0"/>
              </a:rPr>
              <a:t> /</a:t>
            </a:r>
            <a:r>
              <a:rPr lang="pl-PL" sz="2400" dirty="0" smtClean="0">
                <a:latin typeface="Times New Roman" pitchFamily="18" charset="0"/>
                <a:cs typeface="Times New Roman" pitchFamily="18" charset="0"/>
              </a:rPr>
              <a:t>w Rosji nazwa by</a:t>
            </a:r>
            <a:r>
              <a:rPr lang="sr-Cyrl-CS" sz="2400" dirty="0" smtClean="0">
                <a:latin typeface="Times New Roman" pitchFamily="18" charset="0"/>
                <a:cs typeface="Times New Roman" pitchFamily="18" charset="0"/>
              </a:rPr>
              <a:t>ł</a:t>
            </a:r>
            <a:r>
              <a:rPr lang="pl-PL" sz="2400" dirty="0" smtClean="0">
                <a:latin typeface="Times New Roman" pitchFamily="18" charset="0"/>
                <a:cs typeface="Times New Roman" pitchFamily="18" charset="0"/>
              </a:rPr>
              <a:t>a pierwotnie stosowana do chanów tatarskich/; 2. Tussilago petasites, pospolita nazwa podbiału łopianowatego hub lepiężniką, rośliny o długich liściach i kwiatach bladoczerwonych, wydającej po potarciu nieprzyjemny zapach (SJPD) © #2: </a:t>
            </a:r>
            <a:r>
              <a:rPr lang="sr-Cyrl-CS" sz="2400" dirty="0" smtClean="0">
                <a:latin typeface="Times New Roman" pitchFamily="18" charset="0"/>
                <a:cs typeface="Times New Roman" pitchFamily="18" charset="0"/>
              </a:rPr>
              <a:t>тот, кто подчиняет окружаю-щих  своему влиянию или превосходит всех в каком-л. отно-шении (МАС/А</a:t>
            </a:r>
            <a:r>
              <a:rPr lang="sr-Latn-CS" sz="2400" dirty="0" smtClean="0">
                <a:latin typeface="Times New Roman" pitchFamily="18" charset="0"/>
                <a:cs typeface="Times New Roman" pitchFamily="18" charset="0"/>
              </a:rPr>
              <a:t>jduković</a:t>
            </a:r>
            <a:r>
              <a:rPr lang="sr-Cyrl-CS" sz="2400" dirty="0" smtClean="0">
                <a:latin typeface="Times New Roman" pitchFamily="18" charset="0"/>
                <a:cs typeface="Times New Roman" pitchFamily="18" charset="0"/>
              </a:rPr>
              <a:t> 2004).</a:t>
            </a:r>
          </a:p>
          <a:p>
            <a:pPr marL="0" indent="0" algn="just">
              <a:spcBef>
                <a:spcPts val="0"/>
              </a:spcBef>
            </a:pPr>
            <a:endParaRPr lang="sr-Cyrl-CS" sz="2400" dirty="0" smtClean="0">
              <a:latin typeface="Times New Roman" pitchFamily="18" charset="0"/>
              <a:cs typeface="Times New Roman" pitchFamily="18" charset="0"/>
            </a:endParaRPr>
          </a:p>
          <a:p>
            <a:pPr marL="0" indent="0" algn="just">
              <a:spcBef>
                <a:spcPts val="0"/>
              </a:spcBef>
            </a:pPr>
            <a:r>
              <a:rPr lang="sr-Latn-CS" sz="2400" dirty="0" smtClean="0">
                <a:latin typeface="Times New Roman" pitchFamily="18" charset="0"/>
                <a:cs typeface="Times New Roman" pitchFamily="18" charset="0"/>
              </a:rPr>
              <a:t> </a:t>
            </a:r>
            <a:r>
              <a:rPr lang="en-US" sz="2400" dirty="0" smtClean="0">
                <a:solidFill>
                  <a:srgbClr val="00B0F0"/>
                </a:solidFill>
                <a:latin typeface="Times New Roman" pitchFamily="18" charset="0"/>
                <a:cs typeface="Times New Roman" pitchFamily="18" charset="0"/>
              </a:rPr>
              <a:t>N.B. </a:t>
            </a:r>
            <a:r>
              <a:rPr lang="en-US" sz="2400" dirty="0" err="1" smtClean="0">
                <a:solidFill>
                  <a:srgbClr val="00B0F0"/>
                </a:solidFill>
                <a:latin typeface="Times New Roman" pitchFamily="18" charset="0"/>
                <a:cs typeface="Times New Roman" pitchFamily="18" charset="0"/>
              </a:rPr>
              <a:t>Korigovan</a:t>
            </a:r>
            <a:r>
              <a:rPr lang="sr-Latn-CS" sz="2400" dirty="0" smtClean="0">
                <a:solidFill>
                  <a:srgbClr val="00B0F0"/>
                </a:solidFill>
                <a:latin typeface="Times New Roman" pitchFamily="18" charset="0"/>
                <a:cs typeface="Times New Roman" pitchFamily="18" charset="0"/>
              </a:rPr>
              <a:t>i</a:t>
            </a:r>
            <a:r>
              <a:rPr lang="en-US" sz="2400" dirty="0" smtClean="0">
                <a:solidFill>
                  <a:srgbClr val="00B0F0"/>
                </a:solidFill>
                <a:latin typeface="Times New Roman" pitchFamily="18" charset="0"/>
                <a:cs typeface="Times New Roman" pitchFamily="18" charset="0"/>
              </a:rPr>
              <a:t> formalni zapis</a:t>
            </a:r>
            <a:endParaRPr lang="sr-Latn-CS" sz="2400" dirty="0" smtClean="0">
              <a:solidFill>
                <a:srgbClr val="00B0F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8686800" cy="5334000"/>
          </a:xfrm>
        </p:spPr>
        <p:txBody>
          <a:bodyPr>
            <a:normAutofit/>
          </a:bodyPr>
          <a:lstStyle/>
          <a:p>
            <a:r>
              <a:rPr lang="en-US" sz="3500" b="1" dirty="0" smtClean="0">
                <a:solidFill>
                  <a:srgbClr val="FFFF00"/>
                </a:solidFill>
                <a:latin typeface="Times New Roman" pitchFamily="18" charset="0"/>
                <a:cs typeface="Times New Roman" pitchFamily="18" charset="0"/>
              </a:rPr>
              <a:t>Formalni zapis</a:t>
            </a:r>
            <a:r>
              <a:rPr lang="en-US" sz="3500" dirty="0" smtClean="0">
                <a:solidFill>
                  <a:srgbClr val="FFFF00"/>
                </a:solidFill>
                <a:latin typeface="Times New Roman" pitchFamily="18" charset="0"/>
                <a:cs typeface="Times New Roman" pitchFamily="18" charset="0"/>
              </a:rPr>
              <a:t> je:</a:t>
            </a:r>
            <a:endParaRPr lang="sr-Latn-CS" sz="3500" dirty="0" smtClean="0">
              <a:solidFill>
                <a:srgbClr val="FFFF00"/>
              </a:solidFill>
              <a:latin typeface="Times New Roman" pitchFamily="18" charset="0"/>
              <a:cs typeface="Times New Roman" pitchFamily="18" charset="0"/>
            </a:endParaRPr>
          </a:p>
          <a:p>
            <a:pPr>
              <a:buNone/>
            </a:pPr>
            <a:r>
              <a:rPr lang="sr-Latn-CS" sz="3500" dirty="0" smtClean="0">
                <a:latin typeface="Times New Roman" pitchFamily="18" charset="0"/>
                <a:cs typeface="Times New Roman" pitchFamily="18" charset="0"/>
              </a:rPr>
              <a:t>      - specifični kontaktološki metajezik;      </a:t>
            </a:r>
          </a:p>
          <a:p>
            <a:pPr>
              <a:buNone/>
            </a:pPr>
            <a:r>
              <a:rPr lang="sr-Latn-CS" sz="3500" dirty="0" smtClean="0">
                <a:latin typeface="Times New Roman" pitchFamily="18" charset="0"/>
                <a:cs typeface="Times New Roman" pitchFamily="18" charset="0"/>
              </a:rPr>
              <a:t>      - niz uslovnih oznaka za odredjeni tip ili podtip transsemantizacije</a:t>
            </a:r>
            <a:r>
              <a:rPr lang="en-US" sz="3500" dirty="0" smtClean="0">
                <a:latin typeface="Times New Roman" pitchFamily="18" charset="0"/>
                <a:cs typeface="Times New Roman" pitchFamily="18" charset="0"/>
              </a:rPr>
              <a:t>, odnosno promen</a:t>
            </a:r>
            <a:r>
              <a:rPr lang="sr-Latn-CS" sz="3500" dirty="0" smtClean="0">
                <a:latin typeface="Times New Roman" pitchFamily="18" charset="0"/>
                <a:cs typeface="Times New Roman" pitchFamily="18" charset="0"/>
              </a:rPr>
              <a:t>u</a:t>
            </a:r>
            <a:r>
              <a:rPr lang="en-US" sz="3500" dirty="0" smtClean="0">
                <a:latin typeface="Times New Roman" pitchFamily="18" charset="0"/>
                <a:cs typeface="Times New Roman" pitchFamily="18" charset="0"/>
              </a:rPr>
              <a:t> u semanti</a:t>
            </a:r>
            <a:r>
              <a:rPr lang="sr-Latn-CS" sz="3500" dirty="0" smtClean="0">
                <a:latin typeface="Times New Roman" pitchFamily="18" charset="0"/>
                <a:cs typeface="Times New Roman" pitchFamily="18" charset="0"/>
              </a:rPr>
              <a:t>čkoj ekstenziji;</a:t>
            </a:r>
            <a:endParaRPr lang="en-US" sz="3500" dirty="0" smtClean="0">
              <a:latin typeface="Times New Roman" pitchFamily="18" charset="0"/>
              <a:cs typeface="Times New Roman" pitchFamily="18" charset="0"/>
            </a:endParaRPr>
          </a:p>
          <a:p>
            <a:pPr>
              <a:buNone/>
            </a:pPr>
            <a:r>
              <a:rPr lang="en-US" sz="3500" dirty="0" smtClean="0">
                <a:latin typeface="Times New Roman" pitchFamily="18" charset="0"/>
                <a:cs typeface="Times New Roman" pitchFamily="18" charset="0"/>
              </a:rPr>
              <a:t>      - segment formule transsemantizacije u KRSJ.</a:t>
            </a:r>
          </a:p>
          <a:p>
            <a:endParaRPr lang="sr-Latn-C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Autofit/>
          </a:bodyPr>
          <a:lstStyle/>
          <a:p>
            <a:r>
              <a:rPr lang="sr-Latn-CS" sz="4000" b="1" dirty="0" smtClean="0">
                <a:solidFill>
                  <a:srgbClr val="FFC000"/>
                </a:solidFill>
                <a:latin typeface="Times New Roman" pitchFamily="18" charset="0"/>
                <a:cs typeface="Times New Roman" pitchFamily="18" charset="0"/>
              </a:rPr>
              <a:t>Primer za S1</a:t>
            </a:r>
            <a:r>
              <a:rPr lang="en-US" sz="4000" b="1" dirty="0" smtClean="0">
                <a:solidFill>
                  <a:srgbClr val="FFC000"/>
                </a:solidFill>
                <a:latin typeface="Times New Roman" pitchFamily="18" charset="0"/>
                <a:cs typeface="Times New Roman" pitchFamily="18" charset="0"/>
              </a:rPr>
              <a:t>Nm+S2Fr</a:t>
            </a:r>
            <a:r>
              <a:rPr lang="sr-Latn-CS" sz="4000" b="1" dirty="0" smtClean="0">
                <a:solidFill>
                  <a:srgbClr val="FFC000"/>
                </a:solidFill>
                <a:latin typeface="Times New Roman" pitchFamily="18" charset="0"/>
                <a:cs typeface="Times New Roman" pitchFamily="18" charset="0"/>
              </a:rPr>
              <a:t> </a:t>
            </a:r>
            <a:endParaRPr lang="sr-Latn-CS" sz="4000"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1295400"/>
            <a:ext cx="8382000" cy="5257800"/>
          </a:xfrm>
        </p:spPr>
        <p:txBody>
          <a:bodyPr>
            <a:noAutofit/>
          </a:bodyPr>
          <a:lstStyle/>
          <a:p>
            <a:pPr marL="0" indent="0" algn="just">
              <a:spcBef>
                <a:spcPts val="0"/>
              </a:spcBef>
            </a:pPr>
            <a:r>
              <a:rPr lang="en-US" sz="2400" dirty="0" smtClean="0">
                <a:solidFill>
                  <a:srgbClr val="92D050"/>
                </a:solidFill>
                <a:latin typeface="Times New Roman" pitchFamily="18" charset="0"/>
                <a:cs typeface="Times New Roman" pitchFamily="18" charset="0"/>
              </a:rPr>
              <a:t> </a:t>
            </a:r>
            <a:r>
              <a:rPr lang="sr-Latn-CS" sz="2400" b="1" dirty="0" smtClean="0">
                <a:solidFill>
                  <a:srgbClr val="92D050"/>
                </a:solidFill>
                <a:latin typeface="Times New Roman" pitchFamily="18" charset="0"/>
                <a:cs typeface="Times New Roman" pitchFamily="18" charset="0"/>
              </a:rPr>
              <a:t>RUS</a:t>
            </a:r>
            <a:r>
              <a:rPr lang="sr-Cyrl-CS" sz="2400" b="1" dirty="0" smtClean="0">
                <a:solidFill>
                  <a:srgbClr val="92D05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гражданин</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en-US" sz="2400" i="1" dirty="0" smtClean="0">
                <a:latin typeface="Times New Roman" pitchFamily="18" charset="0"/>
                <a:cs typeface="Times New Roman" pitchFamily="18" charset="0"/>
              </a:rPr>
              <a:t>1. </a:t>
            </a:r>
            <a:r>
              <a:rPr lang="sr-Cyrl-CS" sz="2400" i="1" dirty="0" smtClean="0">
                <a:latin typeface="Times New Roman" pitchFamily="18" charset="0"/>
                <a:cs typeface="Times New Roman" pitchFamily="18" charset="0"/>
              </a:rPr>
              <a:t>Лицо, принадлежащее к постоянному населению данного государства, пользующееся всеми правами, обеспеченными законами этого государства и исполняющее все установленные законами обязанности. 2. Взрослый человек, мужчина, а также форма обращения к нему. 3. Человек, подчиняющий свои личные интересы общественным, служащий родине, народу. 4. Житель города; горожанин. </a:t>
            </a:r>
            <a:r>
              <a:rPr lang="sr-Cyrl-CS" sz="2400" dirty="0" smtClean="0">
                <a:latin typeface="Times New Roman" pitchFamily="18" charset="0"/>
                <a:cs typeface="Times New Roman" pitchFamily="18" charset="0"/>
              </a:rPr>
              <a:t>МАС</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sr-Latn-CS" sz="2400" b="1" dirty="0" smtClean="0">
                <a:solidFill>
                  <a:srgbClr val="FFFF00"/>
                </a:solidFill>
                <a:latin typeface="Times New Roman" pitchFamily="18" charset="0"/>
                <a:cs typeface="Times New Roman" pitchFamily="18" charset="0"/>
              </a:rPr>
              <a:t>ČEŠ.</a:t>
            </a:r>
            <a:r>
              <a:rPr lang="sr-Cyrl-CS" sz="2400" dirty="0" smtClean="0">
                <a:latin typeface="Times New Roman" pitchFamily="18" charset="0"/>
                <a:cs typeface="Times New Roman" pitchFamily="18" charset="0"/>
              </a:rPr>
              <a:t> </a:t>
            </a:r>
            <a:r>
              <a:rPr lang="sr-Latn-CS" sz="2400" b="1" dirty="0" smtClean="0">
                <a:latin typeface="Times New Roman" pitchFamily="18" charset="0"/>
                <a:cs typeface="Times New Roman" pitchFamily="18" charset="0"/>
              </a:rPr>
              <a:t>graždanin</a:t>
            </a:r>
            <a:r>
              <a:rPr lang="sr-Cyrl-CS" sz="2400" dirty="0" smtClean="0">
                <a:latin typeface="Times New Roman" pitchFamily="18" charset="0"/>
                <a:cs typeface="Times New Roman" pitchFamily="18" charset="0"/>
              </a:rPr>
              <a:t> = </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sr-Latn-CS" sz="2400" b="1" dirty="0" smtClean="0">
                <a:latin typeface="Times New Roman" pitchFamily="18" charset="0"/>
                <a:cs typeface="Times New Roman" pitchFamily="18" charset="0"/>
              </a:rPr>
              <a:t>N</a:t>
            </a:r>
            <a:r>
              <a:rPr lang="sr-Cyrl-CS" sz="2400" b="1" dirty="0" smtClean="0">
                <a:latin typeface="Times New Roman" pitchFamily="18" charset="0"/>
                <a:cs typeface="Times New Roman" pitchFamily="18" charset="0"/>
              </a:rPr>
              <a:t>2-4</a:t>
            </a:r>
            <a:r>
              <a:rPr lang="sr-Latn-CS" sz="2400" b="1" dirty="0" smtClean="0">
                <a:latin typeface="Times New Roman" pitchFamily="18" charset="0"/>
                <a:cs typeface="Times New Roman" pitchFamily="18" charset="0"/>
              </a:rPr>
              <a:t>m</a:t>
            </a:r>
            <a:r>
              <a:rPr lang="sr-Cyrl-CS" sz="2400" b="1" dirty="0" smtClean="0">
                <a:latin typeface="Times New Roman" pitchFamily="18" charset="0"/>
                <a:cs typeface="Times New Roman" pitchFamily="18" charset="0"/>
              </a:rPr>
              <a:t>+</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Fr</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 měšťan, občan; též časopis ruský (SCSK) </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Nm</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2</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 взрослый человек, мужчина, а также форма обращения к нему; #3: человек, подчиняющий свои личные интересы общественным, служащий родине, народу; #4: житель города; горожанин) + </a:t>
            </a:r>
            <a:r>
              <a:rPr lang="en-U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Fr</a:t>
            </a:r>
            <a:r>
              <a:rPr lang="sr-Cyrl-CS" sz="2400" dirty="0" smtClean="0">
                <a:latin typeface="Times New Roman" pitchFamily="18" charset="0"/>
                <a:cs typeface="Times New Roman" pitchFamily="18" charset="0"/>
              </a:rPr>
              <a:t> (*: </a:t>
            </a:r>
            <a:r>
              <a:rPr lang="sr-Latn-CS" sz="2400" dirty="0" smtClean="0">
                <a:latin typeface="Times New Roman" pitchFamily="18" charset="0"/>
                <a:cs typeface="Times New Roman" pitchFamily="18" charset="0"/>
              </a:rPr>
              <a:t>též časopis ruský</a:t>
            </a:r>
            <a:r>
              <a:rPr lang="sr-Cyrl-CS" sz="2400" dirty="0" smtClean="0">
                <a:latin typeface="Times New Roman" pitchFamily="18" charset="0"/>
                <a:cs typeface="Times New Roman" pitchFamily="18" charset="0"/>
              </a:rPr>
              <a:t>) (МАС).</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a:bodyPr>
          <a:lstStyle/>
          <a:p>
            <a:r>
              <a:rPr lang="sr-Latn-CS" sz="4000" b="1" dirty="0" smtClean="0">
                <a:solidFill>
                  <a:srgbClr val="FFC000"/>
                </a:solidFill>
                <a:latin typeface="Times New Roman" pitchFamily="18" charset="0"/>
                <a:cs typeface="Times New Roman" pitchFamily="18" charset="0"/>
              </a:rPr>
              <a:t>Primer </a:t>
            </a:r>
            <a:r>
              <a:rPr lang="en-US" sz="4000" b="1" dirty="0" smtClean="0">
                <a:solidFill>
                  <a:srgbClr val="FFC000"/>
                </a:solidFill>
                <a:latin typeface="Times New Roman" pitchFamily="18" charset="0"/>
                <a:cs typeface="Times New Roman" pitchFamily="18" charset="0"/>
              </a:rPr>
              <a:t>za </a:t>
            </a:r>
            <a:r>
              <a:rPr lang="sr-Latn-CS" sz="4000" b="1" dirty="0" smtClean="0">
                <a:solidFill>
                  <a:srgbClr val="FFC000"/>
                </a:solidFill>
                <a:latin typeface="Times New Roman" pitchFamily="18" charset="0"/>
                <a:cs typeface="Times New Roman" pitchFamily="18" charset="0"/>
              </a:rPr>
              <a:t>S1</a:t>
            </a:r>
            <a:r>
              <a:rPr lang="en-US" sz="4000" b="1" dirty="0" smtClean="0">
                <a:solidFill>
                  <a:srgbClr val="FFC000"/>
                </a:solidFill>
                <a:latin typeface="Times New Roman" pitchFamily="18" charset="0"/>
                <a:cs typeface="Times New Roman" pitchFamily="18" charset="0"/>
              </a:rPr>
              <a:t>Nm+S2F&gt;r</a:t>
            </a:r>
            <a:r>
              <a:rPr lang="sr-Latn-CS" sz="4000" dirty="0" smtClean="0">
                <a:solidFill>
                  <a:srgbClr val="FFC000"/>
                </a:solidFill>
                <a:latin typeface="Times New Roman" pitchFamily="18" charset="0"/>
                <a:cs typeface="Times New Roman" pitchFamily="18" charset="0"/>
              </a:rPr>
              <a:t> </a:t>
            </a:r>
            <a:endParaRPr lang="sr-Latn-CS"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609600" y="1676400"/>
            <a:ext cx="8001000" cy="4876800"/>
          </a:xfrm>
        </p:spPr>
        <p:txBody>
          <a:bodyPr>
            <a:noAutofit/>
          </a:bodyPr>
          <a:lstStyle/>
          <a:p>
            <a:pPr marL="0" indent="0" algn="just">
              <a:spcBef>
                <a:spcPts val="0"/>
              </a:spcBef>
            </a:pPr>
            <a:r>
              <a:rPr lang="en-US" sz="2400" dirty="0" smtClean="0">
                <a:solidFill>
                  <a:srgbClr val="92D050"/>
                </a:solidFill>
                <a:latin typeface="Times New Roman" pitchFamily="18" charset="0"/>
                <a:cs typeface="Times New Roman" pitchFamily="18" charset="0"/>
              </a:rPr>
              <a:t> </a:t>
            </a:r>
            <a:r>
              <a:rPr lang="sr-Latn-CS" sz="2400" b="1" dirty="0" smtClean="0">
                <a:solidFill>
                  <a:srgbClr val="92D050"/>
                </a:solidFill>
                <a:latin typeface="Times New Roman" pitchFamily="18" charset="0"/>
                <a:cs typeface="Times New Roman" pitchFamily="18" charset="0"/>
              </a:rPr>
              <a:t>RUS</a:t>
            </a:r>
            <a:r>
              <a:rPr lang="sr-Cyrl-CS" sz="2400" b="1" dirty="0" smtClean="0">
                <a:solidFill>
                  <a:srgbClr val="92D05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аршин</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sr-Latn-CS" sz="2400" i="1" dirty="0" smtClean="0">
                <a:latin typeface="Times New Roman" pitchFamily="18" charset="0"/>
                <a:cs typeface="Times New Roman" pitchFamily="18" charset="0"/>
              </a:rPr>
              <a:t>1. Русская мера длины, равная 0,711 метра, применявшаяся до введения метрической системы. 2. Линейка длиною в один аршин с нанесенными на ней делениями, служащая для измерения. </a:t>
            </a:r>
            <a:r>
              <a:rPr lang="sr-Cyrl-CS" sz="2400" dirty="0" smtClean="0">
                <a:latin typeface="Times New Roman" pitchFamily="18" charset="0"/>
                <a:cs typeface="Times New Roman" pitchFamily="18" charset="0"/>
              </a:rPr>
              <a:t>БСИС</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sr-Latn-CS" sz="2400" b="1" dirty="0" smtClean="0">
                <a:solidFill>
                  <a:srgbClr val="FFFF00"/>
                </a:solidFill>
                <a:latin typeface="Times New Roman" pitchFamily="18" charset="0"/>
                <a:cs typeface="Times New Roman" pitchFamily="18" charset="0"/>
              </a:rPr>
              <a:t>POLJ</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Latn-CS" sz="2400" b="1" dirty="0" smtClean="0">
                <a:latin typeface="Times New Roman" pitchFamily="18" charset="0"/>
                <a:cs typeface="Times New Roman" pitchFamily="18" charset="0"/>
              </a:rPr>
              <a:t>arszyn</a:t>
            </a:r>
            <a:r>
              <a:rPr lang="sr-Cyrl-CS" sz="2400" dirty="0" smtClean="0">
                <a:latin typeface="Times New Roman" pitchFamily="18" charset="0"/>
                <a:cs typeface="Times New Roman" pitchFamily="18" charset="0"/>
              </a:rPr>
              <a:t> = </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sr-Latn-CS" sz="2400" b="1" dirty="0" smtClean="0">
                <a:latin typeface="Times New Roman" pitchFamily="18" charset="0"/>
                <a:cs typeface="Times New Roman" pitchFamily="18" charset="0"/>
              </a:rPr>
              <a:t>N</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m</a:t>
            </a:r>
            <a:r>
              <a:rPr lang="sr-Cyrl-CS" sz="2400" b="1" dirty="0" smtClean="0">
                <a:latin typeface="Times New Roman" pitchFamily="18" charset="0"/>
                <a:cs typeface="Times New Roman" pitchFamily="18" charset="0"/>
              </a:rPr>
              <a:t>+</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F</a:t>
            </a:r>
            <a:r>
              <a:rPr lang="sr-Cyrl-CS" sz="2400" b="1" dirty="0" smtClean="0">
                <a:latin typeface="Times New Roman" pitchFamily="18" charset="0"/>
                <a:cs typeface="Times New Roman" pitchFamily="18" charset="0"/>
              </a:rPr>
              <a:t>&gt;</a:t>
            </a:r>
            <a:r>
              <a:rPr lang="sr-Latn-CS" sz="2400" b="1" dirty="0" smtClean="0">
                <a:latin typeface="Times New Roman" pitchFamily="18" charset="0"/>
                <a:cs typeface="Times New Roman" pitchFamily="18" charset="0"/>
              </a:rPr>
              <a:t>r</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 </a:t>
            </a:r>
            <a:r>
              <a:rPr lang="sr-Latn-CS" sz="2400" i="1" dirty="0" smtClean="0">
                <a:latin typeface="Times New Roman" pitchFamily="18" charset="0"/>
                <a:cs typeface="Times New Roman" pitchFamily="18" charset="0"/>
              </a:rPr>
              <a:t>dawna jednostka długości</a:t>
            </a:r>
            <a:r>
              <a:rPr lang="sr-Cyrl-CS" sz="2400" dirty="0" smtClean="0">
                <a:latin typeface="Times New Roman" pitchFamily="18" charset="0"/>
                <a:cs typeface="Times New Roman" pitchFamily="18" charset="0"/>
              </a:rPr>
              <a:t> (PWNE) © </a:t>
            </a:r>
            <a:r>
              <a:rPr lang="en-U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Nm</a:t>
            </a:r>
            <a:r>
              <a:rPr lang="sr-Cyrl-CS" sz="2400" dirty="0" smtClean="0">
                <a:latin typeface="Times New Roman" pitchFamily="18" charset="0"/>
                <a:cs typeface="Times New Roman" pitchFamily="18" charset="0"/>
              </a:rPr>
              <a:t> (#2: линейка длиною в один аршин с нанесенными на ней делениями, служащая для измерения) + </a:t>
            </a:r>
            <a:r>
              <a:rPr lang="en-U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F</a:t>
            </a:r>
            <a:r>
              <a:rPr lang="sr-Cyrl-CS" sz="2400" dirty="0" smtClean="0">
                <a:latin typeface="Times New Roman" pitchFamily="18" charset="0"/>
                <a:cs typeface="Times New Roman" pitchFamily="18" charset="0"/>
              </a:rPr>
              <a:t>&gt;</a:t>
            </a:r>
            <a:r>
              <a:rPr lang="en-US" sz="2400" dirty="0" smtClean="0">
                <a:latin typeface="Times New Roman" pitchFamily="18" charset="0"/>
                <a:cs typeface="Times New Roman" pitchFamily="18" charset="0"/>
              </a:rPr>
              <a:t>r</a:t>
            </a:r>
            <a:r>
              <a:rPr lang="sr-Cyrl-CS" sz="2400" dirty="0" smtClean="0">
                <a:latin typeface="Times New Roman" pitchFamily="18" charset="0"/>
                <a:cs typeface="Times New Roman" pitchFamily="18" charset="0"/>
              </a:rPr>
              <a:t> (*1: русская) (БСИС).</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a:bodyPr>
          <a:lstStyle/>
          <a:p>
            <a:r>
              <a:rPr lang="sr-Latn-CS" sz="4000" b="1" dirty="0" smtClean="0">
                <a:solidFill>
                  <a:srgbClr val="FFC000"/>
                </a:solidFill>
                <a:latin typeface="Times New Roman" pitchFamily="18" charset="0"/>
                <a:cs typeface="Times New Roman" pitchFamily="18" charset="0"/>
              </a:rPr>
              <a:t>Primer za S1F</a:t>
            </a:r>
            <a:r>
              <a:rPr lang="en-US" sz="4000" b="1" dirty="0" smtClean="0">
                <a:solidFill>
                  <a:srgbClr val="FFC000"/>
                </a:solidFill>
                <a:latin typeface="Times New Roman" pitchFamily="18" charset="0"/>
                <a:cs typeface="Times New Roman" pitchFamily="18" charset="0"/>
              </a:rPr>
              <a:t>m+S1Fr</a:t>
            </a:r>
            <a:r>
              <a:rPr lang="sr-Latn-CS" sz="4000" dirty="0" smtClean="0">
                <a:solidFill>
                  <a:srgbClr val="FFC000"/>
                </a:solidFill>
                <a:latin typeface="Times New Roman" pitchFamily="18" charset="0"/>
                <a:cs typeface="Times New Roman" pitchFamily="18" charset="0"/>
              </a:rPr>
              <a:t> </a:t>
            </a:r>
            <a:endParaRPr lang="sr-Latn-CS"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609600" y="1752600"/>
            <a:ext cx="7924800" cy="4876800"/>
          </a:xfrm>
        </p:spPr>
        <p:txBody>
          <a:bodyPr>
            <a:noAutofit/>
          </a:bodyPr>
          <a:lstStyle/>
          <a:p>
            <a:pPr marL="0" indent="0" algn="just">
              <a:spcBef>
                <a:spcPts val="0"/>
              </a:spcBef>
            </a:pPr>
            <a:r>
              <a:rPr lang="en-US" sz="2400" dirty="0" smtClean="0">
                <a:solidFill>
                  <a:srgbClr val="92D050"/>
                </a:solidFill>
                <a:latin typeface="Times New Roman" pitchFamily="18" charset="0"/>
                <a:cs typeface="Times New Roman" pitchFamily="18" charset="0"/>
              </a:rPr>
              <a:t> </a:t>
            </a:r>
            <a:r>
              <a:rPr lang="sr-Latn-CS" sz="2400" b="1" dirty="0" smtClean="0">
                <a:solidFill>
                  <a:srgbClr val="92D050"/>
                </a:solidFill>
                <a:latin typeface="Times New Roman" pitchFamily="18" charset="0"/>
                <a:cs typeface="Times New Roman" pitchFamily="18" charset="0"/>
              </a:rPr>
              <a:t>RUS</a:t>
            </a:r>
            <a:r>
              <a:rPr lang="sr-Cyrl-CS" sz="2400" b="1" dirty="0" smtClean="0">
                <a:solidFill>
                  <a:srgbClr val="92D050"/>
                </a:solidFill>
                <a:latin typeface="Times New Roman" pitchFamily="18" charset="0"/>
                <a:cs typeface="Times New Roman" pitchFamily="18" charset="0"/>
              </a:rPr>
              <a:t>.</a:t>
            </a:r>
            <a:r>
              <a:rPr lang="sr-Cyrl-CS" sz="2400" b="1" dirty="0" smtClean="0">
                <a:latin typeface="Times New Roman" pitchFamily="18" charset="0"/>
                <a:cs typeface="Times New Roman" pitchFamily="18" charset="0"/>
              </a:rPr>
              <a:t> благодарный</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1. Чувствующий признательность, признательный кому-л. // Выражающий признательность. 2. Позволяющий ожидать хороших результатов</a:t>
            </a:r>
            <a:r>
              <a:rPr lang="sr-Cyrl-CS" sz="2400" dirty="0" smtClean="0">
                <a:latin typeface="Times New Roman" pitchFamily="18" charset="0"/>
                <a:cs typeface="Times New Roman" pitchFamily="18" charset="0"/>
              </a:rPr>
              <a:t>. МАС</a:t>
            </a:r>
            <a:r>
              <a:rPr lang="en-U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 ► </a:t>
            </a:r>
            <a:r>
              <a:rPr lang="sr-Latn-CS" sz="2400" b="1" dirty="0" smtClean="0">
                <a:solidFill>
                  <a:srgbClr val="FFFF00"/>
                </a:solidFill>
                <a:latin typeface="Times New Roman" pitchFamily="18" charset="0"/>
                <a:cs typeface="Times New Roman" pitchFamily="18" charset="0"/>
              </a:rPr>
              <a:t>SRP</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благодаран</a:t>
            </a:r>
            <a:r>
              <a:rPr lang="sr-Cyrl-CS" sz="2400" dirty="0" smtClean="0">
                <a:latin typeface="Times New Roman" pitchFamily="18" charset="0"/>
                <a:cs typeface="Times New Roman" pitchFamily="18" charset="0"/>
              </a:rPr>
              <a:t> = </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sr-Latn-CS" sz="2400" b="1" dirty="0" smtClean="0">
                <a:latin typeface="Times New Roman" pitchFamily="18" charset="0"/>
                <a:cs typeface="Times New Roman" pitchFamily="18" charset="0"/>
              </a:rPr>
              <a:t>F</a:t>
            </a:r>
            <a:r>
              <a:rPr lang="en-US" sz="2400" b="1" dirty="0" smtClean="0">
                <a:latin typeface="Times New Roman" pitchFamily="18" charset="0"/>
                <a:cs typeface="Times New Roman" pitchFamily="18" charset="0"/>
              </a:rPr>
              <a:t>1</a:t>
            </a:r>
            <a:r>
              <a:rPr lang="sr-Latn-CS" sz="2400" b="1" dirty="0" smtClean="0">
                <a:latin typeface="Times New Roman" pitchFamily="18" charset="0"/>
                <a:cs typeface="Times New Roman" pitchFamily="18" charset="0"/>
              </a:rPr>
              <a:t>m</a:t>
            </a:r>
            <a:r>
              <a:rPr lang="sr-Cyrl-CS" sz="2400" b="1" dirty="0" smtClean="0">
                <a:latin typeface="Times New Roman" pitchFamily="18" charset="0"/>
                <a:cs typeface="Times New Roman" pitchFamily="18" charset="0"/>
              </a:rPr>
              <a:t>+</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sr-Latn-CS" sz="2400" b="1" dirty="0" smtClean="0">
                <a:latin typeface="Times New Roman" pitchFamily="18" charset="0"/>
                <a:cs typeface="Times New Roman" pitchFamily="18" charset="0"/>
              </a:rPr>
              <a:t>F</a:t>
            </a:r>
            <a:r>
              <a:rPr lang="en-U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r</a:t>
            </a:r>
            <a:r>
              <a:rPr lang="sr-Cyrl-CS" sz="2400" b="1"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 1. који осећа захвал</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ност; 2. /посао/ од којег се могу очекивати добри резултати (РСКЈ) ©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sr-Latn-CS" sz="2400" dirty="0" smtClean="0">
                <a:latin typeface="Times New Roman" pitchFamily="18" charset="0"/>
                <a:cs typeface="Times New Roman" pitchFamily="18" charset="0"/>
              </a:rPr>
              <a:t>Fm</a:t>
            </a:r>
            <a:r>
              <a:rPr lang="sr-Cyrl-CS" sz="2400" dirty="0" smtClean="0">
                <a:latin typeface="Times New Roman" pitchFamily="18" charset="0"/>
                <a:cs typeface="Times New Roman" pitchFamily="18" charset="0"/>
              </a:rPr>
              <a:t> (#1: выражающий признательность) +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sr-Latn-CS" sz="2400" dirty="0" smtClean="0">
                <a:latin typeface="Times New Roman" pitchFamily="18" charset="0"/>
                <a:cs typeface="Times New Roman" pitchFamily="18" charset="0"/>
              </a:rPr>
              <a:t>Fr</a:t>
            </a:r>
            <a:r>
              <a:rPr lang="sr-Cyrl-CS" sz="2400" dirty="0" smtClean="0">
                <a:latin typeface="Times New Roman" pitchFamily="18" charset="0"/>
                <a:cs typeface="Times New Roman" pitchFamily="18" charset="0"/>
              </a:rPr>
              <a:t> (#2: посао) (РСКЈ/МАС/А</a:t>
            </a:r>
            <a:r>
              <a:rPr lang="sr-Latn-CS" sz="2400" dirty="0" smtClean="0">
                <a:latin typeface="Times New Roman" pitchFamily="18" charset="0"/>
                <a:cs typeface="Times New Roman" pitchFamily="18" charset="0"/>
              </a:rPr>
              <a:t>jduković</a:t>
            </a:r>
            <a:r>
              <a:rPr lang="sr-Cyrl-CS" sz="2400" dirty="0" smtClean="0">
                <a:latin typeface="Times New Roman" pitchFamily="18" charset="0"/>
                <a:cs typeface="Times New Roman" pitchFamily="18" charset="0"/>
              </a:rPr>
              <a:t> 2004).</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a:bodyPr>
          <a:lstStyle/>
          <a:p>
            <a:r>
              <a:rPr lang="sr-Latn-CS" sz="4000" b="1" dirty="0" smtClean="0">
                <a:solidFill>
                  <a:srgbClr val="FFC000"/>
                </a:solidFill>
                <a:latin typeface="Times New Roman" pitchFamily="18" charset="0"/>
                <a:cs typeface="Times New Roman" pitchFamily="18" charset="0"/>
              </a:rPr>
              <a:t>Primer za S1F</a:t>
            </a:r>
            <a:r>
              <a:rPr lang="en-US" sz="4000" b="1" dirty="0" smtClean="0">
                <a:solidFill>
                  <a:srgbClr val="FFC000"/>
                </a:solidFill>
                <a:latin typeface="Times New Roman" pitchFamily="18" charset="0"/>
                <a:cs typeface="Times New Roman" pitchFamily="18" charset="0"/>
              </a:rPr>
              <a:t>m+S2Nr</a:t>
            </a:r>
            <a:r>
              <a:rPr lang="sr-Latn-CS" sz="4000" dirty="0" smtClean="0">
                <a:solidFill>
                  <a:srgbClr val="FFC000"/>
                </a:solidFill>
                <a:latin typeface="Times New Roman" pitchFamily="18" charset="0"/>
                <a:cs typeface="Times New Roman" pitchFamily="18" charset="0"/>
              </a:rPr>
              <a:t> </a:t>
            </a:r>
            <a:endParaRPr lang="sr-Latn-CS"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76400"/>
            <a:ext cx="8305800" cy="5029200"/>
          </a:xfrm>
        </p:spPr>
        <p:txBody>
          <a:bodyPr>
            <a:noAutofit/>
          </a:bodyPr>
          <a:lstStyle/>
          <a:p>
            <a:pPr marL="0" indent="0" algn="just">
              <a:spcBef>
                <a:spcPts val="0"/>
              </a:spcBef>
              <a:buNone/>
            </a:pPr>
            <a:r>
              <a:rPr lang="en-US" sz="2400" b="1" dirty="0" smtClean="0">
                <a:solidFill>
                  <a:srgbClr val="92D050"/>
                </a:solidFill>
                <a:latin typeface="Times New Roman" pitchFamily="18" charset="0"/>
                <a:cs typeface="Times New Roman" pitchFamily="18" charset="0"/>
              </a:rPr>
              <a:t> RUS</a:t>
            </a:r>
            <a:r>
              <a:rPr lang="sr-Cyrl-CS" sz="2400" b="1" dirty="0" smtClean="0">
                <a:solidFill>
                  <a:srgbClr val="92D050"/>
                </a:solidFill>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губернатор</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Начальник губернии в дорев. России.</a:t>
            </a:r>
            <a:r>
              <a:rPr lang="en-US" sz="2400" i="1" dirty="0" smtClean="0">
                <a:latin typeface="Times New Roman" pitchFamily="18" charset="0"/>
                <a:cs typeface="Times New Roman" pitchFamily="18" charset="0"/>
              </a:rPr>
              <a:t> </a:t>
            </a:r>
            <a:r>
              <a:rPr lang="ru-RU" sz="2400" i="1" dirty="0" smtClean="0">
                <a:latin typeface="Times New Roman" pitchFamily="18" charset="0"/>
                <a:cs typeface="Times New Roman" pitchFamily="18" charset="0"/>
              </a:rPr>
              <a:t>// Начальник колонии (назначаемый колониальной державой). // Начальник штата в США. </a:t>
            </a:r>
            <a:r>
              <a:rPr lang="sr-Cyrl-CS" sz="2400" dirty="0" smtClean="0">
                <a:latin typeface="Times New Roman" pitchFamily="18" charset="0"/>
                <a:cs typeface="Times New Roman" pitchFamily="18" charset="0"/>
              </a:rPr>
              <a:t>ТСРЈ</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sr-Latn-CS" sz="2400" b="1" dirty="0" smtClean="0">
                <a:solidFill>
                  <a:srgbClr val="FFFF00"/>
                </a:solidFill>
                <a:latin typeface="Times New Roman" pitchFamily="18" charset="0"/>
                <a:cs typeface="Times New Roman" pitchFamily="18" charset="0"/>
              </a:rPr>
              <a:t>ČEŠ.</a:t>
            </a:r>
            <a:r>
              <a:rPr lang="sr-Latn-CS" sz="2400" b="1" dirty="0" smtClean="0">
                <a:latin typeface="Times New Roman" pitchFamily="18" charset="0"/>
                <a:cs typeface="Times New Roman" pitchFamily="18" charset="0"/>
              </a:rPr>
              <a:t> gubernátor</a:t>
            </a:r>
            <a:r>
              <a:rPr lang="sr-Cyrl-CS" sz="2400"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Fm</a:t>
            </a:r>
            <a:r>
              <a:rPr lang="sr-Cyrl-CS"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S2N1r</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 1. </a:t>
            </a:r>
            <a:r>
              <a:rPr lang="sr-Cyrl-CS" sz="2400" i="1" dirty="0" smtClean="0">
                <a:latin typeface="Times New Roman" pitchFamily="18" charset="0"/>
                <a:cs typeface="Times New Roman" pitchFamily="18" charset="0"/>
              </a:rPr>
              <a:t>správce země, místodržící</a:t>
            </a:r>
            <a:r>
              <a:rPr lang="sr-Cyrl-CS" sz="2400" dirty="0" smtClean="0">
                <a:latin typeface="Times New Roman" pitchFamily="18" charset="0"/>
                <a:cs typeface="Times New Roman" pitchFamily="18" charset="0"/>
              </a:rPr>
              <a:t>; 2. </a:t>
            </a:r>
            <a:r>
              <a:rPr lang="sr-Cyrl-CS" sz="2400" i="1" dirty="0" smtClean="0">
                <a:latin typeface="Times New Roman" pitchFamily="18" charset="0"/>
                <a:cs typeface="Times New Roman" pitchFamily="18" charset="0"/>
              </a:rPr>
              <a:t>/v carském Rusku/ náčelník gubernie</a:t>
            </a:r>
            <a:r>
              <a:rPr lang="sr-Latn-CS" sz="2400" dirty="0" smtClean="0">
                <a:latin typeface="Times New Roman" pitchFamily="18" charset="0"/>
                <a:cs typeface="Times New Roman" pitchFamily="18" charset="0"/>
              </a:rPr>
              <a:t> (SSJČ) </a:t>
            </a:r>
            <a:r>
              <a:rPr lang="sr-Cyrl-CS" sz="2400" dirty="0" smtClean="0">
                <a:latin typeface="Times New Roman" pitchFamily="18" charset="0"/>
                <a:cs typeface="Times New Roman" pitchFamily="18" charset="0"/>
              </a:rPr>
              <a:t>© #: начальник колонии /назначаемый колониальной державой/</a:t>
            </a:r>
            <a:r>
              <a:rPr lang="en-US" sz="2400" dirty="0" smtClean="0">
                <a:latin typeface="Times New Roman" pitchFamily="18" charset="0"/>
                <a:cs typeface="Times New Roman" pitchFamily="18" charset="0"/>
              </a:rPr>
              <a:t> // </a:t>
            </a:r>
            <a:r>
              <a:rPr lang="ru-RU" sz="2400" dirty="0" smtClean="0">
                <a:latin typeface="Times New Roman" pitchFamily="18" charset="0"/>
                <a:cs typeface="Times New Roman" pitchFamily="18" charset="0"/>
              </a:rPr>
              <a:t>начальник штата в США</a:t>
            </a:r>
            <a:r>
              <a:rPr lang="sr-Cyrl-CS" sz="2400" dirty="0" smtClean="0">
                <a:latin typeface="Times New Roman" pitchFamily="18" charset="0"/>
                <a:cs typeface="Times New Roman" pitchFamily="18" charset="0"/>
              </a:rPr>
              <a:t>) (ТСРЈ).</a:t>
            </a:r>
            <a:endParaRPr lang="sr-Latn-CS" sz="2400" dirty="0" smtClean="0">
              <a:latin typeface="Times New Roman" pitchFamily="18" charset="0"/>
              <a:cs typeface="Times New Roman" pitchFamily="18" charset="0"/>
            </a:endParaRPr>
          </a:p>
          <a:p>
            <a:pPr marL="0" indent="0" algn="just">
              <a:spcBef>
                <a:spcPts val="0"/>
              </a:spcBef>
              <a:buNone/>
            </a:pP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Autofit/>
          </a:bodyPr>
          <a:lstStyle/>
          <a:p>
            <a:r>
              <a:rPr lang="sr-Latn-CS" sz="4000" b="1" dirty="0" smtClean="0">
                <a:solidFill>
                  <a:srgbClr val="FFC000"/>
                </a:solidFill>
                <a:latin typeface="Times New Roman" pitchFamily="18" charset="0"/>
                <a:cs typeface="Times New Roman" pitchFamily="18" charset="0"/>
              </a:rPr>
              <a:t>Primer za S1</a:t>
            </a:r>
            <a:r>
              <a:rPr lang="en-US" sz="4000" b="1" dirty="0" smtClean="0">
                <a:solidFill>
                  <a:srgbClr val="FFC000"/>
                </a:solidFill>
                <a:latin typeface="Times New Roman" pitchFamily="18" charset="0"/>
                <a:cs typeface="Times New Roman" pitchFamily="18" charset="0"/>
              </a:rPr>
              <a:t>Fm+S2Fr</a:t>
            </a:r>
            <a:r>
              <a:rPr lang="sr-Latn-CS" sz="4000" dirty="0" smtClean="0">
                <a:solidFill>
                  <a:srgbClr val="FFC000"/>
                </a:solidFill>
                <a:latin typeface="Times New Roman" pitchFamily="18" charset="0"/>
                <a:cs typeface="Times New Roman" pitchFamily="18" charset="0"/>
              </a:rPr>
              <a:t> </a:t>
            </a:r>
            <a:endParaRPr lang="sr-Latn-CS"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76400"/>
            <a:ext cx="8229600" cy="4953000"/>
          </a:xfrm>
        </p:spPr>
        <p:txBody>
          <a:bodyPr>
            <a:noAutofit/>
          </a:bodyPr>
          <a:lstStyle/>
          <a:p>
            <a:pPr marL="0" indent="0" algn="just">
              <a:spcBef>
                <a:spcPts val="0"/>
              </a:spcBef>
            </a:pPr>
            <a:r>
              <a:rPr lang="sr-Latn-CS" sz="2400" dirty="0" smtClean="0">
                <a:solidFill>
                  <a:srgbClr val="92D050"/>
                </a:solidFill>
                <a:latin typeface="Times New Roman" pitchFamily="18" charset="0"/>
                <a:cs typeface="Times New Roman" pitchFamily="18" charset="0"/>
              </a:rPr>
              <a:t> </a:t>
            </a:r>
            <a:r>
              <a:rPr lang="sr-Latn-CS" sz="2400" b="1" dirty="0" smtClean="0">
                <a:solidFill>
                  <a:srgbClr val="92D050"/>
                </a:solidFill>
                <a:latin typeface="Times New Roman" pitchFamily="18" charset="0"/>
                <a:cs typeface="Times New Roman" pitchFamily="18" charset="0"/>
              </a:rPr>
              <a:t>RUS</a:t>
            </a:r>
            <a:r>
              <a:rPr lang="sr-Cyrl-CS" sz="2400" b="1" dirty="0" smtClean="0">
                <a:solidFill>
                  <a:srgbClr val="92D050"/>
                </a:solidFill>
                <a:latin typeface="Times New Roman" pitchFamily="18" charset="0"/>
                <a:cs typeface="Times New Roman" pitchFamily="18" charset="0"/>
              </a:rPr>
              <a:t>.</a:t>
            </a:r>
            <a:r>
              <a:rPr lang="sr-Cyrl-CS" sz="2400" b="1" dirty="0" smtClean="0">
                <a:latin typeface="Times New Roman" pitchFamily="18" charset="0"/>
                <a:cs typeface="Times New Roman" pitchFamily="18" charset="0"/>
              </a:rPr>
              <a:t> белогвардеец</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Человек, сражавшийся против Советской власти в рядах белой гвардии, а также член контрреволюционной антисоветской военной организации.</a:t>
            </a:r>
            <a:r>
              <a:rPr lang="sr-Cyrl-CS" sz="2400" dirty="0" smtClean="0">
                <a:latin typeface="Times New Roman" pitchFamily="18" charset="0"/>
                <a:cs typeface="Times New Roman" pitchFamily="18" charset="0"/>
              </a:rPr>
              <a:t> МАС</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sr-Latn-CS" sz="2400" b="1" dirty="0" smtClean="0">
                <a:solidFill>
                  <a:srgbClr val="FFFF00"/>
                </a:solidFill>
                <a:latin typeface="Times New Roman" pitchFamily="18" charset="0"/>
                <a:cs typeface="Times New Roman" pitchFamily="18" charset="0"/>
              </a:rPr>
              <a:t>SLOVEN</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Latn-CS" sz="2400" b="1" dirty="0" smtClean="0">
                <a:latin typeface="Times New Roman" pitchFamily="18" charset="0"/>
                <a:cs typeface="Times New Roman" pitchFamily="18" charset="0"/>
              </a:rPr>
              <a:t>belogardist</a:t>
            </a:r>
            <a:r>
              <a:rPr lang="sr-Cyrl-CS" sz="2400" dirty="0" smtClean="0">
                <a:latin typeface="Times New Roman" pitchFamily="18" charset="0"/>
                <a:cs typeface="Times New Roman" pitchFamily="18" charset="0"/>
              </a:rPr>
              <a:t> = </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sr-Latn-CS" sz="2400" b="1" dirty="0" smtClean="0">
                <a:latin typeface="Times New Roman" pitchFamily="18" charset="0"/>
                <a:cs typeface="Times New Roman" pitchFamily="18" charset="0"/>
              </a:rPr>
              <a:t>Fm</a:t>
            </a:r>
            <a:r>
              <a:rPr lang="sr-Cyrl-CS" sz="2400" b="1" dirty="0" smtClean="0">
                <a:latin typeface="Times New Roman" pitchFamily="18" charset="0"/>
                <a:cs typeface="Times New Roman" pitchFamily="18" charset="0"/>
              </a:rPr>
              <a:t>+</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Fr</a:t>
            </a:r>
            <a:r>
              <a:rPr lang="sr-Cyrl-CS" sz="2400" b="1"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 med narodnoosvobodilnim bojem – pripadnik bele garde v Sloveniji // med državljansko vojno po oktobarski revoluciji – pripadnik bele garde (SSKJ) </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sr-Latn-CS" sz="2400" dirty="0" smtClean="0">
                <a:latin typeface="Times New Roman" pitchFamily="18" charset="0"/>
                <a:cs typeface="Times New Roman" pitchFamily="18" charset="0"/>
              </a:rPr>
              <a:t>Fm</a:t>
            </a:r>
            <a:r>
              <a:rPr lang="sr-Cyrl-CS" sz="2400" dirty="0" smtClean="0">
                <a:latin typeface="Times New Roman" pitchFamily="18" charset="0"/>
                <a:cs typeface="Times New Roman" pitchFamily="18" charset="0"/>
              </a:rPr>
              <a:t> (#: а также член контрреволюционной антисоветской военной организации) +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2</a:t>
            </a:r>
            <a:r>
              <a:rPr lang="sr-Latn-CS" sz="2400" dirty="0" smtClean="0">
                <a:latin typeface="Times New Roman" pitchFamily="18" charset="0"/>
                <a:cs typeface="Times New Roman" pitchFamily="18" charset="0"/>
              </a:rPr>
              <a:t>Fr</a:t>
            </a:r>
            <a:r>
              <a:rPr lang="sr-Cyrl-CS" sz="2400" dirty="0" smtClean="0">
                <a:latin typeface="Times New Roman" pitchFamily="18" charset="0"/>
                <a:cs typeface="Times New Roman" pitchFamily="18" charset="0"/>
              </a:rPr>
              <a:t> (*: </a:t>
            </a:r>
            <a:r>
              <a:rPr lang="sr-Latn-CS" sz="2400" dirty="0" smtClean="0">
                <a:latin typeface="Times New Roman" pitchFamily="18" charset="0"/>
                <a:cs typeface="Times New Roman" pitchFamily="18" charset="0"/>
              </a:rPr>
              <a:t>med narodnoosvobodilnim bojem – pripadnik bele garde v Sloveniji</a:t>
            </a:r>
            <a:r>
              <a:rPr lang="sr-Cyrl-CS" sz="2400" dirty="0" smtClean="0">
                <a:latin typeface="Times New Roman" pitchFamily="18" charset="0"/>
                <a:cs typeface="Times New Roman" pitchFamily="18" charset="0"/>
              </a:rPr>
              <a:t>) (МАС/А</a:t>
            </a:r>
            <a:r>
              <a:rPr lang="sr-Latn-CS" sz="2400" dirty="0" smtClean="0">
                <a:latin typeface="Times New Roman" pitchFamily="18" charset="0"/>
                <a:cs typeface="Times New Roman" pitchFamily="18" charset="0"/>
              </a:rPr>
              <a:t>jduković</a:t>
            </a:r>
            <a:r>
              <a:rPr lang="sr-Cyrl-CS" sz="2400" dirty="0" smtClean="0">
                <a:latin typeface="Times New Roman" pitchFamily="18" charset="0"/>
                <a:cs typeface="Times New Roman" pitchFamily="18" charset="0"/>
              </a:rPr>
              <a:t> 2004).</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Autofit/>
          </a:bodyPr>
          <a:lstStyle/>
          <a:p>
            <a:r>
              <a:rPr lang="sr-Latn-CS" sz="4000" b="1" dirty="0" smtClean="0">
                <a:solidFill>
                  <a:srgbClr val="FFC000"/>
                </a:solidFill>
                <a:latin typeface="Times New Roman" pitchFamily="18" charset="0"/>
                <a:cs typeface="Times New Roman" pitchFamily="18" charset="0"/>
              </a:rPr>
              <a:t>Primer </a:t>
            </a:r>
            <a:r>
              <a:rPr lang="en-US" sz="4000" b="1" dirty="0" smtClean="0">
                <a:solidFill>
                  <a:srgbClr val="FFC000"/>
                </a:solidFill>
                <a:latin typeface="Times New Roman" pitchFamily="18" charset="0"/>
                <a:cs typeface="Times New Roman" pitchFamily="18" charset="0"/>
              </a:rPr>
              <a:t>za </a:t>
            </a:r>
            <a:r>
              <a:rPr lang="sr-Latn-CS" sz="4000" b="1" dirty="0" smtClean="0">
                <a:solidFill>
                  <a:srgbClr val="FFC000"/>
                </a:solidFill>
                <a:latin typeface="Times New Roman" pitchFamily="18" charset="0"/>
                <a:cs typeface="Times New Roman" pitchFamily="18" charset="0"/>
              </a:rPr>
              <a:t>S1F</a:t>
            </a:r>
            <a:r>
              <a:rPr lang="en-US" sz="4000" b="1" dirty="0" smtClean="0">
                <a:solidFill>
                  <a:srgbClr val="FFC000"/>
                </a:solidFill>
                <a:latin typeface="Times New Roman" pitchFamily="18" charset="0"/>
                <a:cs typeface="Times New Roman" pitchFamily="18" charset="0"/>
              </a:rPr>
              <a:t>m+S2F&gt;r</a:t>
            </a:r>
            <a:r>
              <a:rPr lang="sr-Latn-CS" sz="4000" b="1" dirty="0" smtClean="0">
                <a:solidFill>
                  <a:srgbClr val="FFC000"/>
                </a:solidFill>
                <a:latin typeface="Times New Roman" pitchFamily="18" charset="0"/>
                <a:cs typeface="Times New Roman" pitchFamily="18" charset="0"/>
              </a:rPr>
              <a:t> </a:t>
            </a:r>
            <a:endParaRPr lang="sr-Latn-CS" sz="4000"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685800" y="1676400"/>
            <a:ext cx="7848600" cy="4724400"/>
          </a:xfrm>
        </p:spPr>
        <p:txBody>
          <a:bodyPr>
            <a:noAutofit/>
          </a:bodyPr>
          <a:lstStyle/>
          <a:p>
            <a:pPr marL="0" indent="0" algn="just">
              <a:spcBef>
                <a:spcPts val="0"/>
              </a:spcBef>
            </a:pPr>
            <a:r>
              <a:rPr lang="sr-Latn-CS" sz="2400" dirty="0" smtClean="0">
                <a:solidFill>
                  <a:srgbClr val="92D050"/>
                </a:solidFill>
                <a:latin typeface="Times New Roman" pitchFamily="18" charset="0"/>
                <a:cs typeface="Times New Roman" pitchFamily="18" charset="0"/>
              </a:rPr>
              <a:t> </a:t>
            </a:r>
            <a:r>
              <a:rPr lang="sr-Latn-CS" sz="2400" b="1" dirty="0" smtClean="0">
                <a:solidFill>
                  <a:srgbClr val="92D050"/>
                </a:solidFill>
                <a:latin typeface="Times New Roman" pitchFamily="18" charset="0"/>
                <a:cs typeface="Times New Roman" pitchFamily="18" charset="0"/>
              </a:rPr>
              <a:t>RUS</a:t>
            </a:r>
            <a:r>
              <a:rPr lang="sr-Cyrl-CS" sz="2400" b="1" dirty="0" smtClean="0">
                <a:solidFill>
                  <a:srgbClr val="92D05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губерния</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Основная административно-террито</a:t>
            </a:r>
            <a:r>
              <a:rPr lang="sr-Latn-CS" sz="2400" i="1"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риальная единица в России с начала 18 в. и в Советском Союзе до районирования 1924-29 гг. // Губернский город.</a:t>
            </a:r>
            <a:r>
              <a:rPr lang="sr-Cyrl-CS" sz="2400" dirty="0" smtClean="0">
                <a:latin typeface="Times New Roman" pitchFamily="18" charset="0"/>
                <a:cs typeface="Times New Roman" pitchFamily="18" charset="0"/>
              </a:rPr>
              <a:t> МАС</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sr-Latn-CS" sz="2400" b="1" dirty="0" smtClean="0">
                <a:solidFill>
                  <a:srgbClr val="FFFF00"/>
                </a:solidFill>
                <a:latin typeface="Times New Roman" pitchFamily="18" charset="0"/>
                <a:cs typeface="Times New Roman" pitchFamily="18" charset="0"/>
              </a:rPr>
              <a:t>MAK.</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губернија</a:t>
            </a:r>
            <a:r>
              <a:rPr lang="sr-Cyrl-CS" sz="2400" dirty="0" smtClean="0">
                <a:latin typeface="Times New Roman" pitchFamily="18" charset="0"/>
                <a:cs typeface="Times New Roman" pitchFamily="18" charset="0"/>
              </a:rPr>
              <a:t> = </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sr-Latn-CS" sz="2400" b="1" dirty="0" smtClean="0">
                <a:latin typeface="Times New Roman" pitchFamily="18" charset="0"/>
                <a:cs typeface="Times New Roman" pitchFamily="18" charset="0"/>
              </a:rPr>
              <a:t>Fm</a:t>
            </a:r>
            <a:r>
              <a:rPr lang="sr-Cyrl-CS" sz="2400" b="1" dirty="0" smtClean="0">
                <a:latin typeface="Times New Roman" pitchFamily="18" charset="0"/>
                <a:cs typeface="Times New Roman" pitchFamily="18" charset="0"/>
              </a:rPr>
              <a:t>+</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F</a:t>
            </a:r>
            <a:r>
              <a:rPr lang="sr-Cyrl-CS" sz="2400" b="1" dirty="0" smtClean="0">
                <a:latin typeface="Times New Roman" pitchFamily="18" charset="0"/>
                <a:cs typeface="Times New Roman" pitchFamily="18" charset="0"/>
              </a:rPr>
              <a:t>&gt;</a:t>
            </a:r>
            <a:r>
              <a:rPr lang="sr-Latn-CS" sz="2400" b="1" dirty="0" smtClean="0">
                <a:latin typeface="Times New Roman" pitchFamily="18" charset="0"/>
                <a:cs typeface="Times New Roman" pitchFamily="18" charset="0"/>
              </a:rPr>
              <a:t>r</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голема административно-територијална единица во некои земји (ТМРЈ) ©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sr-Latn-CS" sz="2400" dirty="0" smtClean="0">
                <a:latin typeface="Times New Roman" pitchFamily="18" charset="0"/>
                <a:cs typeface="Times New Roman" pitchFamily="18" charset="0"/>
              </a:rPr>
              <a:t>Fm</a:t>
            </a:r>
            <a:r>
              <a:rPr lang="sr-Cyrl-CS" sz="2400" dirty="0" smtClean="0">
                <a:latin typeface="Times New Roman" pitchFamily="18" charset="0"/>
                <a:cs typeface="Times New Roman" pitchFamily="18" charset="0"/>
              </a:rPr>
              <a:t> (#: губернский город) +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2</a:t>
            </a:r>
            <a:r>
              <a:rPr lang="sr-Latn-CS" sz="2400" dirty="0" smtClean="0">
                <a:latin typeface="Times New Roman" pitchFamily="18" charset="0"/>
                <a:cs typeface="Times New Roman" pitchFamily="18" charset="0"/>
              </a:rPr>
              <a:t>F</a:t>
            </a:r>
            <a:r>
              <a:rPr lang="sr-Cyrl-CS" sz="2400" dirty="0" smtClean="0">
                <a:latin typeface="Times New Roman" pitchFamily="18" charset="0"/>
                <a:cs typeface="Times New Roman" pitchFamily="18" charset="0"/>
              </a:rPr>
              <a:t>&gt;</a:t>
            </a:r>
            <a:r>
              <a:rPr lang="sr-Latn-CS" sz="2400" dirty="0" smtClean="0">
                <a:latin typeface="Times New Roman" pitchFamily="18" charset="0"/>
                <a:cs typeface="Times New Roman" pitchFamily="18" charset="0"/>
              </a:rPr>
              <a:t>r</a:t>
            </a:r>
            <a:r>
              <a:rPr lang="sr-Cyrl-CS" sz="2400" dirty="0" smtClean="0">
                <a:latin typeface="Times New Roman" pitchFamily="18" charset="0"/>
                <a:cs typeface="Times New Roman" pitchFamily="18" charset="0"/>
              </a:rPr>
              <a:t> (*&gt;: в России с начала 18 в. и в Советском Союзе до райониро</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вания 1924-29 гг. ) (МАС).</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14400"/>
          </a:xfrm>
        </p:spPr>
        <p:txBody>
          <a:bodyPr>
            <a:noAutofit/>
          </a:bodyPr>
          <a:lstStyle/>
          <a:p>
            <a:r>
              <a:rPr lang="sr-Latn-CS" sz="4000" b="1" dirty="0" smtClean="0">
                <a:solidFill>
                  <a:srgbClr val="FFC000"/>
                </a:solidFill>
                <a:latin typeface="Times New Roman" pitchFamily="18" charset="0"/>
                <a:cs typeface="Times New Roman" pitchFamily="18" charset="0"/>
              </a:rPr>
              <a:t>Primer za S1Fr</a:t>
            </a:r>
            <a:r>
              <a:rPr lang="en-US" sz="4000" b="1" dirty="0" smtClean="0">
                <a:solidFill>
                  <a:srgbClr val="FFC000"/>
                </a:solidFill>
                <a:latin typeface="Times New Roman" pitchFamily="18" charset="0"/>
                <a:cs typeface="Times New Roman" pitchFamily="18" charset="0"/>
              </a:rPr>
              <a:t>+S2Nr</a:t>
            </a:r>
            <a:r>
              <a:rPr lang="sr-Latn-CS" sz="4000" dirty="0" smtClean="0">
                <a:solidFill>
                  <a:srgbClr val="FFC000"/>
                </a:solidFill>
                <a:latin typeface="Times New Roman" pitchFamily="18" charset="0"/>
                <a:cs typeface="Times New Roman" pitchFamily="18" charset="0"/>
              </a:rPr>
              <a:t> </a:t>
            </a:r>
            <a:endParaRPr lang="sr-Latn-CS"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057400"/>
            <a:ext cx="8229600" cy="4648200"/>
          </a:xfrm>
        </p:spPr>
        <p:txBody>
          <a:bodyPr>
            <a:noAutofit/>
          </a:bodyPr>
          <a:lstStyle/>
          <a:p>
            <a:pPr marL="0" indent="0" algn="just">
              <a:spcBef>
                <a:spcPts val="0"/>
              </a:spcBef>
            </a:pPr>
            <a:r>
              <a:rPr lang="en-US" sz="2400" dirty="0" smtClean="0">
                <a:solidFill>
                  <a:srgbClr val="92D050"/>
                </a:solidFill>
                <a:latin typeface="Times New Roman" pitchFamily="18" charset="0"/>
                <a:cs typeface="Times New Roman" pitchFamily="18" charset="0"/>
              </a:rPr>
              <a:t> </a:t>
            </a:r>
            <a:r>
              <a:rPr lang="en-US" sz="2400" b="1" dirty="0" smtClean="0">
                <a:solidFill>
                  <a:srgbClr val="92D050"/>
                </a:solidFill>
                <a:latin typeface="Times New Roman" pitchFamily="18" charset="0"/>
                <a:cs typeface="Times New Roman" pitchFamily="18" charset="0"/>
              </a:rPr>
              <a:t>RUS</a:t>
            </a:r>
            <a:r>
              <a:rPr lang="sr-Cyrl-CS" sz="2400" b="1" dirty="0" smtClean="0">
                <a:solidFill>
                  <a:srgbClr val="92D050"/>
                </a:solidFill>
                <a:latin typeface="Times New Roman" pitchFamily="18" charset="0"/>
                <a:cs typeface="Times New Roman" pitchFamily="18" charset="0"/>
              </a:rPr>
              <a:t>.</a:t>
            </a:r>
            <a:r>
              <a:rPr lang="sr-Cyrl-CS" sz="2400" b="1" dirty="0" smtClean="0">
                <a:latin typeface="Times New Roman" pitchFamily="18" charset="0"/>
                <a:cs typeface="Times New Roman" pitchFamily="18" charset="0"/>
              </a:rPr>
              <a:t> питомец</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Чей-л. воспитанник. </a:t>
            </a:r>
            <a:r>
              <a:rPr lang="sr-Cyrl-CS" sz="2400" dirty="0" smtClean="0">
                <a:latin typeface="Times New Roman" pitchFamily="18" charset="0"/>
                <a:cs typeface="Times New Roman" pitchFamily="18" charset="0"/>
              </a:rPr>
              <a:t>МАС</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en-US" sz="2400" b="1" dirty="0" smtClean="0">
                <a:solidFill>
                  <a:srgbClr val="FFFF00"/>
                </a:solidFill>
                <a:latin typeface="Times New Roman" pitchFamily="18" charset="0"/>
                <a:cs typeface="Times New Roman" pitchFamily="18" charset="0"/>
              </a:rPr>
              <a:t>SRP</a:t>
            </a:r>
            <a:r>
              <a:rPr lang="sr-Cyrl-CS" sz="2400" b="1" dirty="0" smtClean="0">
                <a:solidFill>
                  <a:srgbClr val="FFFF00"/>
                </a:solidFill>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пито-мац</a:t>
            </a:r>
            <a:r>
              <a:rPr lang="sr-Cyrl-CS" sz="2400"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F</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r</a:t>
            </a:r>
            <a:r>
              <a:rPr lang="sr-Cyrl-CS"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N</a:t>
            </a:r>
            <a:r>
              <a:rPr lang="sr-Cyrl-CS"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r</a:t>
            </a:r>
            <a:r>
              <a:rPr lang="sr-Cyrl-CS" sz="2400" dirty="0" smtClean="0">
                <a:latin typeface="Times New Roman" pitchFamily="18" charset="0"/>
                <a:cs typeface="Times New Roman" pitchFamily="18" charset="0"/>
              </a:rPr>
              <a:t> – 1. </a:t>
            </a:r>
            <a:r>
              <a:rPr lang="sr-Cyrl-CS" sz="2400" i="1" dirty="0" smtClean="0">
                <a:latin typeface="Times New Roman" pitchFamily="18" charset="0"/>
                <a:cs typeface="Times New Roman" pitchFamily="18" charset="0"/>
              </a:rPr>
              <a:t>васпитаник неког завода</a:t>
            </a:r>
            <a:r>
              <a:rPr lang="sr-Cyrl-CS" sz="2400" dirty="0" smtClean="0">
                <a:latin typeface="Times New Roman" pitchFamily="18" charset="0"/>
                <a:cs typeface="Times New Roman" pitchFamily="18" charset="0"/>
              </a:rPr>
              <a:t>; 2. </a:t>
            </a:r>
            <a:r>
              <a:rPr lang="sr-Cyrl-CS" sz="2400" i="1" dirty="0" smtClean="0">
                <a:latin typeface="Times New Roman" pitchFamily="18" charset="0"/>
                <a:cs typeface="Times New Roman" pitchFamily="18" charset="0"/>
              </a:rPr>
              <a:t>сти-пендиста, благодејанац</a:t>
            </a:r>
            <a:r>
              <a:rPr lang="sr-Cyrl-CS" sz="2400" dirty="0" smtClean="0">
                <a:latin typeface="Times New Roman" pitchFamily="18" charset="0"/>
                <a:cs typeface="Times New Roman" pitchFamily="18" charset="0"/>
              </a:rPr>
              <a:t> (РСКЈ) © #</a:t>
            </a:r>
            <a:r>
              <a:rPr lang="sr-Latn-CS" sz="2400" dirty="0" smtClean="0">
                <a:latin typeface="Times New Roman" pitchFamily="18" charset="0"/>
                <a:cs typeface="Times New Roman" pitchFamily="18" charset="0"/>
              </a:rPr>
              <a:t>1</a:t>
            </a:r>
            <a:r>
              <a:rPr lang="sr-Cyrl-CS" sz="2400" dirty="0" smtClean="0">
                <a:latin typeface="Times New Roman" pitchFamily="18" charset="0"/>
                <a:cs typeface="Times New Roman" pitchFamily="18" charset="0"/>
              </a:rPr>
              <a:t>: неког завода (</a:t>
            </a:r>
            <a:r>
              <a:rPr lang="en-US" sz="2400" dirty="0" smtClean="0">
                <a:latin typeface="Times New Roman" pitchFamily="18" charset="0"/>
                <a:cs typeface="Times New Roman" pitchFamily="18" charset="0"/>
              </a:rPr>
              <a:t>RSKJ</a:t>
            </a:r>
            <a:r>
              <a:rPr lang="sr-Cyrl-CS" sz="2400" dirty="0" smtClean="0">
                <a:latin typeface="Times New Roman" pitchFamily="18" charset="0"/>
                <a:cs typeface="Times New Roman" pitchFamily="18" charset="0"/>
              </a:rPr>
              <a:t>/ МАС/А</a:t>
            </a:r>
            <a:r>
              <a:rPr lang="sr-Latn-CS" sz="2400" dirty="0" smtClean="0">
                <a:latin typeface="Times New Roman" pitchFamily="18" charset="0"/>
                <a:cs typeface="Times New Roman" pitchFamily="18" charset="0"/>
              </a:rPr>
              <a:t>jduković</a:t>
            </a:r>
            <a:r>
              <a:rPr lang="sr-Cyrl-CS" sz="2400" dirty="0" smtClean="0">
                <a:latin typeface="Times New Roman" pitchFamily="18" charset="0"/>
                <a:cs typeface="Times New Roman" pitchFamily="18" charset="0"/>
              </a:rPr>
              <a:t> 2004).</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33400"/>
          </a:xfrm>
        </p:spPr>
        <p:txBody>
          <a:bodyPr>
            <a:noAutofit/>
          </a:bodyPr>
          <a:lstStyle/>
          <a:p>
            <a:r>
              <a:rPr lang="sr-Latn-CS" sz="4000" b="1" dirty="0" smtClean="0">
                <a:solidFill>
                  <a:srgbClr val="FFC000"/>
                </a:solidFill>
                <a:latin typeface="Times New Roman" pitchFamily="18" charset="0"/>
                <a:cs typeface="Times New Roman" pitchFamily="18" charset="0"/>
              </a:rPr>
              <a:t>Primer za S1Fr</a:t>
            </a:r>
            <a:r>
              <a:rPr lang="en-US" sz="4000" b="1" dirty="0" smtClean="0">
                <a:solidFill>
                  <a:srgbClr val="FFC000"/>
                </a:solidFill>
                <a:latin typeface="Times New Roman" pitchFamily="18" charset="0"/>
                <a:cs typeface="Times New Roman" pitchFamily="18" charset="0"/>
              </a:rPr>
              <a:t>+S2Fr</a:t>
            </a:r>
            <a:r>
              <a:rPr lang="sr-Latn-CS" sz="4000" dirty="0" smtClean="0">
                <a:solidFill>
                  <a:srgbClr val="FFC000"/>
                </a:solidFill>
                <a:latin typeface="Times New Roman" pitchFamily="18" charset="0"/>
                <a:cs typeface="Times New Roman" pitchFamily="18" charset="0"/>
              </a:rPr>
              <a:t> </a:t>
            </a:r>
            <a:endParaRPr lang="sr-Latn-CS"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1905000"/>
            <a:ext cx="8077200" cy="4572000"/>
          </a:xfrm>
        </p:spPr>
        <p:txBody>
          <a:bodyPr>
            <a:noAutofit/>
          </a:bodyPr>
          <a:lstStyle/>
          <a:p>
            <a:pPr marL="0" indent="0" algn="just">
              <a:spcBef>
                <a:spcPts val="0"/>
              </a:spcBef>
            </a:pPr>
            <a:r>
              <a:rPr lang="sr-Latn-CS" sz="2400" dirty="0" smtClean="0">
                <a:solidFill>
                  <a:srgbClr val="92D050"/>
                </a:solidFill>
                <a:latin typeface="Times New Roman" pitchFamily="18" charset="0"/>
                <a:cs typeface="Times New Roman" pitchFamily="18" charset="0"/>
              </a:rPr>
              <a:t> </a:t>
            </a:r>
            <a:r>
              <a:rPr lang="sr-Latn-CS" sz="2400" b="1" dirty="0" smtClean="0">
                <a:solidFill>
                  <a:srgbClr val="92D050"/>
                </a:solidFill>
                <a:latin typeface="Times New Roman" pitchFamily="18" charset="0"/>
                <a:cs typeface="Times New Roman" pitchFamily="18" charset="0"/>
              </a:rPr>
              <a:t>RUS</a:t>
            </a:r>
            <a:r>
              <a:rPr lang="sr-Cyrl-CS" sz="2400" b="1" dirty="0" smtClean="0">
                <a:solidFill>
                  <a:srgbClr val="92D050"/>
                </a:solidFill>
                <a:latin typeface="Times New Roman" pitchFamily="18" charset="0"/>
                <a:cs typeface="Times New Roman" pitchFamily="18" charset="0"/>
              </a:rPr>
              <a:t>.</a:t>
            </a:r>
            <a:r>
              <a:rPr lang="sr-Cyrl-CS" sz="2400" dirty="0" smtClean="0">
                <a:solidFill>
                  <a:srgbClr val="92D050"/>
                </a:solidFill>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воззвание</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Публичное ображение к массам (в устной или письменной форме).</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СТСРЈ</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sr-Latn-CS" sz="2400" b="1" dirty="0" smtClean="0">
                <a:solidFill>
                  <a:srgbClr val="FFFF00"/>
                </a:solidFill>
                <a:latin typeface="Times New Roman" pitchFamily="18" charset="0"/>
                <a:cs typeface="Times New Roman" pitchFamily="18" charset="0"/>
              </a:rPr>
              <a:t>BUG.</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възвание</a:t>
            </a:r>
            <a:r>
              <a:rPr lang="sr-Cyrl-CS" sz="2400" dirty="0" smtClean="0">
                <a:latin typeface="Times New Roman" pitchFamily="18" charset="0"/>
                <a:cs typeface="Times New Roman" pitchFamily="18" charset="0"/>
              </a:rPr>
              <a:t> = </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sr-Latn-CS" sz="2400" b="1" dirty="0" smtClean="0">
                <a:latin typeface="Times New Roman" pitchFamily="18" charset="0"/>
                <a:cs typeface="Times New Roman" pitchFamily="18" charset="0"/>
              </a:rPr>
              <a:t>Fr</a:t>
            </a:r>
            <a:r>
              <a:rPr lang="sr-Cyrl-CS" sz="2400" b="1" dirty="0" smtClean="0">
                <a:latin typeface="Times New Roman" pitchFamily="18" charset="0"/>
                <a:cs typeface="Times New Roman" pitchFamily="18" charset="0"/>
              </a:rPr>
              <a:t>+</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Fr</a:t>
            </a:r>
            <a:r>
              <a:rPr lang="sr-Cyrl-CS" sz="2400" b="1"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писмено обращение, призив за съдействие; апел (РБАН) ©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sr-Latn-CS" sz="2400" dirty="0" smtClean="0">
                <a:latin typeface="Times New Roman" pitchFamily="18" charset="0"/>
                <a:cs typeface="Times New Roman" pitchFamily="18" charset="0"/>
              </a:rPr>
              <a:t>Fr</a:t>
            </a:r>
            <a:r>
              <a:rPr lang="sr-Cyrl-CS" sz="2400" dirty="0" smtClean="0">
                <a:latin typeface="Times New Roman" pitchFamily="18" charset="0"/>
                <a:cs typeface="Times New Roman" pitchFamily="18" charset="0"/>
              </a:rPr>
              <a:t> (#: писмено обращение) +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2</a:t>
            </a:r>
            <a:r>
              <a:rPr lang="sr-Latn-CS" sz="2400" dirty="0" smtClean="0">
                <a:latin typeface="Times New Roman" pitchFamily="18" charset="0"/>
                <a:cs typeface="Times New Roman" pitchFamily="18" charset="0"/>
              </a:rPr>
              <a:t>Fr</a:t>
            </a:r>
            <a:r>
              <a:rPr lang="sr-Cyrl-CS" sz="2400" dirty="0" smtClean="0">
                <a:latin typeface="Times New Roman" pitchFamily="18" charset="0"/>
                <a:cs typeface="Times New Roman" pitchFamily="18" charset="0"/>
              </a:rPr>
              <a:t> (*&gt;: &lt;към обществото&gt;</a:t>
            </a:r>
            <a:r>
              <a:rPr lang="sr-Latn-CS" sz="2400" dirty="0" smtClean="0">
                <a:latin typeface="Times New Roman" pitchFamily="18" charset="0"/>
                <a:cs typeface="Times New Roman" pitchFamily="18" charset="0"/>
              </a:rPr>
              <a:t>; up. rus. </a:t>
            </a:r>
            <a:r>
              <a:rPr lang="ru-RU" sz="2400" dirty="0" smtClean="0">
                <a:latin typeface="Times New Roman" pitchFamily="18" charset="0"/>
                <a:cs typeface="Times New Roman" pitchFamily="18" charset="0"/>
              </a:rPr>
              <a:t>к массам </a:t>
            </a:r>
            <a:r>
              <a:rPr lang="sr-Cyrl-CS" sz="2400" dirty="0" smtClean="0">
                <a:latin typeface="Times New Roman" pitchFamily="18" charset="0"/>
                <a:cs typeface="Times New Roman" pitchFamily="18" charset="0"/>
              </a:rPr>
              <a:t>) (СТСРЈ/А</a:t>
            </a:r>
            <a:r>
              <a:rPr lang="sr-Latn-CS" sz="2400" dirty="0" smtClean="0">
                <a:latin typeface="Times New Roman" pitchFamily="18" charset="0"/>
                <a:cs typeface="Times New Roman" pitchFamily="18" charset="0"/>
              </a:rPr>
              <a:t>jduković</a:t>
            </a:r>
            <a:r>
              <a:rPr lang="sr-Cyrl-CS" sz="2400" dirty="0" smtClean="0">
                <a:latin typeface="Times New Roman" pitchFamily="18" charset="0"/>
                <a:cs typeface="Times New Roman" pitchFamily="18" charset="0"/>
              </a:rPr>
              <a:t> 201</a:t>
            </a:r>
            <a:r>
              <a:rPr lang="sr-Latn-CS" sz="2400" dirty="0" smtClean="0">
                <a:latin typeface="Times New Roman" pitchFamily="18" charset="0"/>
                <a:cs typeface="Times New Roman" pitchFamily="18" charset="0"/>
              </a:rPr>
              <a:t>4</a:t>
            </a:r>
            <a:r>
              <a:rPr lang="sr-Cyrl-CS" sz="2400" dirty="0" smtClean="0">
                <a:latin typeface="Times New Roman" pitchFamily="18" charset="0"/>
                <a:cs typeface="Times New Roman" pitchFamily="18" charset="0"/>
              </a:rPr>
              <a:t>, е</a:t>
            </a:r>
            <a:r>
              <a:rPr lang="sr-Latn-CS" sz="2400" dirty="0" smtClean="0">
                <a:latin typeface="Times New Roman" pitchFamily="18" charset="0"/>
                <a:cs typeface="Times New Roman" pitchFamily="18" charset="0"/>
              </a:rPr>
              <a:t>l</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ver</a:t>
            </a:r>
            <a:r>
              <a:rPr lang="sr-Cyrl-CS" sz="2400" dirty="0" smtClean="0">
                <a:latin typeface="Times New Roman" pitchFamily="18" charset="0"/>
                <a:cs typeface="Times New Roman" pitchFamily="18" charset="0"/>
              </a:rPr>
              <a:t>.).</a:t>
            </a:r>
          </a:p>
          <a:p>
            <a:pPr marL="0" indent="0" algn="just">
              <a:spcBef>
                <a:spcPts val="0"/>
              </a:spcBef>
            </a:pPr>
            <a:endParaRPr lang="sr-Cyrl-CS" sz="2400" dirty="0" smtClean="0">
              <a:latin typeface="Times New Roman" pitchFamily="18" charset="0"/>
              <a:cs typeface="Times New Roman" pitchFamily="18" charset="0"/>
            </a:endParaRPr>
          </a:p>
          <a:p>
            <a:pPr marL="0" indent="0" algn="just">
              <a:spcBef>
                <a:spcPts val="0"/>
              </a:spcBef>
              <a:buNone/>
            </a:pPr>
            <a:endParaRPr lang="sr-Latn-CS" sz="2400" dirty="0" smtClean="0">
              <a:latin typeface="Times New Roman" pitchFamily="18" charset="0"/>
              <a:cs typeface="Times New Roman" pitchFamily="18" charset="0"/>
            </a:endParaRPr>
          </a:p>
          <a:p>
            <a:pPr marL="0" indent="0" algn="just">
              <a:spcBef>
                <a:spcPts val="0"/>
              </a:spcBef>
            </a:pPr>
            <a:endParaRPr lang="sr-Latn-CS" sz="2400" dirty="0" smtClean="0">
              <a:latin typeface="Times New Roman" pitchFamily="18" charset="0"/>
              <a:cs typeface="Times New Roman" pitchFamily="18" charset="0"/>
            </a:endParaRPr>
          </a:p>
          <a:p>
            <a:pPr marL="0" indent="0" algn="just">
              <a:spcBef>
                <a:spcPts val="0"/>
              </a:spcBef>
            </a:pPr>
            <a:endParaRPr lang="sr-Latn-CS" sz="2400" dirty="0" smtClean="0">
              <a:latin typeface="Times New Roman" pitchFamily="18" charset="0"/>
              <a:cs typeface="Times New Roman" pitchFamily="18" charset="0"/>
            </a:endParaRPr>
          </a:p>
          <a:p>
            <a:pPr marL="0" indent="0" algn="just">
              <a:spcBef>
                <a:spcPts val="0"/>
              </a:spcBef>
            </a:pP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a:bodyPr>
          <a:lstStyle/>
          <a:p>
            <a:r>
              <a:rPr lang="sr-Latn-CS" sz="4000" b="1" dirty="0" smtClean="0">
                <a:solidFill>
                  <a:srgbClr val="FFC000"/>
                </a:solidFill>
                <a:latin typeface="Times New Roman" pitchFamily="18" charset="0"/>
                <a:cs typeface="Times New Roman" pitchFamily="18" charset="0"/>
              </a:rPr>
              <a:t>Primer za S1Fr</a:t>
            </a:r>
            <a:r>
              <a:rPr lang="en-US" sz="4000" b="1" dirty="0" smtClean="0">
                <a:solidFill>
                  <a:srgbClr val="FFC000"/>
                </a:solidFill>
                <a:latin typeface="Times New Roman" pitchFamily="18" charset="0"/>
                <a:cs typeface="Times New Roman" pitchFamily="18" charset="0"/>
              </a:rPr>
              <a:t>+S2F&gt;r</a:t>
            </a:r>
            <a:r>
              <a:rPr lang="sr-Latn-CS" sz="4000" dirty="0" smtClean="0">
                <a:solidFill>
                  <a:srgbClr val="FFC000"/>
                </a:solidFill>
                <a:latin typeface="Times New Roman" pitchFamily="18" charset="0"/>
                <a:cs typeface="Times New Roman" pitchFamily="18" charset="0"/>
              </a:rPr>
              <a:t> </a:t>
            </a:r>
            <a:endParaRPr lang="sr-Latn-CS"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752600"/>
            <a:ext cx="8229600" cy="4953000"/>
          </a:xfrm>
        </p:spPr>
        <p:txBody>
          <a:bodyPr>
            <a:noAutofit/>
          </a:bodyPr>
          <a:lstStyle/>
          <a:p>
            <a:pPr marL="0" indent="0" algn="just">
              <a:spcBef>
                <a:spcPts val="0"/>
              </a:spcBef>
            </a:pPr>
            <a:r>
              <a:rPr lang="sr-Latn-CS" sz="2400" dirty="0" smtClean="0">
                <a:solidFill>
                  <a:srgbClr val="92D050"/>
                </a:solidFill>
                <a:latin typeface="Times New Roman" pitchFamily="18" charset="0"/>
                <a:cs typeface="Times New Roman" pitchFamily="18" charset="0"/>
              </a:rPr>
              <a:t> </a:t>
            </a:r>
            <a:r>
              <a:rPr lang="sr-Latn-CS" sz="2400" b="1" dirty="0" smtClean="0">
                <a:solidFill>
                  <a:srgbClr val="92D050"/>
                </a:solidFill>
                <a:latin typeface="Times New Roman" pitchFamily="18" charset="0"/>
                <a:cs typeface="Times New Roman" pitchFamily="18" charset="0"/>
              </a:rPr>
              <a:t>RUS.</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задача</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1. То, что дано или необходимо разрешить, выполнить; цель, к которой стремятся, хотят достичь. 2.</a:t>
            </a:r>
            <a:r>
              <a:rPr lang="en-US" sz="2400" i="1" dirty="0" smtClean="0">
                <a:latin typeface="Times New Roman" pitchFamily="18" charset="0"/>
                <a:cs typeface="Times New Roman" pitchFamily="18" charset="0"/>
              </a:rPr>
              <a:t> </a:t>
            </a:r>
            <a:r>
              <a:rPr lang="ru-RU" sz="2400" i="1" dirty="0" smtClean="0">
                <a:latin typeface="Times New Roman" pitchFamily="18" charset="0"/>
                <a:cs typeface="Times New Roman" pitchFamily="18" charset="0"/>
              </a:rPr>
              <a:t>Вопрос (обычно математического характера),</a:t>
            </a:r>
            <a:r>
              <a:rPr lang="en-US" sz="2400" i="1" dirty="0" smtClean="0">
                <a:latin typeface="Times New Roman" pitchFamily="18" charset="0"/>
                <a:cs typeface="Times New Roman" pitchFamily="18" charset="0"/>
              </a:rPr>
              <a:t> </a:t>
            </a:r>
            <a:r>
              <a:rPr lang="ru-RU" sz="2400" i="1" dirty="0" smtClean="0">
                <a:latin typeface="Times New Roman" pitchFamily="18" charset="0"/>
                <a:cs typeface="Times New Roman" pitchFamily="18" charset="0"/>
              </a:rPr>
              <a:t>требующий нахождения решения по известным данным с соблюдением известных условий. </a:t>
            </a:r>
            <a:r>
              <a:rPr lang="sr-Cyrl-CS" sz="2400" dirty="0" smtClean="0">
                <a:latin typeface="Times New Roman" pitchFamily="18" charset="0"/>
                <a:cs typeface="Times New Roman" pitchFamily="18" charset="0"/>
              </a:rPr>
              <a:t>БТС</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sr-Latn-CS" sz="2400" b="1" dirty="0" smtClean="0">
                <a:solidFill>
                  <a:srgbClr val="FFFF00"/>
                </a:solidFill>
                <a:latin typeface="Times New Roman" pitchFamily="18" charset="0"/>
                <a:cs typeface="Times New Roman" pitchFamily="18" charset="0"/>
              </a:rPr>
              <a:t>HRV</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Latn-CS" sz="2400" b="1" dirty="0" smtClean="0">
                <a:latin typeface="Times New Roman" pitchFamily="18" charset="0"/>
                <a:cs typeface="Times New Roman" pitchFamily="18" charset="0"/>
              </a:rPr>
              <a:t>zadaća</a:t>
            </a:r>
            <a:r>
              <a:rPr lang="sr-Cyrl-CS" sz="2400" dirty="0" smtClean="0">
                <a:latin typeface="Times New Roman" pitchFamily="18" charset="0"/>
                <a:cs typeface="Times New Roman" pitchFamily="18" charset="0"/>
              </a:rPr>
              <a:t> = </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sr-Latn-CS" sz="2400" b="1" dirty="0" smtClean="0">
                <a:latin typeface="Times New Roman" pitchFamily="18" charset="0"/>
                <a:cs typeface="Times New Roman" pitchFamily="18" charset="0"/>
              </a:rPr>
              <a:t>F</a:t>
            </a:r>
            <a:r>
              <a:rPr lang="sr-Cyrl-CS" sz="2400" b="1" dirty="0" smtClean="0">
                <a:latin typeface="Times New Roman" pitchFamily="18" charset="0"/>
                <a:cs typeface="Times New Roman" pitchFamily="18" charset="0"/>
              </a:rPr>
              <a:t>1</a:t>
            </a:r>
            <a:r>
              <a:rPr lang="sr-Latn-CS" sz="2400" b="1" dirty="0" smtClean="0">
                <a:latin typeface="Times New Roman" pitchFamily="18" charset="0"/>
                <a:cs typeface="Times New Roman" pitchFamily="18" charset="0"/>
              </a:rPr>
              <a:t>r</a:t>
            </a:r>
            <a:r>
              <a:rPr lang="sr-Cyrl-CS" sz="2400" b="1" dirty="0" smtClean="0">
                <a:latin typeface="Times New Roman" pitchFamily="18" charset="0"/>
                <a:cs typeface="Times New Roman" pitchFamily="18" charset="0"/>
              </a:rPr>
              <a:t>+</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F</a:t>
            </a:r>
            <a:r>
              <a:rPr lang="sr-Cyrl-CS" sz="2400" b="1" dirty="0" smtClean="0">
                <a:latin typeface="Times New Roman" pitchFamily="18" charset="0"/>
                <a:cs typeface="Times New Roman" pitchFamily="18" charset="0"/>
              </a:rPr>
              <a:t>2&gt;</a:t>
            </a:r>
            <a:r>
              <a:rPr lang="sr-Latn-CS" sz="2400" b="1" dirty="0" smtClean="0">
                <a:latin typeface="Times New Roman" pitchFamily="18" charset="0"/>
                <a:cs typeface="Times New Roman" pitchFamily="18" charset="0"/>
              </a:rPr>
              <a:t>r</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 1. školski ili domaći rad koji izradjuje učenik; 2. zadatak javne vrijednosti ili dometa; misija (RHJ)</a:t>
            </a:r>
            <a:r>
              <a:rPr lang="sr-Cyrl-CS" sz="2400" dirty="0" smtClean="0">
                <a:latin typeface="Times New Roman" pitchFamily="18" charset="0"/>
                <a:cs typeface="Times New Roman" pitchFamily="18" charset="0"/>
              </a:rPr>
              <a:t> ©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sr-Latn-CS" sz="2400" dirty="0" smtClean="0">
                <a:latin typeface="Times New Roman" pitchFamily="18" charset="0"/>
                <a:cs typeface="Times New Roman" pitchFamily="18" charset="0"/>
              </a:rPr>
              <a:t>Fr</a:t>
            </a:r>
            <a:r>
              <a:rPr lang="sr-Cyrl-CS" sz="2400" dirty="0" smtClean="0">
                <a:latin typeface="Times New Roman" pitchFamily="18" charset="0"/>
                <a:cs typeface="Times New Roman" pitchFamily="18" charset="0"/>
              </a:rPr>
              <a:t> (#1: </a:t>
            </a:r>
            <a:r>
              <a:rPr lang="sr-Latn-CS" sz="2400" dirty="0" smtClean="0">
                <a:latin typeface="Times New Roman" pitchFamily="18" charset="0"/>
                <a:cs typeface="Times New Roman" pitchFamily="18" charset="0"/>
              </a:rPr>
              <a:t>školski ili domaći rad koji izradjuje učenik</a:t>
            </a:r>
            <a:r>
              <a:rPr lang="sr-Cyrl-CS" sz="2400"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2</a:t>
            </a:r>
            <a:r>
              <a:rPr lang="sr-Latn-CS" sz="2400" dirty="0" smtClean="0">
                <a:latin typeface="Times New Roman" pitchFamily="18" charset="0"/>
                <a:cs typeface="Times New Roman" pitchFamily="18" charset="0"/>
              </a:rPr>
              <a:t>F</a:t>
            </a:r>
            <a:r>
              <a:rPr lang="sr-Cyrl-CS" sz="2400" dirty="0" smtClean="0">
                <a:latin typeface="Times New Roman" pitchFamily="18" charset="0"/>
                <a:cs typeface="Times New Roman" pitchFamily="18" charset="0"/>
              </a:rPr>
              <a:t>&gt;</a:t>
            </a:r>
            <a:r>
              <a:rPr lang="sr-Latn-CS" sz="2400" dirty="0" smtClean="0">
                <a:latin typeface="Times New Roman" pitchFamily="18" charset="0"/>
                <a:cs typeface="Times New Roman" pitchFamily="18" charset="0"/>
              </a:rPr>
              <a:t>r</a:t>
            </a:r>
            <a:r>
              <a:rPr lang="sr-Cyrl-CS" sz="2400" dirty="0" smtClean="0">
                <a:latin typeface="Times New Roman" pitchFamily="18" charset="0"/>
                <a:cs typeface="Times New Roman" pitchFamily="18" charset="0"/>
              </a:rPr>
              <a:t> (*2&gt;</a:t>
            </a:r>
            <a:r>
              <a:rPr lang="sr-Latn-CS" sz="2400" dirty="0" smtClean="0">
                <a:latin typeface="Times New Roman" pitchFamily="18" charset="0"/>
                <a:cs typeface="Times New Roman" pitchFamily="18" charset="0"/>
              </a:rPr>
              <a:t>r</a:t>
            </a:r>
            <a:r>
              <a:rPr lang="sr-Cyrl-CS" sz="2400" dirty="0" smtClean="0">
                <a:latin typeface="Times New Roman" pitchFamily="18" charset="0"/>
                <a:cs typeface="Times New Roman" pitchFamily="18" charset="0"/>
              </a:rPr>
              <a:t>: вопрос /обычно математического характера/, требующий нахожде</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ния решения по известным данным с соблюдением извест</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ных условий) (БТС).</a:t>
            </a:r>
            <a:endParaRPr lang="sr-Latn-CS" sz="2400" dirty="0" smtClean="0">
              <a:latin typeface="Times New Roman" pitchFamily="18" charset="0"/>
              <a:cs typeface="Times New Roman" pitchFamily="18" charset="0"/>
            </a:endParaRPr>
          </a:p>
          <a:p>
            <a:pPr algn="just"/>
            <a:endParaRPr lang="sr-Latn-CS" sz="1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a:bodyPr>
          <a:lstStyle/>
          <a:p>
            <a:r>
              <a:rPr lang="sr-Latn-CS" sz="4000" b="1" dirty="0" smtClean="0">
                <a:solidFill>
                  <a:srgbClr val="FFC000"/>
                </a:solidFill>
                <a:latin typeface="Times New Roman" pitchFamily="18" charset="0"/>
                <a:cs typeface="Times New Roman" pitchFamily="18" charset="0"/>
              </a:rPr>
              <a:t>Primeri za S</a:t>
            </a:r>
            <a:r>
              <a:rPr lang="en-US" sz="4000" b="1" dirty="0" smtClean="0">
                <a:solidFill>
                  <a:srgbClr val="FFC000"/>
                </a:solidFill>
                <a:latin typeface="Times New Roman" pitchFamily="18" charset="0"/>
                <a:cs typeface="Times New Roman" pitchFamily="18" charset="0"/>
              </a:rPr>
              <a:t>2N</a:t>
            </a:r>
            <a:r>
              <a:rPr lang="sr-Latn-CS" sz="4000" b="1" dirty="0" smtClean="0">
                <a:solidFill>
                  <a:srgbClr val="FFC000"/>
                </a:solidFill>
                <a:latin typeface="Times New Roman" pitchFamily="18" charset="0"/>
                <a:cs typeface="Times New Roman" pitchFamily="18" charset="0"/>
              </a:rPr>
              <a:t>r</a:t>
            </a:r>
            <a:r>
              <a:rPr lang="en-US" sz="4000" b="1" dirty="0" smtClean="0">
                <a:solidFill>
                  <a:srgbClr val="FFC000"/>
                </a:solidFill>
                <a:latin typeface="Times New Roman" pitchFamily="18" charset="0"/>
                <a:cs typeface="Times New Roman" pitchFamily="18" charset="0"/>
              </a:rPr>
              <a:t>+S2Fr</a:t>
            </a:r>
            <a:r>
              <a:rPr lang="sr-Latn-CS" sz="4000" dirty="0" smtClean="0">
                <a:solidFill>
                  <a:srgbClr val="FFC000"/>
                </a:solidFill>
                <a:latin typeface="Times New Roman" pitchFamily="18" charset="0"/>
                <a:cs typeface="Times New Roman" pitchFamily="18" charset="0"/>
              </a:rPr>
              <a:t> </a:t>
            </a:r>
            <a:endParaRPr lang="sr-Latn-CS"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76400"/>
            <a:ext cx="8305800" cy="4724400"/>
          </a:xfrm>
        </p:spPr>
        <p:txBody>
          <a:bodyPr>
            <a:noAutofit/>
          </a:bodyPr>
          <a:lstStyle/>
          <a:p>
            <a:pPr marL="0" indent="0" algn="just">
              <a:spcBef>
                <a:spcPts val="0"/>
              </a:spcBef>
            </a:pPr>
            <a:r>
              <a:rPr lang="sr-Latn-CS" sz="2400" dirty="0" smtClean="0">
                <a:solidFill>
                  <a:srgbClr val="92D050"/>
                </a:solidFill>
                <a:latin typeface="Times New Roman" pitchFamily="18" charset="0"/>
                <a:cs typeface="Times New Roman" pitchFamily="18" charset="0"/>
              </a:rPr>
              <a:t> </a:t>
            </a:r>
            <a:r>
              <a:rPr lang="sr-Latn-CS" sz="2400" b="1" dirty="0" smtClean="0">
                <a:solidFill>
                  <a:srgbClr val="92D050"/>
                </a:solidFill>
                <a:latin typeface="Times New Roman" pitchFamily="18" charset="0"/>
                <a:cs typeface="Times New Roman" pitchFamily="18" charset="0"/>
              </a:rPr>
              <a:t>RUS</a:t>
            </a:r>
            <a:r>
              <a:rPr lang="sr-Cyrl-CS" sz="2400" b="1" dirty="0" smtClean="0">
                <a:solidFill>
                  <a:srgbClr val="92D050"/>
                </a:solidFill>
                <a:latin typeface="Times New Roman" pitchFamily="18" charset="0"/>
                <a:cs typeface="Times New Roman" pitchFamily="18" charset="0"/>
              </a:rPr>
              <a:t>.</a:t>
            </a:r>
            <a:r>
              <a:rPr lang="sr-Cyrl-CS" sz="2400" dirty="0" smtClean="0">
                <a:solidFill>
                  <a:srgbClr val="92D050"/>
                </a:solidFill>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царевна</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Дочь царя.</a:t>
            </a:r>
            <a:r>
              <a:rPr lang="sr-Cyrl-CS" sz="2400" dirty="0" smtClean="0">
                <a:latin typeface="Times New Roman" pitchFamily="18" charset="0"/>
                <a:cs typeface="Times New Roman" pitchFamily="18" charset="0"/>
              </a:rPr>
              <a:t> МАС</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sr-Latn-CS" sz="2400" b="1" dirty="0" smtClean="0">
                <a:solidFill>
                  <a:srgbClr val="FFFF00"/>
                </a:solidFill>
                <a:latin typeface="Times New Roman" pitchFamily="18" charset="0"/>
                <a:cs typeface="Times New Roman" pitchFamily="18" charset="0"/>
              </a:rPr>
              <a:t>SLOVAČ</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Latn-CS" sz="2400" b="1" dirty="0" smtClean="0">
                <a:latin typeface="Times New Roman" pitchFamily="18" charset="0"/>
                <a:cs typeface="Times New Roman" pitchFamily="18" charset="0"/>
              </a:rPr>
              <a:t>cárovná</a:t>
            </a:r>
            <a:r>
              <a:rPr lang="sr-Cyrl-CS" sz="2400" dirty="0" smtClean="0">
                <a:latin typeface="Times New Roman" pitchFamily="18" charset="0"/>
                <a:cs typeface="Times New Roman" pitchFamily="18" charset="0"/>
              </a:rPr>
              <a:t> = </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N2r</a:t>
            </a:r>
            <a:r>
              <a:rPr lang="sr-Cyrl-CS" sz="2400" b="1" dirty="0" smtClean="0">
                <a:latin typeface="Times New Roman" pitchFamily="18" charset="0"/>
                <a:cs typeface="Times New Roman" pitchFamily="18" charset="0"/>
              </a:rPr>
              <a:t>+</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F1r</a:t>
            </a:r>
            <a:r>
              <a:rPr lang="sr-Cyrl-CS" sz="2400" dirty="0" smtClean="0">
                <a:latin typeface="Times New Roman" pitchFamily="18" charset="0"/>
                <a:cs typeface="Times New Roman" pitchFamily="18" charset="0"/>
              </a:rPr>
              <a:t> – 1. </a:t>
            </a:r>
            <a:r>
              <a:rPr lang="sr-Latn-CS" sz="2400" dirty="0" smtClean="0">
                <a:latin typeface="Times New Roman" pitchFamily="18" charset="0"/>
                <a:cs typeface="Times New Roman" pitchFamily="18" charset="0"/>
              </a:rPr>
              <a:t>cárova žena alebo dcéra; 2. panovníčka v predrevolučnom Rusku (SCSI) © *1: cárova žena (SCSI/</a:t>
            </a:r>
            <a:r>
              <a:rPr lang="sr-Cyrl-CS" sz="2400" dirty="0" smtClean="0">
                <a:latin typeface="Times New Roman" pitchFamily="18" charset="0"/>
                <a:cs typeface="Times New Roman" pitchFamily="18" charset="0"/>
              </a:rPr>
              <a:t>МАС</a:t>
            </a:r>
            <a:r>
              <a:rPr lang="sr-Latn-CS" sz="2400" dirty="0" smtClean="0">
                <a:latin typeface="Times New Roman" pitchFamily="18" charset="0"/>
                <a:cs typeface="Times New Roman" pitchFamily="18" charset="0"/>
              </a:rPr>
              <a:t>/ Ajduković 2004).</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Autofit/>
          </a:bodyPr>
          <a:lstStyle/>
          <a:p>
            <a:r>
              <a:rPr lang="en-US" b="1" dirty="0" smtClean="0">
                <a:solidFill>
                  <a:srgbClr val="FFC000"/>
                </a:solidFill>
                <a:latin typeface="Times New Roman" pitchFamily="18" charset="0"/>
                <a:cs typeface="Times New Roman" pitchFamily="18" charset="0"/>
              </a:rPr>
              <a:t>4. </a:t>
            </a:r>
            <a:r>
              <a:rPr lang="sr-Latn-CS" b="1" dirty="0" smtClean="0">
                <a:solidFill>
                  <a:srgbClr val="FFC000"/>
                </a:solidFill>
                <a:latin typeface="Times New Roman" pitchFamily="18" charset="0"/>
                <a:cs typeface="Times New Roman" pitchFamily="18" charset="0"/>
              </a:rPr>
              <a:t>Teorija semantičke adaptacije </a:t>
            </a:r>
            <a:r>
              <a:rPr lang="en-US" b="1" dirty="0" smtClean="0">
                <a:solidFill>
                  <a:srgbClr val="FFC000"/>
                </a:solidFill>
                <a:latin typeface="Times New Roman" pitchFamily="18" charset="0"/>
                <a:cs typeface="Times New Roman" pitchFamily="18" charset="0"/>
              </a:rPr>
              <a:t/>
            </a:r>
            <a:br>
              <a:rPr lang="en-US" b="1" dirty="0" smtClean="0">
                <a:solidFill>
                  <a:srgbClr val="FFC000"/>
                </a:solidFill>
                <a:latin typeface="Times New Roman" pitchFamily="18" charset="0"/>
                <a:cs typeface="Times New Roman" pitchFamily="18" charset="0"/>
              </a:rPr>
            </a:br>
            <a:r>
              <a:rPr lang="sr-Latn-CS" b="1" dirty="0" smtClean="0">
                <a:solidFill>
                  <a:srgbClr val="FFC000"/>
                </a:solidFill>
                <a:latin typeface="Times New Roman" pitchFamily="18" charset="0"/>
                <a:cs typeface="Times New Roman" pitchFamily="18" charset="0"/>
              </a:rPr>
              <a:t>R. Filipovića</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1600200"/>
            <a:ext cx="8839200" cy="5105400"/>
          </a:xfrm>
        </p:spPr>
        <p:txBody>
          <a:bodyPr>
            <a:normAutofit lnSpcReduction="10000"/>
          </a:bodyPr>
          <a:lstStyle/>
          <a:p>
            <a:r>
              <a:rPr lang="sr-Latn-CS" dirty="0" smtClean="0">
                <a:latin typeface="Times New Roman" pitchFamily="18" charset="0"/>
                <a:cs typeface="Times New Roman" pitchFamily="18" charset="0"/>
              </a:rPr>
              <a:t>R. Filipović u </a:t>
            </a:r>
            <a:r>
              <a:rPr lang="sr-Latn-CS" i="1" dirty="0" smtClean="0">
                <a:latin typeface="Times New Roman" pitchFamily="18" charset="0"/>
                <a:cs typeface="Times New Roman" pitchFamily="18" charset="0"/>
              </a:rPr>
              <a:t>Filipović 1986; 1990 </a:t>
            </a:r>
            <a:r>
              <a:rPr lang="sr-Latn-CS" dirty="0" smtClean="0">
                <a:latin typeface="Times New Roman" pitchFamily="18" charset="0"/>
                <a:cs typeface="Times New Roman" pitchFamily="18" charset="0"/>
              </a:rPr>
              <a:t>analizira dvostepenu (primarnu i sekundarnu) semantičku adaptaciju </a:t>
            </a:r>
            <a:r>
              <a:rPr lang="sr-Latn-CS" dirty="0" smtClean="0">
                <a:solidFill>
                  <a:srgbClr val="FFFF00"/>
                </a:solidFill>
                <a:latin typeface="Times New Roman" pitchFamily="18" charset="0"/>
                <a:cs typeface="Times New Roman" pitchFamily="18" charset="0"/>
              </a:rPr>
              <a:t>pozajmljenica</a:t>
            </a:r>
            <a:r>
              <a:rPr lang="sr-Latn-CS" dirty="0" smtClean="0">
                <a:latin typeface="Times New Roman" pitchFamily="18" charset="0"/>
                <a:cs typeface="Times New Roman" pitchFamily="18" charset="0"/>
              </a:rPr>
              <a:t> kojom su obuhvaćeni različiti tipovi semantičkih promena</a:t>
            </a:r>
            <a:r>
              <a:rPr lang="en-US" dirty="0" smtClean="0">
                <a:latin typeface="Times New Roman" pitchFamily="18" charset="0"/>
                <a:cs typeface="Times New Roman" pitchFamily="18" charset="0"/>
              </a:rPr>
              <a:t>.</a:t>
            </a:r>
            <a:r>
              <a:rPr lang="sr-Latn-C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N</a:t>
            </a:r>
            <a:r>
              <a:rPr lang="sr-Latn-CS" dirty="0" smtClean="0">
                <a:latin typeface="Times New Roman" pitchFamily="18" charset="0"/>
                <a:cs typeface="Times New Roman" pitchFamily="18" charset="0"/>
              </a:rPr>
              <a:t>aročito ga interesuju promene u semantičkoj ekstenziji: (1) nulta semantička ekstenzija (zadržavanje jednog ili više značenja modela) i (2) suženje (odn. smanjenje) značenja “po broju i u polju” kao “opšte tendencije” u primarnoj adaptaciji, te (3) proširenje značenja “po broju i u polju” u sekundarnoj adaptaciji</a:t>
            </a:r>
            <a:r>
              <a:rPr lang="en-US" dirty="0" smtClean="0">
                <a:latin typeface="Times New Roman" pitchFamily="18" charset="0"/>
                <a:cs typeface="Times New Roman" pitchFamily="18" charset="0"/>
              </a:rPr>
              <a:t>.</a:t>
            </a:r>
            <a:endParaRPr lang="sr-Latn-C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09600"/>
          </a:xfrm>
        </p:spPr>
        <p:txBody>
          <a:bodyPr>
            <a:noAutofit/>
          </a:bodyPr>
          <a:lstStyle/>
          <a:p>
            <a:r>
              <a:rPr lang="sr-Latn-CS" sz="4000" b="1" dirty="0" smtClean="0">
                <a:solidFill>
                  <a:srgbClr val="FFC000"/>
                </a:solidFill>
                <a:latin typeface="Times New Roman" pitchFamily="18" charset="0"/>
                <a:cs typeface="Times New Roman" pitchFamily="18" charset="0"/>
              </a:rPr>
              <a:t>Primer za </a:t>
            </a:r>
            <a:r>
              <a:rPr lang="en-US" sz="4000" b="1" dirty="0" smtClean="0">
                <a:solidFill>
                  <a:srgbClr val="FFC000"/>
                </a:solidFill>
                <a:latin typeface="Times New Roman" pitchFamily="18" charset="0"/>
                <a:cs typeface="Times New Roman" pitchFamily="18" charset="0"/>
              </a:rPr>
              <a:t>S2N</a:t>
            </a:r>
            <a:r>
              <a:rPr lang="sr-Latn-CS" sz="4000" b="1" dirty="0" smtClean="0">
                <a:solidFill>
                  <a:srgbClr val="FFC000"/>
                </a:solidFill>
                <a:latin typeface="Times New Roman" pitchFamily="18" charset="0"/>
                <a:cs typeface="Times New Roman" pitchFamily="18" charset="0"/>
              </a:rPr>
              <a:t>r</a:t>
            </a:r>
            <a:r>
              <a:rPr lang="en-US" sz="4000" b="1" dirty="0" smtClean="0">
                <a:solidFill>
                  <a:srgbClr val="FFC000"/>
                </a:solidFill>
                <a:latin typeface="Times New Roman" pitchFamily="18" charset="0"/>
                <a:cs typeface="Times New Roman" pitchFamily="18" charset="0"/>
              </a:rPr>
              <a:t>+S2F&gt;r</a:t>
            </a:r>
            <a:r>
              <a:rPr lang="sr-Latn-CS" sz="4000" dirty="0" smtClean="0">
                <a:solidFill>
                  <a:srgbClr val="FFC000"/>
                </a:solidFill>
                <a:latin typeface="Times New Roman" pitchFamily="18" charset="0"/>
                <a:cs typeface="Times New Roman" pitchFamily="18" charset="0"/>
              </a:rPr>
              <a:t> </a:t>
            </a:r>
            <a:endParaRPr lang="sr-Latn-CS"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5257800"/>
          </a:xfrm>
        </p:spPr>
        <p:txBody>
          <a:bodyPr>
            <a:noAutofit/>
          </a:bodyPr>
          <a:lstStyle/>
          <a:p>
            <a:pPr marL="0" indent="0" algn="just">
              <a:spcBef>
                <a:spcPts val="0"/>
              </a:spcBef>
            </a:pPr>
            <a:r>
              <a:rPr lang="en-US" sz="2400" dirty="0" smtClean="0">
                <a:solidFill>
                  <a:srgbClr val="92D050"/>
                </a:solidFill>
                <a:latin typeface="Times New Roman" pitchFamily="18" charset="0"/>
                <a:cs typeface="Times New Roman" pitchFamily="18" charset="0"/>
              </a:rPr>
              <a:t> </a:t>
            </a:r>
            <a:r>
              <a:rPr lang="sr-Latn-CS" sz="2400" b="1" dirty="0" smtClean="0">
                <a:solidFill>
                  <a:srgbClr val="92D050"/>
                </a:solidFill>
                <a:latin typeface="Times New Roman" pitchFamily="18" charset="0"/>
                <a:cs typeface="Times New Roman" pitchFamily="18" charset="0"/>
              </a:rPr>
              <a:t>RUS</a:t>
            </a:r>
            <a:r>
              <a:rPr lang="sr-Cyrl-CS" sz="2400" b="1" dirty="0" smtClean="0">
                <a:solidFill>
                  <a:srgbClr val="92D05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светлость </a:t>
            </a:r>
            <a:r>
              <a:rPr lang="en-US" sz="2400"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1. Отвлеч. сущ. к светлый; наличие света, богатство освещения. 2. В соединении с мест. ваша, их, его, ее - титулование светлейшего князя</a:t>
            </a:r>
            <a:r>
              <a:rPr lang="en-US" sz="2400" i="1"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ТСРЈ</a:t>
            </a:r>
            <a:r>
              <a:rPr lang="en-US" sz="2400"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sr-Latn-CS" sz="2400" b="1" dirty="0" smtClean="0">
                <a:solidFill>
                  <a:srgbClr val="FFFF00"/>
                </a:solidFill>
                <a:latin typeface="Times New Roman" pitchFamily="18" charset="0"/>
                <a:cs typeface="Times New Roman" pitchFamily="18" charset="0"/>
              </a:rPr>
              <a:t>SRP</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свет-лост</a:t>
            </a:r>
            <a:r>
              <a:rPr lang="sr-Cyrl-CS" sz="2400" dirty="0" smtClean="0">
                <a:latin typeface="Times New Roman" pitchFamily="18" charset="0"/>
                <a:cs typeface="Times New Roman" pitchFamily="18" charset="0"/>
              </a:rPr>
              <a:t> = </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N</a:t>
            </a:r>
            <a:r>
              <a:rPr lang="sr-Cyrl-CS" sz="2400" b="1" dirty="0" smtClean="0">
                <a:latin typeface="Times New Roman" pitchFamily="18" charset="0"/>
                <a:cs typeface="Times New Roman" pitchFamily="18" charset="0"/>
              </a:rPr>
              <a:t>1,3</a:t>
            </a:r>
            <a:r>
              <a:rPr lang="sr-Latn-CS" sz="2400" b="1" dirty="0" smtClean="0">
                <a:latin typeface="Times New Roman" pitchFamily="18" charset="0"/>
                <a:cs typeface="Times New Roman" pitchFamily="18" charset="0"/>
              </a:rPr>
              <a:t>r</a:t>
            </a:r>
            <a:r>
              <a:rPr lang="sr-Cyrl-CS" sz="2400" b="1" dirty="0" smtClean="0">
                <a:latin typeface="Times New Roman" pitchFamily="18" charset="0"/>
                <a:cs typeface="Times New Roman" pitchFamily="18" charset="0"/>
              </a:rPr>
              <a:t>+</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F</a:t>
            </a:r>
            <a:r>
              <a:rPr lang="sr-Cyrl-CS" sz="2400" b="1" dirty="0" smtClean="0">
                <a:latin typeface="Times New Roman" pitchFamily="18" charset="0"/>
                <a:cs typeface="Times New Roman" pitchFamily="18" charset="0"/>
              </a:rPr>
              <a:t>2&gt;</a:t>
            </a:r>
            <a:r>
              <a:rPr lang="sr-Latn-CS" sz="2400" b="1" dirty="0" smtClean="0">
                <a:latin typeface="Times New Roman" pitchFamily="18" charset="0"/>
                <a:cs typeface="Times New Roman" pitchFamily="18" charset="0"/>
              </a:rPr>
              <a:t>r</a:t>
            </a:r>
            <a:r>
              <a:rPr lang="sr-Cyrl-CS" sz="2400" b="1"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 1. зрачење које потиче из атома, има разне таласне дужине и видљиво је само у малом интервалу таласних дужина; 2.а. сјај, сјајност; блесак; б. осветљеност која омогућава да предмети буду видљиви; 3. светиљка; 4. титула којом се ословљавају високи државни и црквени великодостојници (РМС) © *2&gt;: титулование светлейшего князя (ТСРЈ).</a:t>
            </a:r>
            <a:endParaRPr lang="en-US" sz="2400" dirty="0" smtClean="0">
              <a:latin typeface="Times New Roman" pitchFamily="18" charset="0"/>
              <a:cs typeface="Times New Roman" pitchFamily="18" charset="0"/>
            </a:endParaRPr>
          </a:p>
          <a:p>
            <a:pPr marL="0" indent="0" algn="just">
              <a:spcBef>
                <a:spcPts val="0"/>
              </a:spcBef>
            </a:pPr>
            <a:endParaRPr lang="en-US" sz="2400" dirty="0" smtClean="0">
              <a:latin typeface="Times New Roman" pitchFamily="18" charset="0"/>
              <a:cs typeface="Times New Roman" pitchFamily="18" charset="0"/>
            </a:endParaRPr>
          </a:p>
          <a:p>
            <a:pPr marL="0" indent="0" algn="just">
              <a:spcBef>
                <a:spcPts val="0"/>
              </a:spcBef>
            </a:pPr>
            <a:r>
              <a:rPr lang="en-US" sz="2400" dirty="0" smtClean="0">
                <a:solidFill>
                  <a:srgbClr val="00B0F0"/>
                </a:solidFill>
                <a:latin typeface="Times New Roman" pitchFamily="18" charset="0"/>
                <a:cs typeface="Times New Roman" pitchFamily="18" charset="0"/>
              </a:rPr>
              <a:t> N.B. Korigovani zapis</a:t>
            </a:r>
            <a:endParaRPr lang="sr-Latn-CS" sz="2400" dirty="0" smtClean="0">
              <a:solidFill>
                <a:srgbClr val="00B0F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533400"/>
          </a:xfrm>
        </p:spPr>
        <p:txBody>
          <a:bodyPr>
            <a:noAutofit/>
          </a:bodyPr>
          <a:lstStyle/>
          <a:p>
            <a:r>
              <a:rPr lang="sr-Latn-CS" sz="4000" b="1" dirty="0" smtClean="0">
                <a:solidFill>
                  <a:srgbClr val="FFC000"/>
                </a:solidFill>
                <a:latin typeface="Times New Roman" pitchFamily="18" charset="0"/>
                <a:cs typeface="Times New Roman" pitchFamily="18" charset="0"/>
              </a:rPr>
              <a:t>Primer za S</a:t>
            </a:r>
            <a:r>
              <a:rPr lang="en-US" sz="4000" b="1" dirty="0" smtClean="0">
                <a:solidFill>
                  <a:srgbClr val="FFC000"/>
                </a:solidFill>
                <a:latin typeface="Times New Roman" pitchFamily="18" charset="0"/>
                <a:cs typeface="Times New Roman" pitchFamily="18" charset="0"/>
              </a:rPr>
              <a:t>2</a:t>
            </a:r>
            <a:r>
              <a:rPr lang="sr-Latn-CS" sz="4000" b="1" dirty="0" smtClean="0">
                <a:solidFill>
                  <a:srgbClr val="FFC000"/>
                </a:solidFill>
                <a:latin typeface="Times New Roman" pitchFamily="18" charset="0"/>
                <a:cs typeface="Times New Roman" pitchFamily="18" charset="0"/>
              </a:rPr>
              <a:t>Fr</a:t>
            </a:r>
            <a:r>
              <a:rPr lang="en-US" sz="4000" b="1" dirty="0" smtClean="0">
                <a:solidFill>
                  <a:srgbClr val="FFC000"/>
                </a:solidFill>
                <a:latin typeface="Times New Roman" pitchFamily="18" charset="0"/>
                <a:cs typeface="Times New Roman" pitchFamily="18" charset="0"/>
              </a:rPr>
              <a:t>+S2F&gt;r</a:t>
            </a:r>
            <a:r>
              <a:rPr lang="sr-Latn-CS" sz="4000" dirty="0" smtClean="0">
                <a:solidFill>
                  <a:srgbClr val="FFC000"/>
                </a:solidFill>
                <a:latin typeface="Times New Roman" pitchFamily="18" charset="0"/>
                <a:cs typeface="Times New Roman" pitchFamily="18" charset="0"/>
              </a:rPr>
              <a:t> </a:t>
            </a:r>
            <a:endParaRPr lang="sr-Latn-CS"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1828800"/>
            <a:ext cx="8382000" cy="4876800"/>
          </a:xfrm>
        </p:spPr>
        <p:txBody>
          <a:bodyPr>
            <a:noAutofit/>
          </a:bodyPr>
          <a:lstStyle/>
          <a:p>
            <a:pPr marL="0" indent="0" algn="just">
              <a:spcBef>
                <a:spcPts val="0"/>
              </a:spcBef>
            </a:pPr>
            <a:r>
              <a:rPr lang="en-US" sz="2400" dirty="0" smtClean="0">
                <a:solidFill>
                  <a:srgbClr val="92D050"/>
                </a:solidFill>
                <a:latin typeface="Times New Roman" pitchFamily="18" charset="0"/>
                <a:cs typeface="Times New Roman" pitchFamily="18" charset="0"/>
              </a:rPr>
              <a:t> </a:t>
            </a:r>
            <a:r>
              <a:rPr lang="en-US" sz="2400" b="1" dirty="0" smtClean="0">
                <a:solidFill>
                  <a:srgbClr val="92D050"/>
                </a:solidFill>
                <a:latin typeface="Times New Roman" pitchFamily="18" charset="0"/>
                <a:cs typeface="Times New Roman" pitchFamily="18" charset="0"/>
              </a:rPr>
              <a:t>RUS.</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кнут</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Прикрепленная к рукоятке веревка или ремень, которыми погоняют животных</a:t>
            </a:r>
            <a:r>
              <a:rPr lang="sr-Cyrl-CS" sz="2400" dirty="0" smtClean="0">
                <a:latin typeface="Times New Roman" pitchFamily="18" charset="0"/>
                <a:cs typeface="Times New Roman" pitchFamily="18" charset="0"/>
              </a:rPr>
              <a:t>. МАС</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sr-Latn-CS" sz="2400" b="1" dirty="0" smtClean="0">
                <a:solidFill>
                  <a:srgbClr val="FFFF00"/>
                </a:solidFill>
                <a:latin typeface="Times New Roman" pitchFamily="18" charset="0"/>
                <a:cs typeface="Times New Roman" pitchFamily="18" charset="0"/>
              </a:rPr>
              <a:t>SLOVAČ.</a:t>
            </a:r>
            <a:r>
              <a:rPr lang="sr-Cyrl-CS" sz="2400" dirty="0" smtClean="0">
                <a:latin typeface="Times New Roman" pitchFamily="18" charset="0"/>
                <a:cs typeface="Times New Roman" pitchFamily="18" charset="0"/>
              </a:rPr>
              <a:t> </a:t>
            </a:r>
            <a:r>
              <a:rPr lang="sr-Latn-CS" sz="2400" b="1" dirty="0" smtClean="0">
                <a:latin typeface="Times New Roman" pitchFamily="18" charset="0"/>
                <a:cs typeface="Times New Roman" pitchFamily="18" charset="0"/>
              </a:rPr>
              <a:t>knuta</a:t>
            </a:r>
            <a:r>
              <a:rPr lang="sr-Cyrl-CS" sz="2400" dirty="0" smtClean="0">
                <a:latin typeface="Times New Roman" pitchFamily="18" charset="0"/>
                <a:cs typeface="Times New Roman" pitchFamily="18" charset="0"/>
              </a:rPr>
              <a:t> = </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F</a:t>
            </a:r>
            <a:r>
              <a:rPr lang="sr-Latn-CS" sz="2400" b="1" baseline="30000" dirty="0" smtClean="0">
                <a:latin typeface="Times New Roman" pitchFamily="18" charset="0"/>
                <a:cs typeface="Times New Roman" pitchFamily="18" charset="0"/>
              </a:rPr>
              <a:t>b</a:t>
            </a:r>
            <a:r>
              <a:rPr lang="sr-Latn-CS" sz="2400" b="1" dirty="0" smtClean="0">
                <a:latin typeface="Times New Roman" pitchFamily="18" charset="0"/>
                <a:cs typeface="Times New Roman" pitchFamily="18" charset="0"/>
              </a:rPr>
              <a:t>r</a:t>
            </a:r>
            <a:r>
              <a:rPr lang="sr-Cyrl-CS" sz="2400" b="1" dirty="0" smtClean="0">
                <a:latin typeface="Times New Roman" pitchFamily="18" charset="0"/>
                <a:cs typeface="Times New Roman" pitchFamily="18" charset="0"/>
              </a:rPr>
              <a:t>+</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F</a:t>
            </a:r>
            <a:r>
              <a:rPr lang="sr-Cyrl-CS" sz="2400" b="1" dirty="0" smtClean="0">
                <a:latin typeface="Times New Roman" pitchFamily="18" charset="0"/>
                <a:cs typeface="Times New Roman" pitchFamily="18" charset="0"/>
              </a:rPr>
              <a:t>&gt;</a:t>
            </a:r>
            <a:r>
              <a:rPr lang="sr-Latn-CS" sz="2400" b="1" dirty="0" smtClean="0">
                <a:latin typeface="Times New Roman" pitchFamily="18" charset="0"/>
                <a:cs typeface="Times New Roman" pitchFamily="18" charset="0"/>
              </a:rPr>
              <a:t>r</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 bič, korbač na vykonávanie telesných trestov // symbol útlaku, poroby, neslobody (SSJ) © S2Fr (*: symbol útlaku, poroby, neslobody) + S2F&gt;r (</a:t>
            </a:r>
            <a:r>
              <a:rPr lang="sr-Cyrl-CS" sz="2400" dirty="0" smtClean="0">
                <a:latin typeface="Times New Roman" pitchFamily="18" charset="0"/>
                <a:cs typeface="Times New Roman" pitchFamily="18" charset="0"/>
              </a:rPr>
              <a:t>*&gt;: &lt;...&gt; которыми погоняют животных</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 (МАС).</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a:bodyPr>
          <a:lstStyle/>
          <a:p>
            <a:r>
              <a:rPr lang="sr-Latn-CS" sz="4000" b="1" dirty="0" smtClean="0">
                <a:solidFill>
                  <a:srgbClr val="FFC000"/>
                </a:solidFill>
                <a:latin typeface="Times New Roman" pitchFamily="18" charset="0"/>
                <a:cs typeface="Times New Roman" pitchFamily="18" charset="0"/>
              </a:rPr>
              <a:t>Primer za S1</a:t>
            </a:r>
            <a:r>
              <a:rPr lang="en-US" sz="4000" b="1" dirty="0" smtClean="0">
                <a:solidFill>
                  <a:srgbClr val="FFC000"/>
                </a:solidFill>
                <a:latin typeface="Times New Roman" pitchFamily="18" charset="0"/>
                <a:cs typeface="Times New Roman" pitchFamily="18" charset="0"/>
              </a:rPr>
              <a:t>Nm+S1Fm+S1Fr</a:t>
            </a:r>
            <a:r>
              <a:rPr lang="sr-Latn-CS" sz="4000" dirty="0" smtClean="0">
                <a:solidFill>
                  <a:srgbClr val="FFC000"/>
                </a:solidFill>
                <a:latin typeface="Times New Roman" pitchFamily="18" charset="0"/>
                <a:cs typeface="Times New Roman" pitchFamily="18" charset="0"/>
              </a:rPr>
              <a:t> </a:t>
            </a:r>
            <a:endParaRPr lang="sr-Latn-CS"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95400"/>
            <a:ext cx="8991600" cy="5410200"/>
          </a:xfrm>
        </p:spPr>
        <p:txBody>
          <a:bodyPr>
            <a:noAutofit/>
          </a:bodyPr>
          <a:lstStyle/>
          <a:p>
            <a:pPr algn="just"/>
            <a:r>
              <a:rPr lang="sr-Latn-CS" sz="2400" b="1" dirty="0" smtClean="0">
                <a:solidFill>
                  <a:srgbClr val="92D050"/>
                </a:solidFill>
                <a:latin typeface="Times New Roman" pitchFamily="18" charset="0"/>
                <a:cs typeface="Times New Roman" pitchFamily="18" charset="0"/>
              </a:rPr>
              <a:t>RUS</a:t>
            </a:r>
            <a:r>
              <a:rPr lang="sr-Cyrl-CS" sz="2400" b="1" dirty="0" smtClean="0">
                <a:solidFill>
                  <a:srgbClr val="92D05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академический</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1.</a:t>
            </a:r>
            <a:r>
              <a:rPr lang="en-US" sz="2400" i="1" dirty="0" smtClean="0">
                <a:latin typeface="Times New Roman" pitchFamily="18" charset="0"/>
                <a:cs typeface="Times New Roman" pitchFamily="18" charset="0"/>
              </a:rPr>
              <a:t> </a:t>
            </a:r>
            <a:r>
              <a:rPr lang="ru-RU" sz="2400" i="1" dirty="0" smtClean="0">
                <a:latin typeface="Times New Roman" pitchFamily="18" charset="0"/>
                <a:cs typeface="Times New Roman" pitchFamily="18" charset="0"/>
              </a:rPr>
              <a:t>к Академия. 2. Учебный. 3. Следующий принципам академизма (2 зн.). 4. Чисто теоретический, не свя</a:t>
            </a:r>
            <a:r>
              <a:rPr lang="sr-Latn-CS" sz="2400" i="1"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занный с практикой. 5.</a:t>
            </a:r>
            <a:r>
              <a:rPr lang="en-US" sz="2400" i="1" dirty="0" smtClean="0">
                <a:latin typeface="Times New Roman" pitchFamily="18" charset="0"/>
                <a:cs typeface="Times New Roman" pitchFamily="18" charset="0"/>
              </a:rPr>
              <a:t> </a:t>
            </a:r>
            <a:r>
              <a:rPr lang="ru-RU" sz="2400" i="1" dirty="0" smtClean="0">
                <a:latin typeface="Times New Roman" pitchFamily="18" charset="0"/>
                <a:cs typeface="Times New Roman" pitchFamily="18" charset="0"/>
              </a:rPr>
              <a:t>Почётное звание, присваиваемое твор</a:t>
            </a:r>
            <a:r>
              <a:rPr lang="sr-Latn-CS" sz="2400" i="1"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ческим коллективам за высокий уровень исполнительского мас</a:t>
            </a:r>
            <a:r>
              <a:rPr lang="sr-Latn-CS" sz="2400" i="1"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терства.</a:t>
            </a:r>
            <a:r>
              <a:rPr lang="ru-RU" sz="2400" dirty="0" smtClean="0">
                <a:latin typeface="Times New Roman" pitchFamily="18" charset="0"/>
                <a:cs typeface="Times New Roman" pitchFamily="18" charset="0"/>
              </a:rPr>
              <a:t> БТС</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sr-Latn-CS" sz="2400" b="1" dirty="0" smtClean="0">
                <a:solidFill>
                  <a:srgbClr val="FFFF00"/>
                </a:solidFill>
                <a:latin typeface="Times New Roman" pitchFamily="18" charset="0"/>
                <a:cs typeface="Times New Roman" pitchFamily="18" charset="0"/>
              </a:rPr>
              <a:t>SRP.</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академически</a:t>
            </a:r>
            <a:r>
              <a:rPr lang="sr-Cyrl-CS" sz="2400" dirty="0" smtClean="0">
                <a:latin typeface="Times New Roman" pitchFamily="18" charset="0"/>
                <a:cs typeface="Times New Roman" pitchFamily="18" charset="0"/>
              </a:rPr>
              <a:t> = </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sr-Latn-CS" sz="2400" b="1" dirty="0" smtClean="0">
                <a:latin typeface="Times New Roman" pitchFamily="18" charset="0"/>
                <a:cs typeface="Times New Roman" pitchFamily="18" charset="0"/>
              </a:rPr>
              <a:t>N</a:t>
            </a:r>
            <a:r>
              <a:rPr lang="sr-Cyrl-CS" sz="2400" b="1" dirty="0" smtClean="0">
                <a:latin typeface="Times New Roman" pitchFamily="18" charset="0"/>
                <a:cs typeface="Times New Roman" pitchFamily="18" charset="0"/>
              </a:rPr>
              <a:t>2-5</a:t>
            </a:r>
            <a:r>
              <a:rPr lang="sr-Latn-CS" sz="2400" b="1" dirty="0" smtClean="0">
                <a:latin typeface="Times New Roman" pitchFamily="18" charset="0"/>
                <a:cs typeface="Times New Roman" pitchFamily="18" charset="0"/>
              </a:rPr>
              <a:t>m</a:t>
            </a:r>
            <a:r>
              <a:rPr lang="sr-Cyrl-CS" sz="2400" b="1" dirty="0" smtClean="0">
                <a:latin typeface="Times New Roman" pitchFamily="18" charset="0"/>
                <a:cs typeface="Times New Roman" pitchFamily="18" charset="0"/>
              </a:rPr>
              <a:t>+</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sr-Latn-CS" sz="2400" b="1" dirty="0" smtClean="0">
                <a:latin typeface="Times New Roman" pitchFamily="18" charset="0"/>
                <a:cs typeface="Times New Roman" pitchFamily="18" charset="0"/>
              </a:rPr>
              <a:t>F</a:t>
            </a:r>
            <a:r>
              <a:rPr lang="sr-Cyrl-CS" sz="2400" b="1" dirty="0" smtClean="0">
                <a:latin typeface="Times New Roman" pitchFamily="18" charset="0"/>
                <a:cs typeface="Times New Roman" pitchFamily="18" charset="0"/>
              </a:rPr>
              <a:t>1</a:t>
            </a:r>
            <a:r>
              <a:rPr lang="sr-Latn-CS" sz="2400" b="1" dirty="0" smtClean="0">
                <a:latin typeface="Times New Roman" pitchFamily="18" charset="0"/>
                <a:cs typeface="Times New Roman" pitchFamily="18" charset="0"/>
              </a:rPr>
              <a:t>m </a:t>
            </a:r>
            <a:r>
              <a:rPr lang="sr-Cyrl-CS" sz="2400" b="1" dirty="0" smtClean="0">
                <a:latin typeface="Times New Roman" pitchFamily="18" charset="0"/>
                <a:cs typeface="Times New Roman" pitchFamily="18" charset="0"/>
              </a:rPr>
              <a:t>+</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sr-Latn-CS" sz="2400" b="1" dirty="0" smtClean="0">
                <a:latin typeface="Times New Roman" pitchFamily="18" charset="0"/>
                <a:cs typeface="Times New Roman" pitchFamily="18" charset="0"/>
              </a:rPr>
              <a:t>Fr</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в. академски /3б/, који је завршио академију /2/, обично војну или сликарску академију (РСАНУ) ©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sr-Latn-CS" sz="2400" dirty="0" smtClean="0">
                <a:latin typeface="Times New Roman" pitchFamily="18" charset="0"/>
                <a:cs typeface="Times New Roman" pitchFamily="18" charset="0"/>
              </a:rPr>
              <a:t>Nm</a:t>
            </a:r>
            <a:r>
              <a:rPr lang="sr-Cyrl-CS" sz="2400" dirty="0" smtClean="0">
                <a:latin typeface="Times New Roman" pitchFamily="18" charset="0"/>
                <a:cs typeface="Times New Roman" pitchFamily="18" charset="0"/>
              </a:rPr>
              <a:t> (#2: учебный; #3: следующий принципам академизма; #4: чисто теорети</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ческий, не затрагивающий вопросов практики, оторванный от нее; #5: почетное звание, присваиваемое творческим коллекти</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вам за высокий уровень исполнительского мастерства) +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sr-Latn-CS" sz="2400" dirty="0" smtClean="0">
                <a:latin typeface="Times New Roman" pitchFamily="18" charset="0"/>
                <a:cs typeface="Times New Roman" pitchFamily="18" charset="0"/>
              </a:rPr>
              <a:t>Fm</a:t>
            </a:r>
            <a:r>
              <a:rPr lang="sr-Cyrl-CS" sz="2400" dirty="0" smtClean="0">
                <a:latin typeface="Times New Roman" pitchFamily="18" charset="0"/>
                <a:cs typeface="Times New Roman" pitchFamily="18" charset="0"/>
              </a:rPr>
              <a:t> (#1: см. академия /1/) +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sr-Latn-CS" sz="2400" dirty="0" smtClean="0">
                <a:latin typeface="Times New Roman" pitchFamily="18" charset="0"/>
                <a:cs typeface="Times New Roman" pitchFamily="18" charset="0"/>
              </a:rPr>
              <a:t>Fr</a:t>
            </a:r>
            <a:r>
              <a:rPr lang="sr-Cyrl-CS" sz="2400" dirty="0" smtClean="0">
                <a:latin typeface="Times New Roman" pitchFamily="18" charset="0"/>
                <a:cs typeface="Times New Roman" pitchFamily="18" charset="0"/>
              </a:rPr>
              <a:t> (#: који је завршио) (БТС</a:t>
            </a:r>
            <a:r>
              <a:rPr lang="sr-Latn-CS" sz="2400" dirty="0" smtClean="0">
                <a:latin typeface="Times New Roman" pitchFamily="18" charset="0"/>
                <a:cs typeface="Times New Roman" pitchFamily="18" charset="0"/>
              </a:rPr>
              <a:t>/Ajduković</a:t>
            </a:r>
            <a:r>
              <a:rPr lang="sr-Cyrl-CS" sz="2400" dirty="0" smtClean="0">
                <a:latin typeface="Times New Roman" pitchFamily="18" charset="0"/>
                <a:cs typeface="Times New Roman" pitchFamily="18" charset="0"/>
              </a:rPr>
              <a:t> 2004).</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1143000"/>
          </a:xfrm>
        </p:spPr>
        <p:txBody>
          <a:bodyPr>
            <a:noAutofit/>
          </a:bodyPr>
          <a:lstStyle/>
          <a:p>
            <a:r>
              <a:rPr lang="sr-Latn-CS" sz="4000" b="1" dirty="0" smtClean="0">
                <a:solidFill>
                  <a:srgbClr val="FFC000"/>
                </a:solidFill>
                <a:latin typeface="Times New Roman" pitchFamily="18" charset="0"/>
                <a:cs typeface="Times New Roman" pitchFamily="18" charset="0"/>
              </a:rPr>
              <a:t>Primer za S1</a:t>
            </a:r>
            <a:r>
              <a:rPr lang="en-US" sz="4000" b="1" dirty="0" smtClean="0">
                <a:solidFill>
                  <a:srgbClr val="FFC000"/>
                </a:solidFill>
                <a:latin typeface="Times New Roman" pitchFamily="18" charset="0"/>
                <a:cs typeface="Times New Roman" pitchFamily="18" charset="0"/>
              </a:rPr>
              <a:t>Nm+S1Fm+S2Nr</a:t>
            </a:r>
            <a:r>
              <a:rPr lang="sr-Latn-CS" sz="4000" b="1" dirty="0" smtClean="0">
                <a:solidFill>
                  <a:srgbClr val="FFC000"/>
                </a:solidFill>
                <a:latin typeface="Times New Roman" pitchFamily="18" charset="0"/>
                <a:cs typeface="Times New Roman" pitchFamily="18" charset="0"/>
              </a:rPr>
              <a:t> </a:t>
            </a:r>
            <a:endParaRPr lang="sr-Latn-CS" sz="4000"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1447800"/>
            <a:ext cx="8382000" cy="5257800"/>
          </a:xfrm>
        </p:spPr>
        <p:txBody>
          <a:bodyPr>
            <a:noAutofit/>
          </a:bodyPr>
          <a:lstStyle/>
          <a:p>
            <a:pPr marL="0" indent="0" algn="just">
              <a:spcBef>
                <a:spcPts val="0"/>
              </a:spcBef>
            </a:pPr>
            <a:r>
              <a:rPr lang="sr-Latn-CS" sz="2400" dirty="0" smtClean="0">
                <a:solidFill>
                  <a:srgbClr val="92D050"/>
                </a:solidFill>
                <a:latin typeface="Times New Roman" pitchFamily="18" charset="0"/>
                <a:cs typeface="Times New Roman" pitchFamily="18" charset="0"/>
              </a:rPr>
              <a:t> </a:t>
            </a:r>
            <a:r>
              <a:rPr lang="sr-Latn-CS" sz="2400" b="1" dirty="0" smtClean="0">
                <a:solidFill>
                  <a:srgbClr val="92D050"/>
                </a:solidFill>
                <a:latin typeface="Times New Roman" pitchFamily="18" charset="0"/>
                <a:cs typeface="Times New Roman" pitchFamily="18" charset="0"/>
              </a:rPr>
              <a:t>RUS.</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царь</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1. Титул монарха в некоторых странах, а также лицо, носившее этот титул. </a:t>
            </a:r>
            <a:r>
              <a:rPr lang="pl-PL" sz="2400" i="1" dirty="0" smtClean="0">
                <a:latin typeface="Times New Roman" pitchFamily="18" charset="0"/>
                <a:cs typeface="Times New Roman" pitchFamily="18" charset="0"/>
              </a:rPr>
              <a:t>2</a:t>
            </a:r>
            <a:r>
              <a:rPr lang="en-US" sz="2400" i="1" dirty="0" smtClean="0">
                <a:latin typeface="Times New Roman" pitchFamily="18" charset="0"/>
                <a:cs typeface="Times New Roman" pitchFamily="18" charset="0"/>
              </a:rPr>
              <a:t>.</a:t>
            </a:r>
            <a:r>
              <a:rPr lang="pl-PL" sz="2400" i="1" dirty="0" smtClean="0">
                <a:latin typeface="Times New Roman" pitchFamily="18" charset="0"/>
                <a:cs typeface="Times New Roman" pitchFamily="18" charset="0"/>
              </a:rPr>
              <a:t> </a:t>
            </a:r>
            <a:r>
              <a:rPr lang="sr-Cyrl-CS" sz="2400" i="1" dirty="0" smtClean="0">
                <a:latin typeface="Times New Roman" pitchFamily="18" charset="0"/>
                <a:cs typeface="Times New Roman" pitchFamily="18" charset="0"/>
              </a:rPr>
              <a:t>Тот, кто подчиняет окружающих  своему влиянию или превосходит всех в каком-л. отношении</a:t>
            </a:r>
            <a:r>
              <a:rPr lang="sr-Cyrl-CS" sz="2400" dirty="0" smtClean="0">
                <a:latin typeface="Times New Roman" pitchFamily="18" charset="0"/>
                <a:cs typeface="Times New Roman" pitchFamily="18" charset="0"/>
              </a:rPr>
              <a:t>. МАС</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sr-Latn-CS" sz="2400" b="1" dirty="0" smtClean="0">
                <a:solidFill>
                  <a:srgbClr val="FFFF00"/>
                </a:solidFill>
                <a:latin typeface="Times New Roman" pitchFamily="18" charset="0"/>
                <a:cs typeface="Times New Roman" pitchFamily="18" charset="0"/>
              </a:rPr>
              <a:t>POLJ.</a:t>
            </a:r>
            <a:r>
              <a:rPr lang="sr-Cyrl-CS" sz="2400" dirty="0" smtClean="0">
                <a:latin typeface="Times New Roman" pitchFamily="18" charset="0"/>
                <a:cs typeface="Times New Roman" pitchFamily="18" charset="0"/>
              </a:rPr>
              <a:t> </a:t>
            </a:r>
            <a:r>
              <a:rPr lang="sr-Latn-CS" sz="2400" b="1" dirty="0" smtClean="0">
                <a:latin typeface="Times New Roman" pitchFamily="18" charset="0"/>
                <a:cs typeface="Times New Roman" pitchFamily="18" charset="0"/>
              </a:rPr>
              <a:t>car</a:t>
            </a:r>
            <a:r>
              <a:rPr lang="sr-Cyrl-CS" sz="2400" dirty="0" smtClean="0">
                <a:latin typeface="Times New Roman" pitchFamily="18" charset="0"/>
                <a:cs typeface="Times New Roman" pitchFamily="18" charset="0"/>
              </a:rPr>
              <a:t> = </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sr-Latn-CS" sz="2400" b="1" dirty="0" smtClean="0">
                <a:latin typeface="Times New Roman" pitchFamily="18" charset="0"/>
                <a:cs typeface="Times New Roman" pitchFamily="18" charset="0"/>
              </a:rPr>
              <a:t>N</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m</a:t>
            </a:r>
            <a:r>
              <a:rPr lang="sr-Cyrl-CS" sz="2400" b="1" dirty="0" smtClean="0">
                <a:latin typeface="Times New Roman" pitchFamily="18" charset="0"/>
                <a:cs typeface="Times New Roman" pitchFamily="18" charset="0"/>
              </a:rPr>
              <a:t>+</a:t>
            </a:r>
            <a:r>
              <a:rPr lang="sr-Latn-CS" sz="2400" b="1" dirty="0" smtClean="0">
                <a:latin typeface="Times New Roman" pitchFamily="18" charset="0"/>
                <a:cs typeface="Times New Roman" pitchFamily="18" charset="0"/>
              </a:rPr>
              <a:t>S1F1m+S</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N</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r</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 1. </a:t>
            </a:r>
            <a:r>
              <a:rPr lang="pl-PL" sz="2400" dirty="0" smtClean="0">
                <a:latin typeface="Times New Roman" pitchFamily="18" charset="0"/>
                <a:cs typeface="Times New Roman" pitchFamily="18" charset="0"/>
              </a:rPr>
              <a:t>dawniej</a:t>
            </a:r>
            <a:r>
              <a:rPr lang="sr-Cyrl-CS" sz="2400" dirty="0" smtClean="0">
                <a:latin typeface="Times New Roman" pitchFamily="18" charset="0"/>
                <a:cs typeface="Times New Roman" pitchFamily="18" charset="0"/>
              </a:rPr>
              <a:t>: </a:t>
            </a:r>
            <a:r>
              <a:rPr lang="pl-PL" sz="2400" dirty="0" smtClean="0">
                <a:latin typeface="Times New Roman" pitchFamily="18" charset="0"/>
                <a:cs typeface="Times New Roman" pitchFamily="18" charset="0"/>
              </a:rPr>
              <a:t>w</a:t>
            </a:r>
            <a:r>
              <a:rPr lang="sr-Cyrl-CS" sz="2400" dirty="0" smtClean="0">
                <a:latin typeface="Times New Roman" pitchFamily="18" charset="0"/>
                <a:cs typeface="Times New Roman" pitchFamily="18" charset="0"/>
              </a:rPr>
              <a:t>ł</a:t>
            </a:r>
            <a:r>
              <a:rPr lang="pl-PL" sz="2400" dirty="0" smtClean="0">
                <a:latin typeface="Times New Roman" pitchFamily="18" charset="0"/>
                <a:cs typeface="Times New Roman" pitchFamily="18" charset="0"/>
              </a:rPr>
              <a:t>adca rosyjski</a:t>
            </a:r>
            <a:r>
              <a:rPr lang="sr-Cyrl-CS" sz="2400" dirty="0" smtClean="0">
                <a:latin typeface="Times New Roman" pitchFamily="18" charset="0"/>
                <a:cs typeface="Times New Roman" pitchFamily="18" charset="0"/>
              </a:rPr>
              <a:t>, </a:t>
            </a:r>
            <a:r>
              <a:rPr lang="pl-PL" sz="2400" dirty="0" smtClean="0">
                <a:latin typeface="Times New Roman" pitchFamily="18" charset="0"/>
                <a:cs typeface="Times New Roman" pitchFamily="18" charset="0"/>
              </a:rPr>
              <a:t>bu</a:t>
            </a:r>
            <a:r>
              <a:rPr lang="sr-Cyrl-CS" sz="2400" dirty="0" smtClean="0">
                <a:latin typeface="Times New Roman" pitchFamily="18" charset="0"/>
                <a:cs typeface="Times New Roman" pitchFamily="18" charset="0"/>
              </a:rPr>
              <a:t>ł</a:t>
            </a:r>
            <a:r>
              <a:rPr lang="pl-PL" sz="2400" dirty="0" smtClean="0">
                <a:latin typeface="Times New Roman" pitchFamily="18" charset="0"/>
                <a:cs typeface="Times New Roman" pitchFamily="18" charset="0"/>
              </a:rPr>
              <a:t>garski</a:t>
            </a:r>
            <a:r>
              <a:rPr lang="sr-Cyrl-CS" sz="2400" dirty="0" smtClean="0">
                <a:latin typeface="Times New Roman" pitchFamily="18" charset="0"/>
                <a:cs typeface="Times New Roman" pitchFamily="18" charset="0"/>
              </a:rPr>
              <a:t>, </a:t>
            </a:r>
            <a:r>
              <a:rPr lang="pl-PL" sz="2400" dirty="0" smtClean="0">
                <a:latin typeface="Times New Roman" pitchFamily="18" charset="0"/>
                <a:cs typeface="Times New Roman" pitchFamily="18" charset="0"/>
              </a:rPr>
              <a:t>serbski</a:t>
            </a:r>
            <a:r>
              <a:rPr lang="sr-Cyrl-CS" sz="2400" dirty="0" smtClean="0">
                <a:latin typeface="Times New Roman" pitchFamily="18" charset="0"/>
                <a:cs typeface="Times New Roman" pitchFamily="18" charset="0"/>
              </a:rPr>
              <a:t> /</a:t>
            </a:r>
            <a:r>
              <a:rPr lang="pl-PL" sz="2400" dirty="0" smtClean="0">
                <a:latin typeface="Times New Roman" pitchFamily="18" charset="0"/>
                <a:cs typeface="Times New Roman" pitchFamily="18" charset="0"/>
              </a:rPr>
              <a:t>w Rosji nazwa by</a:t>
            </a:r>
            <a:r>
              <a:rPr lang="sr-Cyrl-CS" sz="2400" dirty="0" smtClean="0">
                <a:latin typeface="Times New Roman" pitchFamily="18" charset="0"/>
                <a:cs typeface="Times New Roman" pitchFamily="18" charset="0"/>
              </a:rPr>
              <a:t>ł</a:t>
            </a:r>
            <a:r>
              <a:rPr lang="pl-PL" sz="2400" dirty="0" smtClean="0">
                <a:latin typeface="Times New Roman" pitchFamily="18" charset="0"/>
                <a:cs typeface="Times New Roman" pitchFamily="18" charset="0"/>
              </a:rPr>
              <a:t>a pierwotnie stosowana do chanów tatarskich/; 2. Tussilago petasites, pospolita nazwa podbiału łopianowatego hub lepiężniką, rośliny o długich liściach i kwiatach blado</a:t>
            </a:r>
            <a:r>
              <a:rPr lang="sr-Cyrl-CS" sz="2400" dirty="0" smtClean="0">
                <a:latin typeface="Times New Roman" pitchFamily="18" charset="0"/>
                <a:cs typeface="Times New Roman" pitchFamily="18" charset="0"/>
              </a:rPr>
              <a:t>-</a:t>
            </a:r>
            <a:r>
              <a:rPr lang="pl-PL" sz="2400" dirty="0" smtClean="0">
                <a:latin typeface="Times New Roman" pitchFamily="18" charset="0"/>
                <a:cs typeface="Times New Roman" pitchFamily="18" charset="0"/>
              </a:rPr>
              <a:t>czerwonych, wydającej po potarciu nieprzyjemny zapach (SJPD) © S1Nm (#2: </a:t>
            </a:r>
            <a:r>
              <a:rPr lang="sr-Cyrl-CS" sz="2400" dirty="0" smtClean="0">
                <a:latin typeface="Times New Roman" pitchFamily="18" charset="0"/>
                <a:cs typeface="Times New Roman" pitchFamily="18" charset="0"/>
              </a:rPr>
              <a:t>тот, кто подчиняет окружающих  своему влиянию или превосходит всех в каком-л. отношении</a:t>
            </a:r>
            <a:r>
              <a:rPr lang="sr-Latn-CS" sz="2400" dirty="0" smtClean="0">
                <a:latin typeface="Times New Roman" pitchFamily="18" charset="0"/>
                <a:cs typeface="Times New Roman" pitchFamily="18" charset="0"/>
              </a:rPr>
              <a:t>) + S1Fm (#1: </a:t>
            </a:r>
            <a:r>
              <a:rPr lang="sr-Cyrl-CS" sz="2400" dirty="0" smtClean="0">
                <a:latin typeface="Times New Roman" pitchFamily="18" charset="0"/>
                <a:cs typeface="Times New Roman" pitchFamily="18" charset="0"/>
              </a:rPr>
              <a:t>титул монарха в некоторых странах</a:t>
            </a:r>
            <a:r>
              <a:rPr lang="sr-Latn-C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МАС).</a:t>
            </a:r>
          </a:p>
          <a:p>
            <a:pPr marL="0" indent="0" algn="just">
              <a:spcBef>
                <a:spcPts val="0"/>
              </a:spcBef>
            </a:pPr>
            <a:endParaRPr lang="sr-Cyrl-CS" sz="2400" dirty="0" smtClean="0">
              <a:latin typeface="Times New Roman" pitchFamily="18" charset="0"/>
              <a:cs typeface="Times New Roman" pitchFamily="18" charset="0"/>
            </a:endParaRPr>
          </a:p>
          <a:p>
            <a:pPr marL="0" indent="0" algn="just">
              <a:spcBef>
                <a:spcPts val="0"/>
              </a:spcBef>
            </a:pPr>
            <a:r>
              <a:rPr lang="sr-Latn-CS" sz="2400" dirty="0" smtClean="0">
                <a:latin typeface="Times New Roman" pitchFamily="18" charset="0"/>
                <a:cs typeface="Times New Roman" pitchFamily="18" charset="0"/>
              </a:rPr>
              <a:t> </a:t>
            </a:r>
            <a:r>
              <a:rPr lang="en-US" sz="2400" dirty="0" smtClean="0">
                <a:solidFill>
                  <a:srgbClr val="00B0F0"/>
                </a:solidFill>
                <a:latin typeface="Times New Roman" pitchFamily="18" charset="0"/>
                <a:cs typeface="Times New Roman" pitchFamily="18" charset="0"/>
              </a:rPr>
              <a:t>N.B.</a:t>
            </a:r>
            <a:r>
              <a:rPr lang="en-US" sz="2400" dirty="0" smtClean="0">
                <a:latin typeface="Times New Roman" pitchFamily="18" charset="0"/>
                <a:cs typeface="Times New Roman" pitchFamily="18" charset="0"/>
              </a:rPr>
              <a:t> </a:t>
            </a:r>
            <a:r>
              <a:rPr lang="en-US" sz="2400" dirty="0" err="1" smtClean="0">
                <a:solidFill>
                  <a:srgbClr val="00B0F0"/>
                </a:solidFill>
                <a:latin typeface="Times New Roman" pitchFamily="18" charset="0"/>
                <a:cs typeface="Times New Roman" pitchFamily="18" charset="0"/>
              </a:rPr>
              <a:t>Nekorigovani</a:t>
            </a:r>
            <a:r>
              <a:rPr lang="en-US" sz="2400" dirty="0" smtClean="0">
                <a:solidFill>
                  <a:srgbClr val="00B0F0"/>
                </a:solidFill>
                <a:latin typeface="Times New Roman" pitchFamily="18" charset="0"/>
                <a:cs typeface="Times New Roman" pitchFamily="18" charset="0"/>
              </a:rPr>
              <a:t> formalni zapis</a:t>
            </a:r>
            <a:endParaRPr lang="sr-Latn-CS" sz="2400" dirty="0" smtClean="0">
              <a:solidFill>
                <a:srgbClr val="00B0F0"/>
              </a:solidFill>
              <a:latin typeface="Times New Roman" pitchFamily="18" charset="0"/>
              <a:cs typeface="Times New Roman" pitchFamily="18" charset="0"/>
            </a:endParaRPr>
          </a:p>
          <a:p>
            <a:pPr algn="just"/>
            <a:endParaRPr lang="sr-Latn-CS" sz="1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normAutofit/>
          </a:bodyPr>
          <a:lstStyle/>
          <a:p>
            <a:r>
              <a:rPr lang="sr-Latn-CS" sz="4000" b="1" dirty="0" smtClean="0">
                <a:solidFill>
                  <a:srgbClr val="FFC000"/>
                </a:solidFill>
                <a:latin typeface="Times New Roman" pitchFamily="18" charset="0"/>
                <a:cs typeface="Times New Roman" pitchFamily="18" charset="0"/>
              </a:rPr>
              <a:t>Primer za S1</a:t>
            </a:r>
            <a:r>
              <a:rPr lang="en-US" sz="4000" b="1" dirty="0" smtClean="0">
                <a:solidFill>
                  <a:srgbClr val="FFC000"/>
                </a:solidFill>
                <a:latin typeface="Times New Roman" pitchFamily="18" charset="0"/>
                <a:cs typeface="Times New Roman" pitchFamily="18" charset="0"/>
              </a:rPr>
              <a:t>Nm+S1Fm+S2Fr</a:t>
            </a:r>
            <a:r>
              <a:rPr lang="sr-Latn-CS" sz="4000" dirty="0" smtClean="0">
                <a:solidFill>
                  <a:srgbClr val="FFC000"/>
                </a:solidFill>
                <a:latin typeface="Times New Roman" pitchFamily="18" charset="0"/>
                <a:cs typeface="Times New Roman" pitchFamily="18" charset="0"/>
              </a:rPr>
              <a:t> </a:t>
            </a:r>
            <a:endParaRPr lang="sr-Latn-CS"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676400"/>
            <a:ext cx="8610600" cy="4953000"/>
          </a:xfrm>
        </p:spPr>
        <p:txBody>
          <a:bodyPr>
            <a:noAutofit/>
          </a:bodyPr>
          <a:lstStyle/>
          <a:p>
            <a:pPr marL="0" indent="0" algn="just">
              <a:spcBef>
                <a:spcPts val="0"/>
              </a:spcBef>
            </a:pPr>
            <a:r>
              <a:rPr lang="en-US" sz="2400" dirty="0" smtClean="0">
                <a:latin typeface="Times New Roman" pitchFamily="18" charset="0"/>
                <a:cs typeface="Times New Roman" pitchFamily="18" charset="0"/>
              </a:rPr>
              <a:t> </a:t>
            </a:r>
            <a:r>
              <a:rPr lang="en-US" sz="2400" b="1" dirty="0" smtClean="0">
                <a:solidFill>
                  <a:srgbClr val="92D050"/>
                </a:solidFill>
                <a:latin typeface="Times New Roman" pitchFamily="18" charset="0"/>
                <a:cs typeface="Times New Roman" pitchFamily="18" charset="0"/>
              </a:rPr>
              <a:t>RUS.</a:t>
            </a:r>
            <a:r>
              <a:rPr lang="en-US" sz="2400" dirty="0" smtClean="0">
                <a:solidFill>
                  <a:srgbClr val="92D050"/>
                </a:solidFill>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бригада</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1. Войсковое соединение из нескольких полков (дивизионов, батальонов) или военно-морское соединение из кораблей одного класса. 2. Личный состав, обслуживающий поезд. 3. Производственная группа. </a:t>
            </a:r>
            <a:r>
              <a:rPr lang="sr-Cyrl-CS" sz="2400" dirty="0" smtClean="0">
                <a:latin typeface="Times New Roman" pitchFamily="18" charset="0"/>
                <a:cs typeface="Times New Roman" pitchFamily="18" charset="0"/>
              </a:rPr>
              <a:t>СРЈО</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sr-Latn-CS" sz="2400" b="1" dirty="0" smtClean="0">
                <a:solidFill>
                  <a:srgbClr val="FFFF00"/>
                </a:solidFill>
                <a:latin typeface="Times New Roman" pitchFamily="18" charset="0"/>
                <a:cs typeface="Times New Roman" pitchFamily="18" charset="0"/>
              </a:rPr>
              <a:t>SLOVEN.</a:t>
            </a:r>
            <a:r>
              <a:rPr lang="sr-Cyrl-C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brigada</a:t>
            </a:r>
            <a:r>
              <a:rPr lang="sr-Cyrl-CS" sz="2400" dirty="0" smtClean="0">
                <a:latin typeface="Times New Roman" pitchFamily="18" charset="0"/>
                <a:cs typeface="Times New Roman" pitchFamily="18" charset="0"/>
              </a:rPr>
              <a:t> = </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sr-Latn-CS" sz="2400" b="1" dirty="0" smtClean="0">
                <a:latin typeface="Times New Roman" pitchFamily="18" charset="0"/>
                <a:cs typeface="Times New Roman" pitchFamily="18" charset="0"/>
              </a:rPr>
              <a:t>N</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m</a:t>
            </a:r>
            <a:r>
              <a:rPr lang="sr-Cyrl-CS" sz="2400" b="1" dirty="0" smtClean="0">
                <a:latin typeface="Times New Roman" pitchFamily="18" charset="0"/>
                <a:cs typeface="Times New Roman" pitchFamily="18" charset="0"/>
              </a:rPr>
              <a:t>+</a:t>
            </a:r>
            <a:r>
              <a:rPr lang="sr-Latn-CS" sz="2400" b="1" dirty="0" smtClean="0">
                <a:latin typeface="Times New Roman" pitchFamily="18" charset="0"/>
                <a:cs typeface="Times New Roman" pitchFamily="18" charset="0"/>
              </a:rPr>
              <a:t>S1F1m+S2F1</a:t>
            </a:r>
            <a:r>
              <a:rPr lang="sr-Latn-CS" sz="2400" baseline="30000" dirty="0" smtClean="0">
                <a:latin typeface="Times New Roman" pitchFamily="18" charset="0"/>
                <a:cs typeface="Times New Roman" pitchFamily="18" charset="0"/>
              </a:rPr>
              <a:t>b</a:t>
            </a:r>
            <a:r>
              <a:rPr lang="sr-Latn-CS" sz="2400" b="1" dirty="0" smtClean="0">
                <a:latin typeface="Times New Roman" pitchFamily="18" charset="0"/>
                <a:cs typeface="Times New Roman" pitchFamily="18" charset="0"/>
              </a:rPr>
              <a:t>,2</a:t>
            </a:r>
            <a:r>
              <a:rPr lang="sr-Latn-CS" sz="2400" baseline="30000" dirty="0" smtClean="0">
                <a:latin typeface="Times New Roman" pitchFamily="18" charset="0"/>
                <a:cs typeface="Times New Roman" pitchFamily="18" charset="0"/>
              </a:rPr>
              <a:t>a</a:t>
            </a:r>
            <a:r>
              <a:rPr lang="sr-Latn-CS" sz="2400" b="1" dirty="0" smtClean="0">
                <a:latin typeface="Times New Roman" pitchFamily="18" charset="0"/>
                <a:cs typeface="Times New Roman" pitchFamily="18" charset="0"/>
              </a:rPr>
              <a:t>r</a:t>
            </a:r>
            <a:r>
              <a:rPr lang="sr-Cyrl-CS" sz="2400" b="1"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1. </a:t>
            </a:r>
            <a:r>
              <a:rPr lang="pl-PL" sz="2400" dirty="0" smtClean="0">
                <a:latin typeface="Times New Roman" pitchFamily="18" charset="0"/>
                <a:cs typeface="Times New Roman" pitchFamily="18" charset="0"/>
              </a:rPr>
              <a:t>voja</a:t>
            </a:r>
            <a:r>
              <a:rPr lang="sr-Cyrl-CS" sz="2400" dirty="0" smtClean="0">
                <a:latin typeface="Times New Roman" pitchFamily="18" charset="0"/>
                <a:cs typeface="Times New Roman" pitchFamily="18" charset="0"/>
              </a:rPr>
              <a:t>š</a:t>
            </a:r>
            <a:r>
              <a:rPr lang="pl-PL" sz="2400" dirty="0" smtClean="0">
                <a:latin typeface="Times New Roman" pitchFamily="18" charset="0"/>
                <a:cs typeface="Times New Roman" pitchFamily="18" charset="0"/>
              </a:rPr>
              <a:t>ka enota</a:t>
            </a:r>
            <a:r>
              <a:rPr lang="sr-Cyrl-CS" sz="2400" dirty="0" smtClean="0">
                <a:latin typeface="Times New Roman" pitchFamily="18" charset="0"/>
                <a:cs typeface="Times New Roman" pitchFamily="18" charset="0"/>
              </a:rPr>
              <a:t>, </a:t>
            </a:r>
            <a:r>
              <a:rPr lang="pl-PL" sz="2400" dirty="0" smtClean="0">
                <a:latin typeface="Times New Roman" pitchFamily="18" charset="0"/>
                <a:cs typeface="Times New Roman" pitchFamily="18" charset="0"/>
              </a:rPr>
              <a:t>ve</a:t>
            </a:r>
            <a:r>
              <a:rPr lang="sr-Cyrl-CS" sz="2400" dirty="0" smtClean="0">
                <a:latin typeface="Times New Roman" pitchFamily="18" charset="0"/>
                <a:cs typeface="Times New Roman" pitchFamily="18" charset="0"/>
              </a:rPr>
              <a:t>č</a:t>
            </a:r>
            <a:r>
              <a:rPr lang="pl-PL" sz="2400" dirty="0" smtClean="0">
                <a:latin typeface="Times New Roman" pitchFamily="18" charset="0"/>
                <a:cs typeface="Times New Roman" pitchFamily="18" charset="0"/>
              </a:rPr>
              <a:t>ja od polka</a:t>
            </a:r>
            <a:r>
              <a:rPr lang="sr-Cyrl-CS" sz="2400" dirty="0" smtClean="0">
                <a:latin typeface="Times New Roman" pitchFamily="18" charset="0"/>
                <a:cs typeface="Times New Roman" pitchFamily="18" charset="0"/>
              </a:rPr>
              <a:t> // </a:t>
            </a:r>
            <a:r>
              <a:rPr lang="pl-PL" sz="2400" dirty="0" smtClean="0">
                <a:latin typeface="Times New Roman" pitchFamily="18" charset="0"/>
                <a:cs typeface="Times New Roman" pitchFamily="18" charset="0"/>
              </a:rPr>
              <a:t>med narodnoosvobodilnim bojem</a:t>
            </a:r>
            <a:r>
              <a:rPr lang="sr-Cyrl-CS" sz="2400" dirty="0" smtClean="0">
                <a:latin typeface="Times New Roman" pitchFamily="18" charset="0"/>
                <a:cs typeface="Times New Roman" pitchFamily="18" charset="0"/>
              </a:rPr>
              <a:t> – </a:t>
            </a:r>
            <a:r>
              <a:rPr lang="pl-PL" sz="2400" dirty="0" smtClean="0">
                <a:latin typeface="Times New Roman" pitchFamily="18" charset="0"/>
                <a:cs typeface="Times New Roman" pitchFamily="18" charset="0"/>
              </a:rPr>
              <a:t>osnovna voja</a:t>
            </a:r>
            <a:r>
              <a:rPr lang="sr-Cyrl-CS" sz="2400" dirty="0" smtClean="0">
                <a:latin typeface="Times New Roman" pitchFamily="18" charset="0"/>
                <a:cs typeface="Times New Roman" pitchFamily="18" charset="0"/>
              </a:rPr>
              <a:t>š</a:t>
            </a:r>
            <a:r>
              <a:rPr lang="pl-PL" sz="2400" dirty="0" smtClean="0">
                <a:latin typeface="Times New Roman" pitchFamily="18" charset="0"/>
                <a:cs typeface="Times New Roman" pitchFamily="18" charset="0"/>
              </a:rPr>
              <a:t>ka enota</a:t>
            </a:r>
            <a:r>
              <a:rPr lang="sr-Cyrl-CS" sz="2400" dirty="0" smtClean="0">
                <a:latin typeface="Times New Roman" pitchFamily="18" charset="0"/>
                <a:cs typeface="Times New Roman" pitchFamily="18" charset="0"/>
              </a:rPr>
              <a:t>; 2. </a:t>
            </a:r>
            <a:r>
              <a:rPr lang="sr-Latn-CS" sz="2400" dirty="0" smtClean="0">
                <a:latin typeface="Times New Roman" pitchFamily="18" charset="0"/>
                <a:cs typeface="Times New Roman" pitchFamily="18" charset="0"/>
              </a:rPr>
              <a:t>večja delovna skupina, ki prostovoljno in brezplačno sodeluje pri pomembnih javnih delih // skupina s posebno delovno nalogo (SSKJ) © </a:t>
            </a:r>
            <a:r>
              <a:rPr lang="ru-RU" sz="2400" dirty="0" smtClean="0">
                <a:latin typeface="Times New Roman" pitchFamily="18" charset="0"/>
                <a:cs typeface="Times New Roman" pitchFamily="18" charset="0"/>
              </a:rPr>
              <a:t>S1Nm (#2: </a:t>
            </a:r>
            <a:r>
              <a:rPr lang="sr-Cyrl-CS" sz="2400" dirty="0" smtClean="0">
                <a:latin typeface="Times New Roman" pitchFamily="18" charset="0"/>
                <a:cs typeface="Times New Roman" pitchFamily="18" charset="0"/>
              </a:rPr>
              <a:t>личный состав, обслуживающий поезд</a:t>
            </a:r>
            <a:r>
              <a:rPr lang="ru-RU" sz="2400" dirty="0" smtClean="0">
                <a:latin typeface="Times New Roman" pitchFamily="18" charset="0"/>
                <a:cs typeface="Times New Roman" pitchFamily="18" charset="0"/>
              </a:rPr>
              <a:t>) + </a:t>
            </a:r>
            <a:r>
              <a:rPr lang="sr-Latn-CS" sz="2400" dirty="0" smtClean="0">
                <a:latin typeface="Times New Roman" pitchFamily="18" charset="0"/>
                <a:cs typeface="Times New Roman" pitchFamily="18" charset="0"/>
              </a:rPr>
              <a:t>S</a:t>
            </a:r>
            <a:r>
              <a:rPr lang="ru-RU" sz="2400" dirty="0" smtClean="0">
                <a:latin typeface="Times New Roman" pitchFamily="18" charset="0"/>
                <a:cs typeface="Times New Roman" pitchFamily="18" charset="0"/>
              </a:rPr>
              <a:t>1</a:t>
            </a:r>
            <a:r>
              <a:rPr lang="sr-Latn-CS" sz="2400" dirty="0" smtClean="0">
                <a:latin typeface="Times New Roman" pitchFamily="18" charset="0"/>
                <a:cs typeface="Times New Roman" pitchFamily="18" charset="0"/>
              </a:rPr>
              <a:t>Fm</a:t>
            </a:r>
            <a:r>
              <a:rPr lang="ru-RU" sz="2400" dirty="0" smtClean="0">
                <a:latin typeface="Times New Roman" pitchFamily="18" charset="0"/>
                <a:cs typeface="Times New Roman" pitchFamily="18" charset="0"/>
              </a:rPr>
              <a:t> (#1: или военно-морское соединение из кораблей одного класса) </a:t>
            </a:r>
            <a:r>
              <a:rPr lang="sr-Latn-C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СРЈО</a:t>
            </a:r>
            <a:r>
              <a:rPr lang="sr-Latn-CS" sz="2400" dirty="0" smtClean="0">
                <a:latin typeface="Times New Roman" pitchFamily="18" charset="0"/>
                <a:cs typeface="Times New Roman" pitchFamily="18" charset="0"/>
              </a:rPr>
              <a:t>). </a:t>
            </a:r>
          </a:p>
          <a:p>
            <a:pPr marL="0" indent="0" algn="just">
              <a:spcBef>
                <a:spcPts val="0"/>
              </a:spcBef>
            </a:pP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a:bodyPr>
          <a:lstStyle/>
          <a:p>
            <a:r>
              <a:rPr lang="sr-Latn-CS" sz="4000" b="1" dirty="0" smtClean="0">
                <a:solidFill>
                  <a:srgbClr val="FFC000"/>
                </a:solidFill>
                <a:latin typeface="Times New Roman" pitchFamily="18" charset="0"/>
                <a:cs typeface="Times New Roman" pitchFamily="18" charset="0"/>
              </a:rPr>
              <a:t>Primer za S1</a:t>
            </a:r>
            <a:r>
              <a:rPr lang="en-US" sz="4000" b="1" dirty="0" smtClean="0">
                <a:solidFill>
                  <a:srgbClr val="FFC000"/>
                </a:solidFill>
                <a:latin typeface="Times New Roman" pitchFamily="18" charset="0"/>
                <a:cs typeface="Times New Roman" pitchFamily="18" charset="0"/>
              </a:rPr>
              <a:t>Nm+S1Fm+S2F&gt;r</a:t>
            </a:r>
            <a:r>
              <a:rPr lang="sr-Latn-CS" sz="4000" b="1" dirty="0" smtClean="0">
                <a:solidFill>
                  <a:srgbClr val="FFC000"/>
                </a:solidFill>
                <a:latin typeface="Times New Roman" pitchFamily="18" charset="0"/>
                <a:cs typeface="Times New Roman" pitchFamily="18" charset="0"/>
              </a:rPr>
              <a:t> </a:t>
            </a:r>
            <a:endParaRPr lang="sr-Latn-CS" sz="4000"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334000"/>
          </a:xfrm>
        </p:spPr>
        <p:txBody>
          <a:bodyPr>
            <a:noAutofit/>
          </a:bodyPr>
          <a:lstStyle/>
          <a:p>
            <a:pPr marL="0" indent="0" algn="just">
              <a:spcBef>
                <a:spcPts val="0"/>
              </a:spcBef>
            </a:pPr>
            <a:r>
              <a:rPr lang="en-US" sz="2400" dirty="0" smtClean="0">
                <a:solidFill>
                  <a:srgbClr val="92D050"/>
                </a:solidFill>
                <a:latin typeface="Times New Roman" pitchFamily="18" charset="0"/>
                <a:cs typeface="Times New Roman" pitchFamily="18" charset="0"/>
              </a:rPr>
              <a:t> </a:t>
            </a:r>
            <a:r>
              <a:rPr lang="en-US" sz="2400" b="1" dirty="0" smtClean="0">
                <a:solidFill>
                  <a:srgbClr val="92D050"/>
                </a:solidFill>
                <a:latin typeface="Times New Roman" pitchFamily="18" charset="0"/>
                <a:cs typeface="Times New Roman" pitchFamily="18" charset="0"/>
              </a:rPr>
              <a:t>RUS</a:t>
            </a:r>
            <a:r>
              <a:rPr lang="sr-Cyrl-CS" sz="2400" b="1" dirty="0" smtClean="0">
                <a:solidFill>
                  <a:srgbClr val="92D05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диктатура</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I 1.</a:t>
            </a:r>
            <a:r>
              <a:rPr lang="en-US" sz="2400" i="1" dirty="0" smtClean="0">
                <a:latin typeface="Times New Roman" pitchFamily="18" charset="0"/>
                <a:cs typeface="Times New Roman" pitchFamily="18" charset="0"/>
              </a:rPr>
              <a:t> </a:t>
            </a:r>
            <a:r>
              <a:rPr lang="ru-RU" sz="2400" i="1" dirty="0" smtClean="0">
                <a:latin typeface="Times New Roman" pitchFamily="18" charset="0"/>
                <a:cs typeface="Times New Roman" pitchFamily="18" charset="0"/>
              </a:rPr>
              <a:t>Полномочия, власть диктатора в Древнем Риме. 2. Временной период властвования диктато</a:t>
            </a:r>
            <a:r>
              <a:rPr lang="sr-Latn-CS" sz="2400" i="1"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ра. II 1. Ничем не ограниченная государственная власть, опирающаяся на силу господствующего класса или на наси</a:t>
            </a:r>
            <a:r>
              <a:rPr lang="sr-Latn-CS" sz="2400" i="1"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лие.</a:t>
            </a:r>
            <a:r>
              <a:rPr lang="en-US" sz="2400" i="1" dirty="0" smtClean="0">
                <a:latin typeface="Times New Roman" pitchFamily="18" charset="0"/>
                <a:cs typeface="Times New Roman" pitchFamily="18" charset="0"/>
              </a:rPr>
              <a:t> </a:t>
            </a:r>
            <a:r>
              <a:rPr lang="ru-RU" sz="2400" i="1" dirty="0" smtClean="0">
                <a:latin typeface="Times New Roman" pitchFamily="18" charset="0"/>
                <a:cs typeface="Times New Roman" pitchFamily="18" charset="0"/>
              </a:rPr>
              <a:t>// Соответствующий политический режим.</a:t>
            </a:r>
            <a:r>
              <a:rPr lang="en-US" sz="2400" i="1" dirty="0" smtClean="0">
                <a:latin typeface="Times New Roman" pitchFamily="18" charset="0"/>
                <a:cs typeface="Times New Roman" pitchFamily="18" charset="0"/>
              </a:rPr>
              <a:t> </a:t>
            </a:r>
            <a:r>
              <a:rPr lang="ru-RU" sz="2400" i="1" dirty="0" smtClean="0">
                <a:latin typeface="Times New Roman" pitchFamily="18" charset="0"/>
                <a:cs typeface="Times New Roman" pitchFamily="18" charset="0"/>
              </a:rPr>
              <a:t>2. Могущес</a:t>
            </a:r>
            <a:r>
              <a:rPr lang="sr-Latn-CS" sz="2400" i="1"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тво, власть.</a:t>
            </a:r>
            <a:r>
              <a:rPr lang="en-US" sz="2400" i="1"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СТСРЈ</a:t>
            </a:r>
            <a:r>
              <a:rPr lang="sr-Cyrl-CS" sz="2400" baseline="30000" dirty="0" smtClean="0">
                <a:latin typeface="Times New Roman" pitchFamily="18" charset="0"/>
                <a:cs typeface="Times New Roman" pitchFamily="18" charset="0"/>
              </a:rPr>
              <a:t>1,2</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en-US" sz="2400" b="1" dirty="0" smtClean="0">
                <a:solidFill>
                  <a:srgbClr val="FFFF00"/>
                </a:solidFill>
                <a:latin typeface="Times New Roman" pitchFamily="18" charset="0"/>
                <a:cs typeface="Times New Roman" pitchFamily="18" charset="0"/>
              </a:rPr>
              <a:t>BUG.</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диктатура</a:t>
            </a:r>
            <a:r>
              <a:rPr lang="sr-Cyrl-CS" sz="2400"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N2m</a:t>
            </a:r>
            <a:r>
              <a:rPr lang="sr-Cyrl-CS" sz="2400" b="1" baseline="30000" dirty="0" smtClean="0">
                <a:latin typeface="Times New Roman" pitchFamily="18" charset="0"/>
                <a:cs typeface="Times New Roman" pitchFamily="18" charset="0"/>
              </a:rPr>
              <a:t>2</a:t>
            </a:r>
            <a:r>
              <a:rPr lang="sr-Cyrl-CS"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F</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m</a:t>
            </a:r>
            <a:r>
              <a:rPr lang="sr-Cyrl-CS" sz="2400" b="1" baseline="30000" dirty="0" smtClean="0">
                <a:latin typeface="Times New Roman" pitchFamily="18" charset="0"/>
                <a:cs typeface="Times New Roman" pitchFamily="18" charset="0"/>
              </a:rPr>
              <a:t>2</a:t>
            </a:r>
            <a:r>
              <a:rPr lang="sr-Latn-CS" sz="2400" b="1" baseline="300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F</a:t>
            </a:r>
            <a:r>
              <a:rPr lang="sr-Cyrl-CS" sz="2400" b="1" dirty="0" smtClean="0">
                <a:latin typeface="Times New Roman" pitchFamily="18" charset="0"/>
                <a:cs typeface="Times New Roman" pitchFamily="18" charset="0"/>
              </a:rPr>
              <a:t>1&gt;</a:t>
            </a:r>
            <a:r>
              <a:rPr lang="en-US" sz="2400" b="1" dirty="0" smtClean="0">
                <a:latin typeface="Times New Roman" pitchFamily="18" charset="0"/>
                <a:cs typeface="Times New Roman" pitchFamily="18" charset="0"/>
              </a:rPr>
              <a:t>r</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 1. неограничена от никакви закони власт на господствуваща класа, която се опира непосредствено на насилието; 2. неограничена власт на диктатор; 3. времето, през което управлява един диктатор (АРЧД) © </a:t>
            </a:r>
            <a:r>
              <a:rPr lang="en-U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Nm</a:t>
            </a:r>
            <a:r>
              <a:rPr lang="sr-Cyrl-CS" sz="2400" baseline="30000" dirty="0" smtClean="0">
                <a:latin typeface="Times New Roman" pitchFamily="18" charset="0"/>
                <a:cs typeface="Times New Roman" pitchFamily="18" charset="0"/>
              </a:rPr>
              <a:t>2</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2</a:t>
            </a:r>
            <a:r>
              <a:rPr lang="sr-Cyrl-CS" sz="2400" dirty="0" smtClean="0">
                <a:latin typeface="Times New Roman" pitchFamily="18" charset="0"/>
                <a:cs typeface="Times New Roman" pitchFamily="18" charset="0"/>
              </a:rPr>
              <a:t>: могущество, власть) + </a:t>
            </a:r>
            <a:r>
              <a:rPr lang="en-U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Fm</a:t>
            </a:r>
            <a:r>
              <a:rPr lang="sr-Cyrl-CS" sz="2400" baseline="30000" dirty="0" smtClean="0">
                <a:latin typeface="Times New Roman" pitchFamily="18" charset="0"/>
                <a:cs typeface="Times New Roman" pitchFamily="18" charset="0"/>
              </a:rPr>
              <a:t>2</a:t>
            </a:r>
            <a:r>
              <a:rPr lang="sr-Cyrl-CS" sz="2400" dirty="0" smtClean="0">
                <a:latin typeface="Times New Roman" pitchFamily="18" charset="0"/>
                <a:cs typeface="Times New Roman" pitchFamily="18" charset="0"/>
              </a:rPr>
              <a:t> (#1: соответствующий поли-тический режим) + </a:t>
            </a:r>
            <a:r>
              <a:rPr lang="en-U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Fr</a:t>
            </a:r>
            <a:r>
              <a:rPr lang="sr-Cyrl-CS" sz="2400" dirty="0" smtClean="0">
                <a:latin typeface="Times New Roman" pitchFamily="18" charset="0"/>
                <a:cs typeface="Times New Roman" pitchFamily="18" charset="0"/>
              </a:rPr>
              <a:t> (*1&gt;: в Древнем Риме) </a:t>
            </a:r>
            <a:r>
              <a:rPr lang="en-U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СТСРЈ</a:t>
            </a:r>
            <a:r>
              <a:rPr lang="sr-Cyrl-CS" sz="2400" baseline="30000" dirty="0" smtClean="0">
                <a:latin typeface="Times New Roman" pitchFamily="18" charset="0"/>
                <a:cs typeface="Times New Roman" pitchFamily="18" charset="0"/>
              </a:rPr>
              <a:t>1,2</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Ajdukovi</a:t>
            </a:r>
            <a:r>
              <a:rPr lang="sr-Latn-CS" sz="2400" dirty="0" smtClean="0">
                <a:latin typeface="Times New Roman" pitchFamily="18" charset="0"/>
                <a:cs typeface="Times New Roman" pitchFamily="18" charset="0"/>
              </a:rPr>
              <a:t>ć</a:t>
            </a:r>
            <a:r>
              <a:rPr lang="sr-Cyrl-CS" sz="2400" dirty="0" smtClean="0">
                <a:latin typeface="Times New Roman" pitchFamily="18" charset="0"/>
                <a:cs typeface="Times New Roman" pitchFamily="18" charset="0"/>
              </a:rPr>
              <a:t> 201</a:t>
            </a:r>
            <a:r>
              <a:rPr lang="sr-Latn-CS" sz="2400" dirty="0" smtClean="0">
                <a:latin typeface="Times New Roman" pitchFamily="18" charset="0"/>
                <a:cs typeface="Times New Roman" pitchFamily="18" charset="0"/>
              </a:rPr>
              <a:t>4</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el</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ver</a:t>
            </a:r>
            <a:r>
              <a:rPr lang="sr-Cyrl-CS" sz="2400" dirty="0" smtClean="0">
                <a:latin typeface="Times New Roman" pitchFamily="18" charset="0"/>
                <a:cs typeface="Times New Roman" pitchFamily="18" charset="0"/>
              </a:rPr>
              <a:t>.).</a:t>
            </a:r>
            <a:endParaRPr lang="sr-Latn-CS" sz="2400" dirty="0" smtClean="0">
              <a:latin typeface="Times New Roman" pitchFamily="18" charset="0"/>
              <a:cs typeface="Times New Roman" pitchFamily="18" charset="0"/>
            </a:endParaRPr>
          </a:p>
          <a:p>
            <a:pPr algn="just"/>
            <a:endParaRPr lang="sr-Latn-CS" sz="1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noAutofit/>
          </a:bodyPr>
          <a:lstStyle/>
          <a:p>
            <a:r>
              <a:rPr lang="sr-Latn-CS" sz="4000" b="1" dirty="0" smtClean="0">
                <a:solidFill>
                  <a:srgbClr val="FFC000"/>
                </a:solidFill>
                <a:latin typeface="Times New Roman" pitchFamily="18" charset="0"/>
                <a:cs typeface="Times New Roman" pitchFamily="18" charset="0"/>
              </a:rPr>
              <a:t>Primer za S1</a:t>
            </a:r>
            <a:r>
              <a:rPr lang="en-US" sz="4000" b="1" dirty="0" smtClean="0">
                <a:solidFill>
                  <a:srgbClr val="FFC000"/>
                </a:solidFill>
                <a:latin typeface="Times New Roman" pitchFamily="18" charset="0"/>
                <a:cs typeface="Times New Roman" pitchFamily="18" charset="0"/>
              </a:rPr>
              <a:t>Nm+S1Fr+S2Nr</a:t>
            </a:r>
            <a:r>
              <a:rPr lang="sr-Latn-CS" sz="4000" dirty="0" smtClean="0">
                <a:solidFill>
                  <a:srgbClr val="FFC000"/>
                </a:solidFill>
                <a:latin typeface="Times New Roman" pitchFamily="18" charset="0"/>
                <a:cs typeface="Times New Roman" pitchFamily="18" charset="0"/>
              </a:rPr>
              <a:t> </a:t>
            </a:r>
            <a:endParaRPr lang="sr-Latn-CS"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1828800"/>
            <a:ext cx="8839200" cy="4876800"/>
          </a:xfrm>
        </p:spPr>
        <p:txBody>
          <a:bodyPr>
            <a:noAutofit/>
          </a:bodyPr>
          <a:lstStyle/>
          <a:p>
            <a:pPr indent="0" algn="just">
              <a:spcBef>
                <a:spcPts val="0"/>
              </a:spcBef>
            </a:pPr>
            <a:r>
              <a:rPr lang="en-US" sz="2400" dirty="0" smtClean="0">
                <a:latin typeface="Times New Roman" pitchFamily="18" charset="0"/>
                <a:cs typeface="Times New Roman" pitchFamily="18" charset="0"/>
              </a:rPr>
              <a:t> </a:t>
            </a:r>
            <a:r>
              <a:rPr lang="en-US" sz="2400" b="1" dirty="0" smtClean="0">
                <a:solidFill>
                  <a:srgbClr val="92D050"/>
                </a:solidFill>
                <a:latin typeface="Times New Roman" pitchFamily="18" charset="0"/>
                <a:cs typeface="Times New Roman" pitchFamily="18" charset="0"/>
              </a:rPr>
              <a:t>RUS</a:t>
            </a:r>
            <a:r>
              <a:rPr lang="sr-Cyrl-CS" sz="2400" b="1" dirty="0" smtClean="0">
                <a:solidFill>
                  <a:srgbClr val="92D05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явка</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I 1. процесс действия по гл. явиться, являться. 2.</a:t>
            </a:r>
            <a:r>
              <a:rPr lang="en-US" sz="2400" i="1" dirty="0" smtClean="0">
                <a:latin typeface="Times New Roman" pitchFamily="18" charset="0"/>
                <a:cs typeface="Times New Roman" pitchFamily="18" charset="0"/>
              </a:rPr>
              <a:t> </a:t>
            </a:r>
            <a:r>
              <a:rPr lang="ru-RU" sz="2400" i="1" dirty="0" smtClean="0">
                <a:latin typeface="Times New Roman" pitchFamily="18" charset="0"/>
                <a:cs typeface="Times New Roman" pitchFamily="18" charset="0"/>
              </a:rPr>
              <a:t>Результат такого действия; конспиративная встреча.</a:t>
            </a:r>
            <a:r>
              <a:rPr lang="en-US" sz="2400" i="1" dirty="0" smtClean="0">
                <a:latin typeface="Times New Roman" pitchFamily="18" charset="0"/>
                <a:cs typeface="Times New Roman" pitchFamily="18" charset="0"/>
              </a:rPr>
              <a:t> </a:t>
            </a:r>
            <a:r>
              <a:rPr lang="ru-RU" sz="2400" i="1" dirty="0" smtClean="0">
                <a:latin typeface="Times New Roman" pitchFamily="18" charset="0"/>
                <a:cs typeface="Times New Roman" pitchFamily="18" charset="0"/>
              </a:rPr>
              <a:t>3.</a:t>
            </a:r>
            <a:r>
              <a:rPr lang="en-US" sz="2400" i="1" dirty="0" smtClean="0">
                <a:latin typeface="Times New Roman" pitchFamily="18" charset="0"/>
                <a:cs typeface="Times New Roman" pitchFamily="18" charset="0"/>
              </a:rPr>
              <a:t> </a:t>
            </a:r>
            <a:r>
              <a:rPr lang="ru-RU" sz="2400" i="1" dirty="0" smtClean="0">
                <a:latin typeface="Times New Roman" pitchFamily="18" charset="0"/>
                <a:cs typeface="Times New Roman" pitchFamily="18" charset="0"/>
              </a:rPr>
              <a:t>Место, где происходит такая встреча</a:t>
            </a:r>
            <a:r>
              <a:rPr lang="ru-RU"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СТСРЈ</a:t>
            </a:r>
            <a:r>
              <a:rPr lang="en-US" sz="2400" b="1" baseline="30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en-US" sz="2400" b="1" dirty="0" smtClean="0">
                <a:solidFill>
                  <a:srgbClr val="FFFF00"/>
                </a:solidFill>
                <a:latin typeface="Times New Roman" pitchFamily="18" charset="0"/>
                <a:cs typeface="Times New Roman" pitchFamily="18" charset="0"/>
              </a:rPr>
              <a:t>SLOVEN</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Latn-CS" sz="2400" b="1" dirty="0" smtClean="0">
                <a:latin typeface="Times New Roman" pitchFamily="18" charset="0"/>
                <a:cs typeface="Times New Roman" pitchFamily="18" charset="0"/>
              </a:rPr>
              <a:t>javka</a:t>
            </a:r>
            <a:r>
              <a:rPr lang="sr-Cyrl-CS" sz="2400"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N</a:t>
            </a:r>
            <a:r>
              <a:rPr lang="sr-Cyrl-CS" sz="2400" b="1" dirty="0" smtClean="0">
                <a:latin typeface="Times New Roman" pitchFamily="18" charset="0"/>
                <a:cs typeface="Times New Roman" pitchFamily="18" charset="0"/>
              </a:rPr>
              <a:t>1,2</a:t>
            </a:r>
            <a:r>
              <a:rPr lang="en-US" sz="2400" b="1" dirty="0" smtClean="0">
                <a:latin typeface="Times New Roman" pitchFamily="18" charset="0"/>
                <a:cs typeface="Times New Roman" pitchFamily="18" charset="0"/>
              </a:rPr>
              <a:t>m</a:t>
            </a:r>
            <a:r>
              <a:rPr lang="sr-Cyrl-CS"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F</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r</a:t>
            </a:r>
            <a:r>
              <a:rPr lang="sr-Cyrl-CS"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N</a:t>
            </a:r>
            <a:r>
              <a:rPr lang="sr-Cyrl-CS"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r</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 1. med narodnoosvobodilnim bojem – tajno mesto za vzdrževanje zvez med partizanskimi enotami; 2. dogovorjena razpoznavna beseda; geslo (SSKJ) © </a:t>
            </a:r>
            <a:r>
              <a:rPr lang="en-U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Nm</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#1: процесс действия по гл. явиться, являться; #2: результат такого действия; конспиративная встреча</a:t>
            </a:r>
            <a:r>
              <a:rPr lang="sr-Cyrl-CS" sz="2400" dirty="0" smtClean="0">
                <a:latin typeface="Times New Roman" pitchFamily="18" charset="0"/>
                <a:cs typeface="Times New Roman" pitchFamily="18" charset="0"/>
              </a:rPr>
              <a:t>) + </a:t>
            </a:r>
            <a:r>
              <a:rPr lang="en-U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Fr</a:t>
            </a:r>
            <a:r>
              <a:rPr lang="sr-Cyrl-CS" sz="2400" dirty="0" smtClean="0">
                <a:latin typeface="Times New Roman" pitchFamily="18" charset="0"/>
                <a:cs typeface="Times New Roman" pitchFamily="18" charset="0"/>
              </a:rPr>
              <a:t> (#1: </a:t>
            </a:r>
            <a:r>
              <a:rPr lang="sr-Latn-CS" sz="2400" dirty="0" smtClean="0">
                <a:latin typeface="Times New Roman" pitchFamily="18" charset="0"/>
                <a:cs typeface="Times New Roman" pitchFamily="18" charset="0"/>
              </a:rPr>
              <a:t>med narodno</a:t>
            </a:r>
            <a:r>
              <a:rPr lang="sr-Cyrl-CS" sz="2400" dirty="0" smtClean="0">
                <a:latin typeface="Times New Roman" pitchFamily="18" charset="0"/>
                <a:cs typeface="Times New Roman" pitchFamily="18" charset="0"/>
              </a:rPr>
              <a:t>-</a:t>
            </a:r>
            <a:r>
              <a:rPr lang="sr-Latn-CS" sz="2400" dirty="0" smtClean="0">
                <a:latin typeface="Times New Roman" pitchFamily="18" charset="0"/>
                <a:cs typeface="Times New Roman" pitchFamily="18" charset="0"/>
              </a:rPr>
              <a:t>osvobodilnim bojem</a:t>
            </a:r>
            <a:r>
              <a:rPr lang="sr-Cyrl-CS" sz="2400" dirty="0" smtClean="0">
                <a:latin typeface="Times New Roman" pitchFamily="18" charset="0"/>
                <a:cs typeface="Times New Roman" pitchFamily="18" charset="0"/>
              </a:rPr>
              <a:t> &lt;...&gt; </a:t>
            </a:r>
            <a:r>
              <a:rPr lang="sr-Latn-CS" sz="2400" dirty="0" smtClean="0">
                <a:latin typeface="Times New Roman" pitchFamily="18" charset="0"/>
                <a:cs typeface="Times New Roman" pitchFamily="18" charset="0"/>
              </a:rPr>
              <a:t>partizanskimi</a:t>
            </a:r>
            <a:r>
              <a:rPr lang="sr-Cyrl-CS" sz="2400" dirty="0" smtClean="0">
                <a:latin typeface="Times New Roman" pitchFamily="18" charset="0"/>
                <a:cs typeface="Times New Roman" pitchFamily="18" charset="0"/>
              </a:rPr>
              <a:t>) (СТСРЈ</a:t>
            </a:r>
            <a:r>
              <a:rPr lang="en-US" sz="2400" b="1" baseline="30000" dirty="0" smtClean="0">
                <a:latin typeface="Times New Roman" pitchFamily="18" charset="0"/>
                <a:cs typeface="Times New Roman" pitchFamily="18" charset="0"/>
              </a:rPr>
              <a:t>1</a:t>
            </a:r>
            <a:r>
              <a:rPr lang="sr-Cyrl-CS" sz="2400" dirty="0" smtClean="0">
                <a:latin typeface="Times New Roman" pitchFamily="18" charset="0"/>
                <a:cs typeface="Times New Roman" pitchFamily="18" charset="0"/>
              </a:rPr>
              <a:t>).</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rmAutofit/>
          </a:bodyPr>
          <a:lstStyle/>
          <a:p>
            <a:r>
              <a:rPr lang="sr-Latn-CS" sz="4000" b="1" dirty="0" smtClean="0">
                <a:solidFill>
                  <a:srgbClr val="FFC000"/>
                </a:solidFill>
                <a:latin typeface="Times New Roman" pitchFamily="18" charset="0"/>
                <a:cs typeface="Times New Roman" pitchFamily="18" charset="0"/>
              </a:rPr>
              <a:t>Primer za S1</a:t>
            </a:r>
            <a:r>
              <a:rPr lang="en-US" sz="4000" b="1" dirty="0" smtClean="0">
                <a:solidFill>
                  <a:srgbClr val="FFC000"/>
                </a:solidFill>
                <a:latin typeface="Times New Roman" pitchFamily="18" charset="0"/>
                <a:cs typeface="Times New Roman" pitchFamily="18" charset="0"/>
              </a:rPr>
              <a:t>Nm+S1Fr+S2Fr</a:t>
            </a:r>
            <a:r>
              <a:rPr lang="sr-Latn-CS" sz="4000" dirty="0" smtClean="0">
                <a:solidFill>
                  <a:srgbClr val="FFC000"/>
                </a:solidFill>
                <a:latin typeface="Times New Roman" pitchFamily="18" charset="0"/>
                <a:cs typeface="Times New Roman" pitchFamily="18" charset="0"/>
              </a:rPr>
              <a:t> </a:t>
            </a:r>
            <a:endParaRPr lang="sr-Latn-CS"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609600" y="1524000"/>
            <a:ext cx="8001000" cy="5181600"/>
          </a:xfrm>
        </p:spPr>
        <p:txBody>
          <a:bodyPr>
            <a:noAutofit/>
          </a:bodyPr>
          <a:lstStyle/>
          <a:p>
            <a:pPr marL="0" indent="0" algn="just">
              <a:spcBef>
                <a:spcPts val="0"/>
              </a:spcBef>
            </a:pPr>
            <a:r>
              <a:rPr lang="sr-Latn-CS" sz="2400" dirty="0" smtClean="0">
                <a:solidFill>
                  <a:srgbClr val="92D050"/>
                </a:solidFill>
                <a:latin typeface="Times New Roman" pitchFamily="18" charset="0"/>
                <a:cs typeface="Times New Roman" pitchFamily="18" charset="0"/>
              </a:rPr>
              <a:t> </a:t>
            </a:r>
            <a:r>
              <a:rPr lang="en-US" sz="2400" b="1" dirty="0" smtClean="0">
                <a:solidFill>
                  <a:srgbClr val="92D050"/>
                </a:solidFill>
                <a:latin typeface="Times New Roman" pitchFamily="18" charset="0"/>
                <a:cs typeface="Times New Roman" pitchFamily="18" charset="0"/>
              </a:rPr>
              <a:t>RUS</a:t>
            </a:r>
            <a:r>
              <a:rPr lang="sr-Cyrl-CS" sz="2400" b="1" dirty="0" smtClean="0">
                <a:solidFill>
                  <a:srgbClr val="92D05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автограф</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1) почерк известных людей. 2) сочинение, написанное рукою самого автора.</a:t>
            </a:r>
            <a:r>
              <a:rPr lang="en-US" sz="2400" i="1"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СИСЧ</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en-US" sz="2400" b="1" dirty="0" smtClean="0">
                <a:solidFill>
                  <a:srgbClr val="FFFF00"/>
                </a:solidFill>
                <a:latin typeface="Times New Roman" pitchFamily="18" charset="0"/>
                <a:cs typeface="Times New Roman" pitchFamily="18" charset="0"/>
              </a:rPr>
              <a:t>BUG.</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авто-граф</a:t>
            </a:r>
            <a:r>
              <a:rPr lang="sr-Cyrl-CS" sz="2400"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S1N1m+S</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Fr</a:t>
            </a:r>
            <a:r>
              <a:rPr lang="sr-Cyrl-CS"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Fr</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 собственоръчен подпис, над-пис или част от ръкопис (</a:t>
            </a:r>
            <a:r>
              <a:rPr lang="en-US" sz="2400" dirty="0" smtClean="0">
                <a:latin typeface="Times New Roman" pitchFamily="18" charset="0"/>
                <a:cs typeface="Times New Roman" pitchFamily="18" charset="0"/>
              </a:rPr>
              <a:t>BTR</a:t>
            </a:r>
            <a:r>
              <a:rPr lang="sr-Cyrl-CS" sz="2400" dirty="0" smtClean="0">
                <a:latin typeface="Times New Roman" pitchFamily="18" charset="0"/>
                <a:cs typeface="Times New Roman" pitchFamily="18" charset="0"/>
              </a:rPr>
              <a:t>) © </a:t>
            </a:r>
            <a:r>
              <a:rPr lang="en-US" sz="2400" dirty="0" smtClean="0">
                <a:latin typeface="Times New Roman" pitchFamily="18" charset="0"/>
                <a:cs typeface="Times New Roman" pitchFamily="18" charset="0"/>
              </a:rPr>
              <a:t>S1Nm (#1: </a:t>
            </a:r>
            <a:r>
              <a:rPr lang="ru-RU" sz="2400" dirty="0" smtClean="0">
                <a:latin typeface="Times New Roman" pitchFamily="18" charset="0"/>
                <a:cs typeface="Times New Roman" pitchFamily="18" charset="0"/>
              </a:rPr>
              <a:t>почерк извест-ных людей</a:t>
            </a:r>
            <a:r>
              <a:rPr lang="en-US" sz="2400" dirty="0" smtClean="0">
                <a:latin typeface="Times New Roman" pitchFamily="18" charset="0"/>
                <a:cs typeface="Times New Roman" pitchFamily="18" charset="0"/>
              </a:rPr>
              <a:t>) + S</a:t>
            </a:r>
            <a:r>
              <a:rPr lang="sr-Cyrl-CS" sz="24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Fr</a:t>
            </a:r>
            <a:r>
              <a:rPr lang="sr-Cyrl-CS" sz="2400" dirty="0" smtClean="0">
                <a:latin typeface="Times New Roman" pitchFamily="18" charset="0"/>
                <a:cs typeface="Times New Roman" pitchFamily="18" charset="0"/>
              </a:rPr>
              <a:t> (#: част) + </a:t>
            </a:r>
            <a:r>
              <a:rPr lang="en-U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Fr</a:t>
            </a:r>
            <a:r>
              <a:rPr lang="sr-Cyrl-CS" sz="2400" dirty="0" smtClean="0">
                <a:latin typeface="Times New Roman" pitchFamily="18" charset="0"/>
                <a:cs typeface="Times New Roman" pitchFamily="18" charset="0"/>
              </a:rPr>
              <a:t> (: собственоръчен под-пис, надпис) (СИСЧ</a:t>
            </a:r>
            <a:r>
              <a:rPr lang="sr-Latn-CS" sz="2400" dirty="0" smtClean="0">
                <a:latin typeface="Times New Roman" pitchFamily="18" charset="0"/>
                <a:cs typeface="Times New Roman" pitchFamily="18" charset="0"/>
              </a:rPr>
              <a:t>/Ajduković</a:t>
            </a:r>
            <a:r>
              <a:rPr lang="sr-Cyrl-CS" sz="2400" dirty="0" smtClean="0">
                <a:latin typeface="Times New Roman" pitchFamily="18" charset="0"/>
                <a:cs typeface="Times New Roman" pitchFamily="18" charset="0"/>
              </a:rPr>
              <a:t> 201</a:t>
            </a:r>
            <a:r>
              <a:rPr lang="en-US" sz="2400" dirty="0" smtClean="0">
                <a:latin typeface="Times New Roman" pitchFamily="18" charset="0"/>
                <a:cs typeface="Times New Roman" pitchFamily="18" charset="0"/>
              </a:rPr>
              <a:t>4</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el</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ver</a:t>
            </a:r>
            <a:r>
              <a:rPr lang="sr-Cyrl-CS" sz="2400" dirty="0" smtClean="0">
                <a:latin typeface="Times New Roman" pitchFamily="18" charset="0"/>
                <a:cs typeface="Times New Roman" pitchFamily="18" charset="0"/>
              </a:rPr>
              <a:t>.).</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normAutofit/>
          </a:bodyPr>
          <a:lstStyle/>
          <a:p>
            <a:r>
              <a:rPr lang="sr-Latn-CS" sz="4000" b="1" dirty="0" smtClean="0">
                <a:solidFill>
                  <a:srgbClr val="FFC000"/>
                </a:solidFill>
                <a:latin typeface="Times New Roman" pitchFamily="18" charset="0"/>
                <a:cs typeface="Times New Roman" pitchFamily="18" charset="0"/>
              </a:rPr>
              <a:t>Primer za S1</a:t>
            </a:r>
            <a:r>
              <a:rPr lang="en-US" sz="4000" b="1" dirty="0" smtClean="0">
                <a:solidFill>
                  <a:srgbClr val="FFC000"/>
                </a:solidFill>
                <a:latin typeface="Times New Roman" pitchFamily="18" charset="0"/>
                <a:cs typeface="Times New Roman" pitchFamily="18" charset="0"/>
              </a:rPr>
              <a:t>Nm+S1Fr+S2F&gt;r</a:t>
            </a:r>
            <a:r>
              <a:rPr lang="sr-Latn-CS" sz="4000" dirty="0" smtClean="0">
                <a:solidFill>
                  <a:srgbClr val="FFC000"/>
                </a:solidFill>
                <a:latin typeface="Times New Roman" pitchFamily="18" charset="0"/>
                <a:cs typeface="Times New Roman" pitchFamily="18" charset="0"/>
              </a:rPr>
              <a:t> </a:t>
            </a:r>
            <a:endParaRPr lang="sr-Latn-CS"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76400"/>
            <a:ext cx="8229600" cy="5029200"/>
          </a:xfrm>
        </p:spPr>
        <p:txBody>
          <a:bodyPr>
            <a:noAutofit/>
          </a:bodyPr>
          <a:lstStyle/>
          <a:p>
            <a:pPr marL="0" indent="0" algn="just">
              <a:spcBef>
                <a:spcPts val="0"/>
              </a:spcBef>
            </a:pPr>
            <a:r>
              <a:rPr lang="sr-Cyrl-CS" sz="2400" dirty="0" smtClean="0">
                <a:solidFill>
                  <a:srgbClr val="92D050"/>
                </a:solidFill>
                <a:latin typeface="Times New Roman" pitchFamily="18" charset="0"/>
                <a:cs typeface="Times New Roman" pitchFamily="18" charset="0"/>
              </a:rPr>
              <a:t> </a:t>
            </a:r>
            <a:r>
              <a:rPr lang="sr-Latn-CS" sz="2400" b="1" dirty="0" smtClean="0">
                <a:solidFill>
                  <a:srgbClr val="92D050"/>
                </a:solidFill>
                <a:latin typeface="Times New Roman" pitchFamily="18" charset="0"/>
                <a:cs typeface="Times New Roman" pitchFamily="18" charset="0"/>
              </a:rPr>
              <a:t>RUS</a:t>
            </a:r>
            <a:r>
              <a:rPr lang="sr-Cyrl-CS" sz="2400" b="1" dirty="0" smtClean="0">
                <a:solidFill>
                  <a:srgbClr val="92D050"/>
                </a:solidFill>
                <a:latin typeface="Times New Roman" pitchFamily="18" charset="0"/>
                <a:cs typeface="Times New Roman" pitchFamily="18" charset="0"/>
              </a:rPr>
              <a:t>.</a:t>
            </a:r>
            <a:r>
              <a:rPr lang="sr-Cyrl-CS" sz="2400" dirty="0" smtClean="0">
                <a:solidFill>
                  <a:srgbClr val="92D050"/>
                </a:solidFill>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брага</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1. Перебродившая смесь из воды, муки, сахара с дрожжами (используется для получения спирта). 2. Ста</a:t>
            </a:r>
            <a:r>
              <a:rPr lang="en-US" sz="2400" i="1"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ринный русский слабоалкогольный напиток из солода; домашнее пиво.</a:t>
            </a:r>
            <a:r>
              <a:rPr lang="ru-RU"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БТС</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sr-Latn-CS" sz="2400" b="1" dirty="0" smtClean="0">
                <a:solidFill>
                  <a:srgbClr val="FFFF00"/>
                </a:solidFill>
                <a:latin typeface="Times New Roman" pitchFamily="18" charset="0"/>
                <a:cs typeface="Times New Roman" pitchFamily="18" charset="0"/>
              </a:rPr>
              <a:t>ČEŠ</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braga</a:t>
            </a:r>
            <a:r>
              <a:rPr lang="sr-Cyrl-CS" sz="2400" dirty="0" smtClean="0">
                <a:latin typeface="Times New Roman" pitchFamily="18" charset="0"/>
                <a:cs typeface="Times New Roman" pitchFamily="18" charset="0"/>
              </a:rPr>
              <a:t> = </a:t>
            </a:r>
            <a:r>
              <a:rPr lang="sr-Cyrl-CS" sz="2400" b="1" dirty="0" smtClean="0">
                <a:latin typeface="Times New Roman" pitchFamily="18" charset="0"/>
                <a:cs typeface="Times New Roman" pitchFamily="18" charset="0"/>
              </a:rPr>
              <a:t>С1Н1м+С1Фр+</a:t>
            </a:r>
            <a:r>
              <a:rPr lang="en-US" sz="2400" b="1"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С2Ф2&gt;р</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 nápoj ze sladna chmele (SCSK) </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sr-Latn-CS" sz="2400" dirty="0" smtClean="0">
                <a:latin typeface="Times New Roman" pitchFamily="18" charset="0"/>
                <a:cs typeface="Times New Roman" pitchFamily="18" charset="0"/>
              </a:rPr>
              <a:t>Nm</a:t>
            </a:r>
            <a:r>
              <a:rPr lang="sr-Cyrl-CS" sz="2400" dirty="0" smtClean="0">
                <a:latin typeface="Times New Roman" pitchFamily="18" charset="0"/>
                <a:cs typeface="Times New Roman" pitchFamily="18" charset="0"/>
              </a:rPr>
              <a:t> (#1: пере</a:t>
            </a:r>
            <a:r>
              <a:rPr lang="en-U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бродившая смесь из воды, муки, сахара с дрожжами /исполь</a:t>
            </a:r>
            <a:r>
              <a:rPr lang="en-U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зуется для получения спирта/) +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sr-Latn-CS" sz="2400" dirty="0" smtClean="0">
                <a:latin typeface="Times New Roman" pitchFamily="18" charset="0"/>
                <a:cs typeface="Times New Roman" pitchFamily="18" charset="0"/>
              </a:rPr>
              <a:t>Fr</a:t>
            </a:r>
            <a:r>
              <a:rPr lang="sr-Cyrl-CS" sz="2400" dirty="0" smtClean="0">
                <a:latin typeface="Times New Roman" pitchFamily="18" charset="0"/>
                <a:cs typeface="Times New Roman" pitchFamily="18" charset="0"/>
              </a:rPr>
              <a:t> (#: </a:t>
            </a:r>
            <a:r>
              <a:rPr lang="sr-Latn-CS" sz="2400" dirty="0" smtClean="0">
                <a:latin typeface="Times New Roman" pitchFamily="18" charset="0"/>
                <a:cs typeface="Times New Roman" pitchFamily="18" charset="0"/>
              </a:rPr>
              <a:t>chmele</a:t>
            </a:r>
            <a:r>
              <a:rPr lang="sr-Cyrl-CS" sz="2400" dirty="0" smtClean="0">
                <a:latin typeface="Times New Roman" pitchFamily="18" charset="0"/>
                <a:cs typeface="Times New Roman" pitchFamily="18" charset="0"/>
              </a:rPr>
              <a:t>) +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2</a:t>
            </a:r>
            <a:r>
              <a:rPr lang="sr-Latn-CS" sz="2400" dirty="0" smtClean="0">
                <a:latin typeface="Times New Roman" pitchFamily="18" charset="0"/>
                <a:cs typeface="Times New Roman" pitchFamily="18" charset="0"/>
              </a:rPr>
              <a:t>F</a:t>
            </a:r>
            <a:r>
              <a:rPr lang="sr-Cyrl-CS" sz="2400" dirty="0" smtClean="0">
                <a:latin typeface="Times New Roman" pitchFamily="18" charset="0"/>
                <a:cs typeface="Times New Roman" pitchFamily="18" charset="0"/>
              </a:rPr>
              <a:t>&gt;</a:t>
            </a:r>
            <a:r>
              <a:rPr lang="sr-Latn-CS" sz="2400" dirty="0" smtClean="0">
                <a:latin typeface="Times New Roman" pitchFamily="18" charset="0"/>
                <a:cs typeface="Times New Roman" pitchFamily="18" charset="0"/>
              </a:rPr>
              <a:t>r</a:t>
            </a:r>
            <a:r>
              <a:rPr lang="sr-Cyrl-CS" sz="2400" dirty="0" smtClean="0">
                <a:latin typeface="Times New Roman" pitchFamily="18" charset="0"/>
                <a:cs typeface="Times New Roman" pitchFamily="18" charset="0"/>
              </a:rPr>
              <a:t> (*2&gt;: старинный русский) (БТС).</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a:bodyPr>
          <a:lstStyle/>
          <a:p>
            <a:r>
              <a:rPr lang="sr-Latn-CS" sz="4000" b="1" dirty="0" smtClean="0">
                <a:solidFill>
                  <a:srgbClr val="FFC000"/>
                </a:solidFill>
                <a:latin typeface="Times New Roman" pitchFamily="18" charset="0"/>
                <a:cs typeface="Times New Roman" pitchFamily="18" charset="0"/>
              </a:rPr>
              <a:t>Primer za S1</a:t>
            </a:r>
            <a:r>
              <a:rPr lang="en-US" sz="4000" b="1" dirty="0" smtClean="0">
                <a:solidFill>
                  <a:srgbClr val="FFC000"/>
                </a:solidFill>
                <a:latin typeface="Times New Roman" pitchFamily="18" charset="0"/>
                <a:cs typeface="Times New Roman" pitchFamily="18" charset="0"/>
              </a:rPr>
              <a:t>Nm+S2Nr+S2Fr</a:t>
            </a:r>
            <a:r>
              <a:rPr lang="sr-Latn-CS" sz="4000" dirty="0" smtClean="0">
                <a:solidFill>
                  <a:srgbClr val="FFC000"/>
                </a:solidFill>
                <a:latin typeface="Times New Roman" pitchFamily="18" charset="0"/>
                <a:cs typeface="Times New Roman" pitchFamily="18" charset="0"/>
              </a:rPr>
              <a:t> </a:t>
            </a:r>
            <a:endParaRPr lang="sr-Latn-CS"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5181600"/>
          </a:xfrm>
        </p:spPr>
        <p:txBody>
          <a:bodyPr>
            <a:noAutofit/>
          </a:bodyPr>
          <a:lstStyle/>
          <a:p>
            <a:pPr marL="0" indent="0" algn="just">
              <a:spcBef>
                <a:spcPts val="0"/>
              </a:spcBef>
            </a:pPr>
            <a:r>
              <a:rPr lang="en-US" sz="2000" dirty="0" smtClean="0">
                <a:latin typeface="Times New Roman" pitchFamily="18" charset="0"/>
                <a:cs typeface="Times New Roman" pitchFamily="18" charset="0"/>
              </a:rPr>
              <a:t> </a:t>
            </a:r>
            <a:r>
              <a:rPr lang="en-US" sz="2000" b="1" dirty="0" smtClean="0">
                <a:solidFill>
                  <a:srgbClr val="92D050"/>
                </a:solidFill>
                <a:latin typeface="Times New Roman" pitchFamily="18" charset="0"/>
                <a:cs typeface="Times New Roman" pitchFamily="18" charset="0"/>
              </a:rPr>
              <a:t>RUS.</a:t>
            </a:r>
            <a:r>
              <a:rPr lang="sr-Cyrl-CS" sz="2000" dirty="0" smtClean="0">
                <a:latin typeface="Times New Roman" pitchFamily="18" charset="0"/>
                <a:cs typeface="Times New Roman" pitchFamily="18" charset="0"/>
              </a:rPr>
              <a:t> </a:t>
            </a:r>
            <a:r>
              <a:rPr lang="sr-Cyrl-CS" sz="2000" b="1" dirty="0" smtClean="0">
                <a:latin typeface="Times New Roman" pitchFamily="18" charset="0"/>
                <a:cs typeface="Times New Roman" pitchFamily="18" charset="0"/>
              </a:rPr>
              <a:t>район</a:t>
            </a:r>
            <a:r>
              <a:rPr lang="sr-Cyrl-C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t>
            </a:r>
            <a:r>
              <a:rPr lang="ru-RU" sz="2000" i="1" dirty="0" smtClean="0">
                <a:latin typeface="Times New Roman" pitchFamily="18" charset="0"/>
                <a:cs typeface="Times New Roman" pitchFamily="18" charset="0"/>
              </a:rPr>
              <a:t>1. Местность, определяющаяся какими-нибудь гео</a:t>
            </a:r>
            <a:r>
              <a:rPr lang="en-US" sz="2000" i="1" dirty="0" smtClean="0">
                <a:latin typeface="Times New Roman" pitchFamily="18" charset="0"/>
                <a:cs typeface="Times New Roman" pitchFamily="18" charset="0"/>
              </a:rPr>
              <a:t>-</a:t>
            </a:r>
            <a:r>
              <a:rPr lang="ru-RU" sz="2000" i="1" dirty="0" smtClean="0">
                <a:latin typeface="Times New Roman" pitchFamily="18" charset="0"/>
                <a:cs typeface="Times New Roman" pitchFamily="18" charset="0"/>
              </a:rPr>
              <a:t>графическими, экономическими и т.п. признаками. 2. Административно-территориальная единица в СССР, входящая в состав областей (или краев) и республик</a:t>
            </a:r>
            <a:r>
              <a:rPr lang="en-US" sz="2000" i="1" dirty="0" smtClean="0">
                <a:latin typeface="Times New Roman" pitchFamily="18" charset="0"/>
                <a:cs typeface="Times New Roman" pitchFamily="18" charset="0"/>
              </a:rPr>
              <a:t>.</a:t>
            </a:r>
            <a:r>
              <a:rPr lang="ru-RU" sz="2000" i="1" dirty="0" smtClean="0">
                <a:latin typeface="Times New Roman" pitchFamily="18" charset="0"/>
                <a:cs typeface="Times New Roman" pitchFamily="18" charset="0"/>
              </a:rPr>
              <a:t> 3. Часть населенного пункта, города. 4. Место, пространство, на которое распространяется, в пределах которого совершается какое-нибудь действие.</a:t>
            </a:r>
            <a:r>
              <a:rPr lang="en-US" sz="2000" i="1" dirty="0" smtClean="0">
                <a:latin typeface="Times New Roman" pitchFamily="18" charset="0"/>
                <a:cs typeface="Times New Roman" pitchFamily="18" charset="0"/>
              </a:rPr>
              <a:t> </a:t>
            </a:r>
            <a:r>
              <a:rPr lang="sr-Cyrl-CS" sz="2000" dirty="0" smtClean="0">
                <a:latin typeface="Times New Roman" pitchFamily="18" charset="0"/>
                <a:cs typeface="Times New Roman" pitchFamily="18" charset="0"/>
              </a:rPr>
              <a:t>ТСРЈ</a:t>
            </a:r>
            <a:r>
              <a:rPr lang="en-US" sz="2000" dirty="0" smtClean="0">
                <a:latin typeface="Times New Roman" pitchFamily="18" charset="0"/>
                <a:cs typeface="Times New Roman" pitchFamily="18" charset="0"/>
              </a:rPr>
              <a:t>] </a:t>
            </a:r>
            <a:r>
              <a:rPr lang="sr-Cyrl-CS" sz="2000" dirty="0" smtClean="0">
                <a:latin typeface="Times New Roman" pitchFamily="18" charset="0"/>
                <a:cs typeface="Times New Roman" pitchFamily="18" charset="0"/>
              </a:rPr>
              <a:t>► </a:t>
            </a:r>
            <a:r>
              <a:rPr lang="en-US" sz="2000" b="1" dirty="0" smtClean="0">
                <a:solidFill>
                  <a:srgbClr val="FFFF00"/>
                </a:solidFill>
                <a:latin typeface="Times New Roman" pitchFamily="18" charset="0"/>
                <a:cs typeface="Times New Roman" pitchFamily="18" charset="0"/>
              </a:rPr>
              <a:t>MAK.</a:t>
            </a:r>
            <a:r>
              <a:rPr lang="sr-Cyrl-CS" sz="2000" dirty="0" smtClean="0">
                <a:latin typeface="Times New Roman" pitchFamily="18" charset="0"/>
                <a:cs typeface="Times New Roman" pitchFamily="18" charset="0"/>
              </a:rPr>
              <a:t> </a:t>
            </a:r>
            <a:r>
              <a:rPr lang="sr-Cyrl-CS" sz="2000" b="1" dirty="0" smtClean="0">
                <a:latin typeface="Times New Roman" pitchFamily="18" charset="0"/>
                <a:cs typeface="Times New Roman" pitchFamily="18" charset="0"/>
              </a:rPr>
              <a:t>рајон</a:t>
            </a:r>
            <a:r>
              <a:rPr lang="sr-Cyrl-CS" sz="2000" dirty="0" smtClean="0">
                <a:latin typeface="Times New Roman" pitchFamily="18" charset="0"/>
                <a:cs typeface="Times New Roman" pitchFamily="18" charset="0"/>
              </a:rPr>
              <a:t> = </a:t>
            </a:r>
            <a:r>
              <a:rPr lang="en-US" sz="2000" b="1" dirty="0" smtClean="0">
                <a:latin typeface="Times New Roman" pitchFamily="18" charset="0"/>
                <a:cs typeface="Times New Roman" pitchFamily="18" charset="0"/>
              </a:rPr>
              <a:t>S</a:t>
            </a:r>
            <a:r>
              <a:rPr lang="sr-Cyrl-CS" sz="2000" b="1" dirty="0" smtClean="0">
                <a:latin typeface="Times New Roman" pitchFamily="18" charset="0"/>
                <a:cs typeface="Times New Roman" pitchFamily="18" charset="0"/>
              </a:rPr>
              <a:t>1</a:t>
            </a:r>
            <a:r>
              <a:rPr lang="en-US" sz="2000" b="1" dirty="0" smtClean="0">
                <a:latin typeface="Times New Roman" pitchFamily="18" charset="0"/>
                <a:cs typeface="Times New Roman" pitchFamily="18" charset="0"/>
              </a:rPr>
              <a:t>N</a:t>
            </a:r>
            <a:r>
              <a:rPr lang="sr-Cyrl-CS" sz="2000" b="1"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m</a:t>
            </a:r>
            <a:r>
              <a:rPr lang="sr-Cyrl-CS" sz="2000" b="1"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S</a:t>
            </a:r>
            <a:r>
              <a:rPr lang="sr-Cyrl-CS" sz="2000" b="1"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N</a:t>
            </a:r>
            <a:r>
              <a:rPr lang="sr-Cyrl-CS" sz="2000" b="1" dirty="0" smtClean="0">
                <a:latin typeface="Times New Roman" pitchFamily="18" charset="0"/>
                <a:cs typeface="Times New Roman" pitchFamily="18" charset="0"/>
              </a:rPr>
              <a:t>3</a:t>
            </a:r>
            <a:r>
              <a:rPr lang="en-US" sz="2000" b="1" dirty="0" smtClean="0">
                <a:latin typeface="Times New Roman" pitchFamily="18" charset="0"/>
                <a:cs typeface="Times New Roman" pitchFamily="18" charset="0"/>
              </a:rPr>
              <a:t>r</a:t>
            </a:r>
            <a:r>
              <a:rPr lang="sr-Cyrl-CS" sz="2000" b="1"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S</a:t>
            </a:r>
            <a:r>
              <a:rPr lang="sr-Cyrl-CS" sz="2000" b="1"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F</a:t>
            </a:r>
            <a:r>
              <a:rPr lang="sr-Cyrl-CS" sz="2000" b="1"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r</a:t>
            </a:r>
            <a:r>
              <a:rPr lang="sr-Cyrl-CS" sz="2000" dirty="0" smtClean="0">
                <a:latin typeface="Times New Roman" pitchFamily="18" charset="0"/>
                <a:cs typeface="Times New Roman" pitchFamily="18" charset="0"/>
              </a:rPr>
              <a:t> – 1. месност определена со некакви географски и сл. празници; дел од населено место определено со некакви признаци; 2. пространство во чии предели станува некое дејство; подрачје на дејност, делокруг, досег; 3. административно-територијална единица во поголем град; 4. место расположено во кругот на некој поважен објект (РМЈ) © </a:t>
            </a:r>
            <a:r>
              <a:rPr lang="en-US" sz="2000" dirty="0" smtClean="0">
                <a:latin typeface="Times New Roman" pitchFamily="18" charset="0"/>
                <a:cs typeface="Times New Roman" pitchFamily="18" charset="0"/>
              </a:rPr>
              <a:t>S</a:t>
            </a:r>
            <a:r>
              <a:rPr lang="sr-Cyrl-CS" sz="2000" dirty="0" smtClean="0">
                <a:latin typeface="Times New Roman" pitchFamily="18" charset="0"/>
                <a:cs typeface="Times New Roman" pitchFamily="18" charset="0"/>
              </a:rPr>
              <a:t>1</a:t>
            </a:r>
            <a:r>
              <a:rPr lang="en-US" sz="2000" dirty="0" smtClean="0">
                <a:latin typeface="Times New Roman" pitchFamily="18" charset="0"/>
                <a:cs typeface="Times New Roman" pitchFamily="18" charset="0"/>
              </a:rPr>
              <a:t>Nm</a:t>
            </a:r>
            <a:r>
              <a:rPr lang="sr-Cyrl-CS" sz="2000" dirty="0" smtClean="0">
                <a:latin typeface="Times New Roman" pitchFamily="18" charset="0"/>
                <a:cs typeface="Times New Roman" pitchFamily="18" charset="0"/>
              </a:rPr>
              <a:t> (#2: административно-территориальная единица в СССР, вхо-дящая в состав областей /или краев/ и республик) + </a:t>
            </a:r>
            <a:r>
              <a:rPr lang="en-US" sz="2000" dirty="0" smtClean="0">
                <a:latin typeface="Times New Roman" pitchFamily="18" charset="0"/>
                <a:cs typeface="Times New Roman" pitchFamily="18" charset="0"/>
              </a:rPr>
              <a:t>S</a:t>
            </a:r>
            <a:r>
              <a:rPr lang="sr-Cyrl-CS" sz="2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Fr</a:t>
            </a:r>
            <a:r>
              <a:rPr lang="sr-Cyrl-CS" sz="2000" dirty="0" smtClean="0">
                <a:latin typeface="Times New Roman" pitchFamily="18" charset="0"/>
                <a:cs typeface="Times New Roman" pitchFamily="18" charset="0"/>
              </a:rPr>
              <a:t> (*2: подрачје на дејност, делокруг, досег) (ТСРЈ).</a:t>
            </a:r>
            <a:endParaRPr lang="sr-Latn-C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14400"/>
            <a:ext cx="8839200" cy="5791200"/>
          </a:xfrm>
        </p:spPr>
        <p:txBody>
          <a:bodyPr>
            <a:normAutofit/>
          </a:bodyPr>
          <a:lstStyle/>
          <a:p>
            <a:r>
              <a:rPr lang="sr-Latn-CS" dirty="0" smtClean="0">
                <a:latin typeface="Times New Roman" pitchFamily="18" charset="0"/>
                <a:cs typeface="Times New Roman" pitchFamily="18" charset="0"/>
              </a:rPr>
              <a:t>R. Filipović u </a:t>
            </a:r>
            <a:r>
              <a:rPr lang="sr-Latn-CS" i="1" dirty="0" smtClean="0">
                <a:latin typeface="Times New Roman" pitchFamily="18" charset="0"/>
                <a:cs typeface="Times New Roman" pitchFamily="18" charset="0"/>
              </a:rPr>
              <a:t>Filipović 1986: 153</a:t>
            </a:r>
            <a:r>
              <a:rPr lang="sr-Latn-CS" dirty="0" smtClean="0">
                <a:latin typeface="Times New Roman" pitchFamily="18" charset="0"/>
                <a:cs typeface="Times New Roman" pitchFamily="18" charset="0"/>
              </a:rPr>
              <a:t> razlikuje </a:t>
            </a:r>
            <a:r>
              <a:rPr lang="en-US" dirty="0" smtClean="0">
                <a:latin typeface="Times New Roman" pitchFamily="18" charset="0"/>
                <a:cs typeface="Times New Roman" pitchFamily="18" charset="0"/>
              </a:rPr>
              <a:t>2 </a:t>
            </a:r>
            <a:r>
              <a:rPr lang="sr-Latn-CS" b="1" dirty="0" smtClean="0">
                <a:solidFill>
                  <a:srgbClr val="FFFF00"/>
                </a:solidFill>
                <a:latin typeface="Times New Roman" pitchFamily="18" charset="0"/>
                <a:cs typeface="Times New Roman" pitchFamily="18" charset="0"/>
              </a:rPr>
              <a:t>kontaktološ</a:t>
            </a:r>
            <a:r>
              <a:rPr lang="en-US" b="1" dirty="0" smtClean="0">
                <a:solidFill>
                  <a:srgbClr val="FFFF00"/>
                </a:solidFill>
                <a:latin typeface="Times New Roman" pitchFamily="18" charset="0"/>
                <a:cs typeface="Times New Roman" pitchFamily="18" charset="0"/>
              </a:rPr>
              <a:t>ke</a:t>
            </a:r>
            <a:r>
              <a:rPr lang="sr-Latn-CS" b="1" dirty="0" smtClean="0">
                <a:solidFill>
                  <a:srgbClr val="FFFF00"/>
                </a:solidFill>
                <a:latin typeface="Times New Roman" pitchFamily="18" charset="0"/>
                <a:cs typeface="Times New Roman" pitchFamily="18" charset="0"/>
              </a:rPr>
              <a:t> pojav</a:t>
            </a:r>
            <a:r>
              <a:rPr lang="en-US" b="1" dirty="0" smtClean="0">
                <a:solidFill>
                  <a:srgbClr val="FFFF00"/>
                </a:solidFill>
                <a:latin typeface="Times New Roman" pitchFamily="18" charset="0"/>
                <a:cs typeface="Times New Roman" pitchFamily="18" charset="0"/>
              </a:rPr>
              <a:t>e</a:t>
            </a:r>
            <a:r>
              <a:rPr lang="en-US" dirty="0" smtClean="0">
                <a:solidFill>
                  <a:srgbClr val="FFFF00"/>
                </a:solidFill>
                <a:latin typeface="Times New Roman" pitchFamily="18" charset="0"/>
                <a:cs typeface="Times New Roman" pitchFamily="18" charset="0"/>
              </a:rPr>
              <a:t>:</a:t>
            </a:r>
            <a:r>
              <a:rPr lang="sr-Latn-CS" dirty="0" smtClean="0">
                <a:solidFill>
                  <a:srgbClr val="FFFF00"/>
                </a:solidFill>
                <a:latin typeface="Times New Roman" pitchFamily="18" charset="0"/>
                <a:cs typeface="Times New Roman" pitchFamily="18" charset="0"/>
              </a:rPr>
              <a:t> </a:t>
            </a:r>
            <a:r>
              <a:rPr lang="en-US" dirty="0" smtClean="0">
                <a:latin typeface="Times New Roman" pitchFamily="18" charset="0"/>
                <a:cs typeface="Times New Roman" pitchFamily="18" charset="0"/>
              </a:rPr>
              <a:t>(1) </a:t>
            </a:r>
            <a:r>
              <a:rPr lang="sr-Latn-CS" b="1" dirty="0" smtClean="0">
                <a:solidFill>
                  <a:srgbClr val="FFFF00"/>
                </a:solidFill>
                <a:latin typeface="Times New Roman" pitchFamily="18" charset="0"/>
                <a:cs typeface="Times New Roman" pitchFamily="18" charset="0"/>
              </a:rPr>
              <a:t>adaptaciju značenja </a:t>
            </a:r>
            <a:r>
              <a:rPr lang="sr-Latn-CS" dirty="0" smtClean="0">
                <a:latin typeface="Times New Roman" pitchFamily="18" charset="0"/>
                <a:cs typeface="Times New Roman" pitchFamily="18" charset="0"/>
              </a:rPr>
              <a:t>modela na pozajmljenici i </a:t>
            </a:r>
            <a:r>
              <a:rPr lang="en-US" dirty="0" smtClean="0">
                <a:latin typeface="Times New Roman" pitchFamily="18" charset="0"/>
                <a:cs typeface="Times New Roman" pitchFamily="18" charset="0"/>
              </a:rPr>
              <a:t>(2) </a:t>
            </a:r>
            <a:r>
              <a:rPr lang="sr-Latn-CS" b="1" dirty="0" smtClean="0">
                <a:solidFill>
                  <a:srgbClr val="FFFF00"/>
                </a:solidFill>
                <a:latin typeface="Times New Roman" pitchFamily="18" charset="0"/>
                <a:cs typeface="Times New Roman" pitchFamily="18" charset="0"/>
              </a:rPr>
              <a:t>semantičko pozajmljivanje</a:t>
            </a:r>
            <a:r>
              <a:rPr lang="en-US" dirty="0" smtClean="0">
                <a:latin typeface="Times New Roman" pitchFamily="18" charset="0"/>
                <a:cs typeface="Times New Roman" pitchFamily="18" charset="0"/>
              </a:rPr>
              <a:t> </a:t>
            </a:r>
            <a:r>
              <a:rPr lang="sr-Latn-CS" dirty="0" smtClean="0">
                <a:latin typeface="Times New Roman" pitchFamily="18" charset="0"/>
                <a:cs typeface="Times New Roman" pitchFamily="18" charset="0"/>
              </a:rPr>
              <a:t>na neku već postojeću domaću reč</a:t>
            </a:r>
            <a:r>
              <a:rPr lang="en-US" dirty="0" smtClean="0">
                <a:latin typeface="Times New Roman" pitchFamily="18" charset="0"/>
                <a:cs typeface="Times New Roman" pitchFamily="18" charset="0"/>
              </a:rPr>
              <a:t>.</a:t>
            </a:r>
            <a:r>
              <a:rPr lang="sr-Latn-CS" dirty="0" smtClean="0">
                <a:latin typeface="Times New Roman" pitchFamily="18" charset="0"/>
                <a:cs typeface="Times New Roman" pitchFamily="18" charset="0"/>
              </a:rPr>
              <a:t> Pojam “jezičko pozajmljivanje”obuhvata samo “analizu adaptacije modela”, dok druga pojava “nema veze sa pozajmljenicama”. Svoju teoriju izgradjuje na materijalu pozajmljenica i njihovih modela</a:t>
            </a:r>
            <a:r>
              <a:rPr lang="en-US" dirty="0" smtClean="0">
                <a:latin typeface="Times New Roman" pitchFamily="18" charset="0"/>
                <a:cs typeface="Times New Roman" pitchFamily="18" charset="0"/>
              </a:rPr>
              <a:t> (</a:t>
            </a:r>
            <a:r>
              <a:rPr lang="sr-Latn-CS" b="1" dirty="0" smtClean="0">
                <a:solidFill>
                  <a:srgbClr val="FFFF00"/>
                </a:solidFill>
                <a:latin typeface="Times New Roman" pitchFamily="18" charset="0"/>
                <a:cs typeface="Times New Roman" pitchFamily="18" charset="0"/>
              </a:rPr>
              <a:t>←</a:t>
            </a:r>
            <a:r>
              <a:rPr lang="en-US" dirty="0" smtClean="0">
                <a:solidFill>
                  <a:srgbClr val="FFFF00"/>
                </a:solidFill>
                <a:latin typeface="Times New Roman" pitchFamily="18" charset="0"/>
                <a:cs typeface="Times New Roman" pitchFamily="18" charset="0"/>
              </a:rPr>
              <a:t> teorija transfera</a:t>
            </a:r>
            <a:r>
              <a:rPr lang="en-US" dirty="0" smtClean="0">
                <a:latin typeface="Times New Roman" pitchFamily="18" charset="0"/>
                <a:cs typeface="Times New Roman" pitchFamily="18" charset="0"/>
              </a:rPr>
              <a:t>)</a:t>
            </a:r>
            <a:r>
              <a:rPr lang="sr-Latn-CS"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rmAutofit/>
          </a:bodyPr>
          <a:lstStyle/>
          <a:p>
            <a:r>
              <a:rPr lang="sr-Latn-CS" sz="4000" b="1" dirty="0" smtClean="0">
                <a:solidFill>
                  <a:srgbClr val="FFC000"/>
                </a:solidFill>
                <a:latin typeface="Times New Roman" pitchFamily="18" charset="0"/>
                <a:cs typeface="Times New Roman" pitchFamily="18" charset="0"/>
              </a:rPr>
              <a:t>Primer </a:t>
            </a:r>
            <a:r>
              <a:rPr lang="en-US" sz="4000" b="1" dirty="0" smtClean="0">
                <a:solidFill>
                  <a:srgbClr val="FFC000"/>
                </a:solidFill>
                <a:latin typeface="Times New Roman" pitchFamily="18" charset="0"/>
                <a:cs typeface="Times New Roman" pitchFamily="18" charset="0"/>
              </a:rPr>
              <a:t>za </a:t>
            </a:r>
            <a:r>
              <a:rPr lang="sr-Latn-CS" sz="4000" b="1" dirty="0" smtClean="0">
                <a:solidFill>
                  <a:srgbClr val="FFC000"/>
                </a:solidFill>
                <a:latin typeface="Times New Roman" pitchFamily="18" charset="0"/>
                <a:cs typeface="Times New Roman" pitchFamily="18" charset="0"/>
              </a:rPr>
              <a:t>S1</a:t>
            </a:r>
            <a:r>
              <a:rPr lang="en-US" sz="4000" b="1" dirty="0" smtClean="0">
                <a:solidFill>
                  <a:srgbClr val="FFC000"/>
                </a:solidFill>
                <a:latin typeface="Times New Roman" pitchFamily="18" charset="0"/>
                <a:cs typeface="Times New Roman" pitchFamily="18" charset="0"/>
              </a:rPr>
              <a:t>Nm+S2Nr+S2F&gt;r</a:t>
            </a:r>
            <a:r>
              <a:rPr lang="sr-Latn-CS" sz="4000" b="1" dirty="0" smtClean="0">
                <a:solidFill>
                  <a:srgbClr val="FFC000"/>
                </a:solidFill>
                <a:latin typeface="Times New Roman" pitchFamily="18" charset="0"/>
                <a:cs typeface="Times New Roman" pitchFamily="18" charset="0"/>
              </a:rPr>
              <a:t> </a:t>
            </a:r>
            <a:endParaRPr lang="sr-Latn-CS" sz="4000"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76400"/>
            <a:ext cx="8229600" cy="5029200"/>
          </a:xfrm>
        </p:spPr>
        <p:txBody>
          <a:bodyPr>
            <a:noAutofit/>
          </a:bodyPr>
          <a:lstStyle/>
          <a:p>
            <a:pPr marL="0" indent="0" algn="just">
              <a:spcBef>
                <a:spcPts val="0"/>
              </a:spcBef>
            </a:pPr>
            <a:r>
              <a:rPr lang="en-US" sz="2400" dirty="0" smtClean="0">
                <a:solidFill>
                  <a:srgbClr val="92D050"/>
                </a:solidFill>
                <a:latin typeface="Times New Roman" pitchFamily="18" charset="0"/>
                <a:cs typeface="Times New Roman" pitchFamily="18" charset="0"/>
              </a:rPr>
              <a:t> </a:t>
            </a:r>
            <a:r>
              <a:rPr lang="en-US" sz="2400" b="1" dirty="0" smtClean="0">
                <a:solidFill>
                  <a:srgbClr val="92D050"/>
                </a:solidFill>
                <a:latin typeface="Times New Roman" pitchFamily="18" charset="0"/>
                <a:cs typeface="Times New Roman" pitchFamily="18" charset="0"/>
              </a:rPr>
              <a:t>RUS</a:t>
            </a:r>
            <a:r>
              <a:rPr lang="sr-Cyrl-CS" sz="2400" b="1" dirty="0" smtClean="0">
                <a:solidFill>
                  <a:srgbClr val="92D050"/>
                </a:solidFill>
                <a:latin typeface="Times New Roman" pitchFamily="18" charset="0"/>
                <a:cs typeface="Times New Roman" pitchFamily="18" charset="0"/>
              </a:rPr>
              <a:t>.</a:t>
            </a:r>
            <a:r>
              <a:rPr lang="sr-Cyrl-CS" sz="2400" dirty="0" smtClean="0">
                <a:solidFill>
                  <a:srgbClr val="92D050"/>
                </a:solidFill>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пятилетка</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1. То же, что пятилетие в 1 знач.</a:t>
            </a:r>
            <a:r>
              <a:rPr lang="en-US" sz="2400" i="1" dirty="0" smtClean="0">
                <a:latin typeface="Times New Roman" pitchFamily="18" charset="0"/>
                <a:cs typeface="Times New Roman" pitchFamily="18" charset="0"/>
              </a:rPr>
              <a:t> </a:t>
            </a:r>
            <a:r>
              <a:rPr lang="ru-RU" sz="2400" i="1" dirty="0" smtClean="0">
                <a:latin typeface="Times New Roman" pitchFamily="18" charset="0"/>
                <a:cs typeface="Times New Roman" pitchFamily="18" charset="0"/>
              </a:rPr>
              <a:t>2. Пятилетний план развития народного хозяйства СССР 3. Возрастом в пять лет</a:t>
            </a:r>
            <a:r>
              <a:rPr lang="en-US" sz="2400" i="1"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ТСРЈ</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en-US" sz="2400" b="1" dirty="0" smtClean="0">
                <a:solidFill>
                  <a:srgbClr val="FFFF00"/>
                </a:solidFill>
                <a:latin typeface="Times New Roman" pitchFamily="18" charset="0"/>
                <a:cs typeface="Times New Roman" pitchFamily="18" charset="0"/>
              </a:rPr>
              <a:t>SRP</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петолетка</a:t>
            </a:r>
            <a:r>
              <a:rPr lang="sr-Cyrl-CS" sz="2400"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N</a:t>
            </a:r>
            <a:r>
              <a:rPr lang="sr-Cyrl-CS" sz="2400" b="1" dirty="0" smtClean="0">
                <a:latin typeface="Times New Roman" pitchFamily="18" charset="0"/>
                <a:cs typeface="Times New Roman" pitchFamily="18" charset="0"/>
              </a:rPr>
              <a:t>1,3</a:t>
            </a:r>
            <a:r>
              <a:rPr lang="en-US" sz="2400" b="1" dirty="0" smtClean="0">
                <a:latin typeface="Times New Roman" pitchFamily="18" charset="0"/>
                <a:cs typeface="Times New Roman" pitchFamily="18" charset="0"/>
              </a:rPr>
              <a:t>m</a:t>
            </a:r>
            <a:r>
              <a:rPr lang="sr-Cyrl-CS"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N</a:t>
            </a:r>
            <a:r>
              <a:rPr lang="sr-Cyrl-CS"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r</a:t>
            </a:r>
            <a:r>
              <a:rPr lang="sr-Cyrl-CS"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F</a:t>
            </a:r>
            <a:r>
              <a:rPr lang="sr-Cyrl-CS" sz="2400" b="1" dirty="0" smtClean="0">
                <a:latin typeface="Times New Roman" pitchFamily="18" charset="0"/>
                <a:cs typeface="Times New Roman" pitchFamily="18" charset="0"/>
              </a:rPr>
              <a:t>1&gt;</a:t>
            </a:r>
            <a:r>
              <a:rPr lang="en-US" sz="2400" b="1" dirty="0" smtClean="0">
                <a:latin typeface="Times New Roman" pitchFamily="18" charset="0"/>
                <a:cs typeface="Times New Roman" pitchFamily="18" charset="0"/>
              </a:rPr>
              <a:t>r</a:t>
            </a:r>
            <a:r>
              <a:rPr lang="sr-Cyrl-CS" sz="2400" b="1"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 1. привредни план развоја земље за период од пет година; 2. школа која траје пет година (СЛСР) © </a:t>
            </a:r>
            <a:r>
              <a:rPr lang="en-U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Nm</a:t>
            </a:r>
            <a:r>
              <a:rPr lang="sr-Cyrl-CS" sz="2400" dirty="0" smtClean="0">
                <a:latin typeface="Times New Roman" pitchFamily="18" charset="0"/>
                <a:cs typeface="Times New Roman" pitchFamily="18" charset="0"/>
              </a:rPr>
              <a:t> (#1: то же, что пятилетие в 1 знач.; #3: возрастом в пять лет) + </a:t>
            </a:r>
            <a:r>
              <a:rPr lang="en-U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F1</a:t>
            </a:r>
            <a:r>
              <a:rPr lang="sr-Cyrl-CS" sz="2400" dirty="0" smtClean="0">
                <a:latin typeface="Times New Roman" pitchFamily="18" charset="0"/>
                <a:cs typeface="Times New Roman" pitchFamily="18" charset="0"/>
              </a:rPr>
              <a:t>&gt;</a:t>
            </a:r>
            <a:r>
              <a:rPr lang="en-US" sz="2400" dirty="0" smtClean="0">
                <a:latin typeface="Times New Roman" pitchFamily="18" charset="0"/>
                <a:cs typeface="Times New Roman" pitchFamily="18" charset="0"/>
              </a:rPr>
              <a:t>r</a:t>
            </a:r>
            <a:r>
              <a:rPr lang="sr-Cyrl-CS" sz="2400" dirty="0" smtClean="0">
                <a:latin typeface="Times New Roman" pitchFamily="18" charset="0"/>
                <a:cs typeface="Times New Roman" pitchFamily="18" charset="0"/>
              </a:rPr>
              <a:t> (#2: СССР) (ТСРЈ).</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95400"/>
          </a:xfrm>
        </p:spPr>
        <p:txBody>
          <a:bodyPr>
            <a:normAutofit/>
          </a:bodyPr>
          <a:lstStyle/>
          <a:p>
            <a:r>
              <a:rPr lang="sr-Latn-CS" sz="4000" b="1" dirty="0" smtClean="0">
                <a:solidFill>
                  <a:srgbClr val="FFC000"/>
                </a:solidFill>
                <a:latin typeface="Times New Roman" pitchFamily="18" charset="0"/>
                <a:cs typeface="Times New Roman" pitchFamily="18" charset="0"/>
              </a:rPr>
              <a:t>Primer za S1</a:t>
            </a:r>
            <a:r>
              <a:rPr lang="en-US" sz="4000" b="1" dirty="0" smtClean="0">
                <a:solidFill>
                  <a:srgbClr val="FFC000"/>
                </a:solidFill>
                <a:latin typeface="Times New Roman" pitchFamily="18" charset="0"/>
                <a:cs typeface="Times New Roman" pitchFamily="18" charset="0"/>
              </a:rPr>
              <a:t>Nm+S2Fr+S2F&gt;r</a:t>
            </a:r>
            <a:r>
              <a:rPr lang="sr-Latn-CS" sz="4000" b="1" dirty="0" smtClean="0">
                <a:solidFill>
                  <a:srgbClr val="FFC000"/>
                </a:solidFill>
                <a:latin typeface="Times New Roman" pitchFamily="18" charset="0"/>
                <a:cs typeface="Times New Roman" pitchFamily="18" charset="0"/>
              </a:rPr>
              <a:t> </a:t>
            </a:r>
            <a:endParaRPr lang="sr-Latn-CS" sz="4000"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76400"/>
            <a:ext cx="8229600" cy="5029200"/>
          </a:xfrm>
        </p:spPr>
        <p:txBody>
          <a:bodyPr>
            <a:noAutofit/>
          </a:bodyPr>
          <a:lstStyle/>
          <a:p>
            <a:pPr marL="0" indent="0" algn="just">
              <a:spcBef>
                <a:spcPts val="0"/>
              </a:spcBef>
            </a:pPr>
            <a:r>
              <a:rPr lang="en-US" sz="2000" b="1" dirty="0" smtClean="0">
                <a:solidFill>
                  <a:srgbClr val="92D050"/>
                </a:solidFill>
                <a:latin typeface="Times New Roman" pitchFamily="18" charset="0"/>
                <a:cs typeface="Times New Roman" pitchFamily="18" charset="0"/>
              </a:rPr>
              <a:t> </a:t>
            </a:r>
            <a:r>
              <a:rPr lang="sr-Cyrl-CS" sz="2000" b="1" dirty="0" smtClean="0">
                <a:solidFill>
                  <a:srgbClr val="92D050"/>
                </a:solidFill>
                <a:latin typeface="Times New Roman" pitchFamily="18" charset="0"/>
                <a:cs typeface="Times New Roman" pitchFamily="18" charset="0"/>
              </a:rPr>
              <a:t>РУС.</a:t>
            </a:r>
            <a:r>
              <a:rPr lang="sr-Cyrl-CS" sz="2000" dirty="0" smtClean="0">
                <a:latin typeface="Times New Roman" pitchFamily="18" charset="0"/>
                <a:cs typeface="Times New Roman" pitchFamily="18" charset="0"/>
              </a:rPr>
              <a:t> </a:t>
            </a:r>
            <a:r>
              <a:rPr lang="sr-Cyrl-CS" sz="2000" b="1" dirty="0" smtClean="0">
                <a:latin typeface="Times New Roman" pitchFamily="18" charset="0"/>
                <a:cs typeface="Times New Roman" pitchFamily="18" charset="0"/>
              </a:rPr>
              <a:t>элегия</a:t>
            </a:r>
            <a:r>
              <a:rPr lang="sr-Cyrl-C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t>
            </a:r>
            <a:r>
              <a:rPr lang="sr-Cyrl-CS" sz="2000" i="1" dirty="0" smtClean="0">
                <a:latin typeface="Times New Roman" pitchFamily="18" charset="0"/>
                <a:cs typeface="Times New Roman" pitchFamily="18" charset="0"/>
              </a:rPr>
              <a:t>1. Лирическое стихотворение, проникнутое грустью. // В античной поэзии: стихотворение любого содержания, написанное двустишиями определенной формы. 2. Вокальное или инструментальное произведение, проникнутое грустным, печальным настроением. 3. Грусть, меланхолия. </a:t>
            </a:r>
            <a:r>
              <a:rPr lang="sr-Cyrl-CS" sz="2000" dirty="0" smtClean="0">
                <a:latin typeface="Times New Roman" pitchFamily="18" charset="0"/>
                <a:cs typeface="Times New Roman" pitchFamily="18" charset="0"/>
              </a:rPr>
              <a:t>МАС</a:t>
            </a:r>
            <a:r>
              <a:rPr lang="en-US" sz="2000" dirty="0" smtClean="0">
                <a:latin typeface="Times New Roman" pitchFamily="18" charset="0"/>
                <a:cs typeface="Times New Roman" pitchFamily="18" charset="0"/>
              </a:rPr>
              <a:t>] </a:t>
            </a:r>
            <a:r>
              <a:rPr lang="sr-Cyrl-CS" sz="2000" dirty="0" smtClean="0">
                <a:latin typeface="Times New Roman" pitchFamily="18" charset="0"/>
                <a:cs typeface="Times New Roman" pitchFamily="18" charset="0"/>
              </a:rPr>
              <a:t>► </a:t>
            </a:r>
            <a:r>
              <a:rPr lang="en-US" sz="2000" b="1" dirty="0" smtClean="0">
                <a:solidFill>
                  <a:srgbClr val="FFFF00"/>
                </a:solidFill>
                <a:latin typeface="Times New Roman" pitchFamily="18" charset="0"/>
                <a:cs typeface="Times New Roman" pitchFamily="18" charset="0"/>
              </a:rPr>
              <a:t>BUG.</a:t>
            </a:r>
            <a:r>
              <a:rPr lang="en-US" sz="2000" dirty="0" smtClean="0">
                <a:latin typeface="Times New Roman" pitchFamily="18" charset="0"/>
                <a:cs typeface="Times New Roman" pitchFamily="18" charset="0"/>
              </a:rPr>
              <a:t> </a:t>
            </a:r>
            <a:r>
              <a:rPr lang="sr-Cyrl-CS" sz="2000" b="1" dirty="0" smtClean="0">
                <a:latin typeface="Times New Roman" pitchFamily="18" charset="0"/>
                <a:cs typeface="Times New Roman" pitchFamily="18" charset="0"/>
              </a:rPr>
              <a:t>елегия</a:t>
            </a:r>
            <a:r>
              <a:rPr lang="sr-Cyrl-CS" sz="2000" dirty="0" smtClean="0">
                <a:latin typeface="Times New Roman" pitchFamily="18" charset="0"/>
                <a:cs typeface="Times New Roman" pitchFamily="18" charset="0"/>
              </a:rPr>
              <a:t> = </a:t>
            </a:r>
            <a:r>
              <a:rPr lang="en-US" sz="2000" b="1" dirty="0" smtClean="0">
                <a:latin typeface="Times New Roman" pitchFamily="18" charset="0"/>
                <a:cs typeface="Times New Roman" pitchFamily="18" charset="0"/>
              </a:rPr>
              <a:t>S</a:t>
            </a:r>
            <a:r>
              <a:rPr lang="sr-Cyrl-CS" sz="2000" b="1" dirty="0" smtClean="0">
                <a:latin typeface="Times New Roman" pitchFamily="18" charset="0"/>
                <a:cs typeface="Times New Roman" pitchFamily="18" charset="0"/>
              </a:rPr>
              <a:t>1</a:t>
            </a:r>
            <a:r>
              <a:rPr lang="en-US" sz="2000" b="1" dirty="0" smtClean="0">
                <a:latin typeface="Times New Roman" pitchFamily="18" charset="0"/>
                <a:cs typeface="Times New Roman" pitchFamily="18" charset="0"/>
              </a:rPr>
              <a:t>N</a:t>
            </a:r>
            <a:r>
              <a:rPr lang="sr-Cyrl-CS" sz="2000" b="1" dirty="0" smtClean="0">
                <a:latin typeface="Times New Roman" pitchFamily="18" charset="0"/>
                <a:cs typeface="Times New Roman" pitchFamily="18" charset="0"/>
              </a:rPr>
              <a:t>3</a:t>
            </a:r>
            <a:r>
              <a:rPr lang="en-US" sz="2000" b="1" dirty="0" smtClean="0">
                <a:latin typeface="Times New Roman" pitchFamily="18" charset="0"/>
                <a:cs typeface="Times New Roman" pitchFamily="18" charset="0"/>
              </a:rPr>
              <a:t>m</a:t>
            </a:r>
            <a:r>
              <a:rPr lang="sr-Cyrl-CS" sz="2000" b="1"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S</a:t>
            </a:r>
            <a:r>
              <a:rPr lang="sr-Cyrl-CS" sz="2000" b="1"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F</a:t>
            </a:r>
            <a:r>
              <a:rPr lang="sr-Cyrl-CS" sz="2000" b="1" dirty="0" smtClean="0">
                <a:latin typeface="Times New Roman" pitchFamily="18" charset="0"/>
                <a:cs typeface="Times New Roman" pitchFamily="18" charset="0"/>
              </a:rPr>
              <a:t>1</a:t>
            </a:r>
            <a:r>
              <a:rPr lang="en-US" sz="2000" b="1" dirty="0" smtClean="0">
                <a:latin typeface="Times New Roman" pitchFamily="18" charset="0"/>
                <a:cs typeface="Times New Roman" pitchFamily="18" charset="0"/>
              </a:rPr>
              <a:t>r</a:t>
            </a:r>
            <a:r>
              <a:rPr lang="sr-Cyrl-CS" sz="2000" b="1"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S</a:t>
            </a:r>
            <a:r>
              <a:rPr lang="sr-Cyrl-CS" sz="2000" b="1"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F</a:t>
            </a:r>
            <a:r>
              <a:rPr lang="sr-Cyrl-CS" sz="2000" b="1" dirty="0" smtClean="0">
                <a:latin typeface="Times New Roman" pitchFamily="18" charset="0"/>
                <a:cs typeface="Times New Roman" pitchFamily="18" charset="0"/>
              </a:rPr>
              <a:t>3&gt;</a:t>
            </a:r>
            <a:r>
              <a:rPr lang="en-US" sz="2000" b="1" dirty="0" smtClean="0">
                <a:latin typeface="Times New Roman" pitchFamily="18" charset="0"/>
                <a:cs typeface="Times New Roman" pitchFamily="18" charset="0"/>
              </a:rPr>
              <a:t>r</a:t>
            </a:r>
            <a:r>
              <a:rPr lang="sr-Cyrl-CS" sz="2000" dirty="0" smtClean="0">
                <a:latin typeface="Times New Roman" pitchFamily="18" charset="0"/>
                <a:cs typeface="Times New Roman" pitchFamily="18" charset="0"/>
              </a:rPr>
              <a:t> </a:t>
            </a:r>
            <a:r>
              <a:rPr lang="sr-Latn-CS" sz="2000" dirty="0" smtClean="0">
                <a:latin typeface="Times New Roman" pitchFamily="18" charset="0"/>
                <a:cs typeface="Times New Roman" pitchFamily="18" charset="0"/>
              </a:rPr>
              <a:t>–</a:t>
            </a:r>
            <a:r>
              <a:rPr lang="sr-Cyrl-CS" sz="2000" dirty="0" smtClean="0">
                <a:latin typeface="Times New Roman" pitchFamily="18" charset="0"/>
                <a:cs typeface="Times New Roman" pitchFamily="18" charset="0"/>
              </a:rPr>
              <a:t> 1. жанр на лирическата поезия, който възниква в древна Гърция като стихотворение в дистихони /двустишия/ с различно съдържание, напр. възхвала на граждански и военни добродетели, жалба за паднал боец; 2. лирическо стихотворение, изградено върху тъжни преживявания, което често изразява противоречие между идеал и действителност; 3. произ</a:t>
            </a:r>
            <a:r>
              <a:rPr lang="en-US" sz="2000" dirty="0" smtClean="0">
                <a:latin typeface="Times New Roman" pitchFamily="18" charset="0"/>
                <a:cs typeface="Times New Roman" pitchFamily="18" charset="0"/>
              </a:rPr>
              <a:t>-</a:t>
            </a:r>
            <a:r>
              <a:rPr lang="sr-Cyrl-CS" sz="2000" dirty="0" smtClean="0">
                <a:latin typeface="Times New Roman" pitchFamily="18" charset="0"/>
                <a:cs typeface="Times New Roman" pitchFamily="18" charset="0"/>
              </a:rPr>
              <a:t>ведение с тъжно съдържание</a:t>
            </a:r>
            <a:r>
              <a:rPr lang="sr-Cyrl-CS" sz="2000" i="1" dirty="0" smtClean="0">
                <a:latin typeface="Times New Roman" pitchFamily="18" charset="0"/>
                <a:cs typeface="Times New Roman" pitchFamily="18" charset="0"/>
              </a:rPr>
              <a:t> </a:t>
            </a:r>
            <a:r>
              <a:rPr lang="sr-Cyrl-CS" sz="2000" dirty="0" smtClean="0">
                <a:latin typeface="Times New Roman" pitchFamily="18" charset="0"/>
                <a:cs typeface="Times New Roman" pitchFamily="18" charset="0"/>
              </a:rPr>
              <a:t>(АРЧД) © </a:t>
            </a:r>
            <a:r>
              <a:rPr lang="sr-Latn-CS" sz="2000" dirty="0" smtClean="0">
                <a:latin typeface="Times New Roman" pitchFamily="18" charset="0"/>
                <a:cs typeface="Times New Roman" pitchFamily="18" charset="0"/>
              </a:rPr>
              <a:t>S</a:t>
            </a:r>
            <a:r>
              <a:rPr lang="sr-Cyrl-CS" sz="2000" dirty="0" smtClean="0">
                <a:latin typeface="Times New Roman" pitchFamily="18" charset="0"/>
                <a:cs typeface="Times New Roman" pitchFamily="18" charset="0"/>
              </a:rPr>
              <a:t>1</a:t>
            </a:r>
            <a:r>
              <a:rPr lang="sr-Latn-CS" sz="2000" dirty="0" smtClean="0">
                <a:latin typeface="Times New Roman" pitchFamily="18" charset="0"/>
                <a:cs typeface="Times New Roman" pitchFamily="18" charset="0"/>
              </a:rPr>
              <a:t>Nm</a:t>
            </a:r>
            <a:r>
              <a:rPr lang="sr-Cyrl-CS" sz="2000" dirty="0" smtClean="0">
                <a:latin typeface="Times New Roman" pitchFamily="18" charset="0"/>
                <a:cs typeface="Times New Roman" pitchFamily="18" charset="0"/>
              </a:rPr>
              <a:t> (#3: грусть, меланхолия) + </a:t>
            </a:r>
            <a:r>
              <a:rPr lang="sr-Latn-CS" sz="2000" dirty="0" smtClean="0">
                <a:latin typeface="Times New Roman" pitchFamily="18" charset="0"/>
                <a:cs typeface="Times New Roman" pitchFamily="18" charset="0"/>
              </a:rPr>
              <a:t>S</a:t>
            </a:r>
            <a:r>
              <a:rPr lang="sr-Cyrl-CS" sz="2000" dirty="0" smtClean="0">
                <a:latin typeface="Times New Roman" pitchFamily="18" charset="0"/>
                <a:cs typeface="Times New Roman" pitchFamily="18" charset="0"/>
              </a:rPr>
              <a:t>2</a:t>
            </a:r>
            <a:r>
              <a:rPr lang="sr-Latn-CS" sz="2000" dirty="0" smtClean="0">
                <a:latin typeface="Times New Roman" pitchFamily="18" charset="0"/>
                <a:cs typeface="Times New Roman" pitchFamily="18" charset="0"/>
              </a:rPr>
              <a:t>Fr</a:t>
            </a:r>
            <a:r>
              <a:rPr lang="sr-Cyrl-CS" sz="2000" dirty="0" smtClean="0">
                <a:latin typeface="Times New Roman" pitchFamily="18" charset="0"/>
                <a:cs typeface="Times New Roman" pitchFamily="18" charset="0"/>
              </a:rPr>
              <a:t> (*1: жанр на лирическата поезия) + </a:t>
            </a:r>
            <a:r>
              <a:rPr lang="sr-Latn-CS" sz="2000" dirty="0" smtClean="0">
                <a:latin typeface="Times New Roman" pitchFamily="18" charset="0"/>
                <a:cs typeface="Times New Roman" pitchFamily="18" charset="0"/>
              </a:rPr>
              <a:t>S</a:t>
            </a:r>
            <a:r>
              <a:rPr lang="sr-Cyrl-CS" sz="2000" dirty="0" smtClean="0">
                <a:latin typeface="Times New Roman" pitchFamily="18" charset="0"/>
                <a:cs typeface="Times New Roman" pitchFamily="18" charset="0"/>
              </a:rPr>
              <a:t>2</a:t>
            </a:r>
            <a:r>
              <a:rPr lang="sr-Latn-CS" sz="2000" dirty="0" smtClean="0">
                <a:latin typeface="Times New Roman" pitchFamily="18" charset="0"/>
                <a:cs typeface="Times New Roman" pitchFamily="18" charset="0"/>
              </a:rPr>
              <a:t>Fr</a:t>
            </a:r>
            <a:r>
              <a:rPr lang="sr-Cyrl-CS" sz="2000" dirty="0" smtClean="0">
                <a:latin typeface="Times New Roman" pitchFamily="18" charset="0"/>
                <a:cs typeface="Times New Roman" pitchFamily="18" charset="0"/>
              </a:rPr>
              <a:t> (*3&gt;: вокальное или инструментальное музыкальное произведение) (МАС/А</a:t>
            </a:r>
            <a:r>
              <a:rPr lang="sr-Latn-CS" sz="2000" dirty="0" smtClean="0">
                <a:latin typeface="Times New Roman" pitchFamily="18" charset="0"/>
                <a:cs typeface="Times New Roman" pitchFamily="18" charset="0"/>
              </a:rPr>
              <a:t>jduković</a:t>
            </a:r>
            <a:r>
              <a:rPr lang="sr-Cyrl-CS" sz="2000" dirty="0" smtClean="0">
                <a:latin typeface="Times New Roman" pitchFamily="18" charset="0"/>
                <a:cs typeface="Times New Roman" pitchFamily="18" charset="0"/>
              </a:rPr>
              <a:t> 201</a:t>
            </a:r>
            <a:r>
              <a:rPr lang="sr-Latn-CS" sz="2000" dirty="0" smtClean="0">
                <a:latin typeface="Times New Roman" pitchFamily="18" charset="0"/>
                <a:cs typeface="Times New Roman" pitchFamily="18" charset="0"/>
              </a:rPr>
              <a:t>4</a:t>
            </a:r>
            <a:r>
              <a:rPr lang="sr-Cyrl-CS" sz="2000" dirty="0" smtClean="0">
                <a:latin typeface="Times New Roman" pitchFamily="18" charset="0"/>
                <a:cs typeface="Times New Roman" pitchFamily="18" charset="0"/>
              </a:rPr>
              <a:t>, </a:t>
            </a:r>
            <a:r>
              <a:rPr lang="sr-Latn-CS" sz="2000" dirty="0" smtClean="0">
                <a:latin typeface="Times New Roman" pitchFamily="18" charset="0"/>
                <a:cs typeface="Times New Roman" pitchFamily="18" charset="0"/>
              </a:rPr>
              <a:t>el</a:t>
            </a:r>
            <a:r>
              <a:rPr lang="sr-Cyrl-CS" sz="2000" dirty="0" smtClean="0">
                <a:latin typeface="Times New Roman" pitchFamily="18" charset="0"/>
                <a:cs typeface="Times New Roman" pitchFamily="18" charset="0"/>
              </a:rPr>
              <a:t>. </a:t>
            </a:r>
            <a:r>
              <a:rPr lang="sr-Latn-CS" sz="2000" dirty="0" smtClean="0">
                <a:latin typeface="Times New Roman" pitchFamily="18" charset="0"/>
                <a:cs typeface="Times New Roman" pitchFamily="18" charset="0"/>
              </a:rPr>
              <a:t>ver</a:t>
            </a:r>
            <a:r>
              <a:rPr lang="sr-Cyrl-CS" sz="2000" dirty="0" smtClean="0">
                <a:latin typeface="Times New Roman" pitchFamily="18" charset="0"/>
                <a:cs typeface="Times New Roman" pitchFamily="18" charset="0"/>
              </a:rPr>
              <a:t>.).</a:t>
            </a:r>
            <a:endParaRPr lang="sr-Latn-CS" sz="2000" dirty="0" smtClean="0">
              <a:latin typeface="Times New Roman" pitchFamily="18" charset="0"/>
              <a:cs typeface="Times New Roman" pitchFamily="18" charset="0"/>
            </a:endParaRPr>
          </a:p>
          <a:p>
            <a:pPr algn="just"/>
            <a:endParaRPr lang="sr-Latn-CS" sz="1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sr-Latn-CS" sz="4000" b="1" dirty="0" smtClean="0">
                <a:solidFill>
                  <a:srgbClr val="FFC000"/>
                </a:solidFill>
                <a:latin typeface="Times New Roman" pitchFamily="18" charset="0"/>
                <a:cs typeface="Times New Roman" pitchFamily="18" charset="0"/>
              </a:rPr>
              <a:t>Primer za S1</a:t>
            </a:r>
            <a:r>
              <a:rPr lang="en-US" sz="4000" b="1" dirty="0" smtClean="0">
                <a:solidFill>
                  <a:srgbClr val="FFC000"/>
                </a:solidFill>
                <a:latin typeface="Times New Roman" pitchFamily="18" charset="0"/>
                <a:cs typeface="Times New Roman" pitchFamily="18" charset="0"/>
              </a:rPr>
              <a:t>Fm+S1Fr+S2Fr</a:t>
            </a:r>
            <a:r>
              <a:rPr lang="sr-Latn-CS" sz="4000" b="1" dirty="0" smtClean="0">
                <a:solidFill>
                  <a:srgbClr val="FFC000"/>
                </a:solidFill>
                <a:latin typeface="Times New Roman" pitchFamily="18" charset="0"/>
                <a:cs typeface="Times New Roman" pitchFamily="18" charset="0"/>
              </a:rPr>
              <a:t> </a:t>
            </a:r>
            <a:endParaRPr lang="sr-Latn-CS" sz="4000"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410200"/>
          </a:xfrm>
        </p:spPr>
        <p:txBody>
          <a:bodyPr>
            <a:noAutofit/>
          </a:bodyPr>
          <a:lstStyle/>
          <a:p>
            <a:pPr marL="0" indent="0" algn="just">
              <a:spcBef>
                <a:spcPts val="0"/>
              </a:spcBef>
            </a:pPr>
            <a:r>
              <a:rPr lang="en-US" sz="2400" dirty="0" smtClean="0">
                <a:latin typeface="Times New Roman" pitchFamily="18" charset="0"/>
                <a:cs typeface="Times New Roman" pitchFamily="18" charset="0"/>
              </a:rPr>
              <a:t> </a:t>
            </a:r>
            <a:r>
              <a:rPr lang="en-US" sz="2400" b="1" dirty="0" smtClean="0">
                <a:solidFill>
                  <a:srgbClr val="00B050"/>
                </a:solidFill>
                <a:latin typeface="Times New Roman" pitchFamily="18" charset="0"/>
                <a:cs typeface="Times New Roman" pitchFamily="18" charset="0"/>
              </a:rPr>
              <a:t>RUS</a:t>
            </a:r>
            <a:r>
              <a:rPr lang="sr-Cyrl-CS" sz="2400" b="1" dirty="0" smtClean="0">
                <a:solidFill>
                  <a:srgbClr val="00B05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гвардия</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1. Лучшие, отборные воинские части (первоначально - для охраны императора). 2. В некоторых странах:</a:t>
            </a:r>
            <a:r>
              <a:rPr lang="en-US" sz="2400" i="1" dirty="0" smtClean="0">
                <a:latin typeface="Times New Roman" pitchFamily="18" charset="0"/>
                <a:cs typeface="Times New Roman" pitchFamily="18" charset="0"/>
              </a:rPr>
              <a:t> </a:t>
            </a:r>
            <a:r>
              <a:rPr lang="ru-RU" sz="2400" i="1" dirty="0" smtClean="0">
                <a:latin typeface="Times New Roman" pitchFamily="18" charset="0"/>
                <a:cs typeface="Times New Roman" pitchFamily="18" charset="0"/>
              </a:rPr>
              <a:t>военное или военно-полицейское формирование; воинская часть, являющаяся личной охраной главы государ-ства, военачальника и т.п. 3.</a:t>
            </a:r>
            <a:r>
              <a:rPr lang="en-US" sz="2400" i="1" dirty="0" smtClean="0">
                <a:latin typeface="Times New Roman" pitchFamily="18" charset="0"/>
                <a:cs typeface="Times New Roman" pitchFamily="18" charset="0"/>
              </a:rPr>
              <a:t> </a:t>
            </a:r>
            <a:r>
              <a:rPr lang="ru-RU" sz="2400" i="1" dirty="0" smtClean="0">
                <a:latin typeface="Times New Roman" pitchFamily="18" charset="0"/>
                <a:cs typeface="Times New Roman" pitchFamily="18" charset="0"/>
              </a:rPr>
              <a:t>Лучшая, испытанная часть какого-л. коллектива, группы. </a:t>
            </a:r>
            <a:r>
              <a:rPr lang="sr-Cyrl-CS" sz="2400" dirty="0" smtClean="0">
                <a:latin typeface="Times New Roman" pitchFamily="18" charset="0"/>
                <a:cs typeface="Times New Roman" pitchFamily="18" charset="0"/>
              </a:rPr>
              <a:t>БТС</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en-US" sz="2400" b="1" dirty="0" smtClean="0">
                <a:solidFill>
                  <a:srgbClr val="FFFF00"/>
                </a:solidFill>
                <a:latin typeface="Times New Roman" pitchFamily="18" charset="0"/>
                <a:cs typeface="Times New Roman" pitchFamily="18" charset="0"/>
              </a:rPr>
              <a:t>BUG</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гвардия</a:t>
            </a:r>
            <a:r>
              <a:rPr lang="sr-Cyrl-CS" sz="2400"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F</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m</a:t>
            </a:r>
            <a:r>
              <a:rPr lang="sr-Cyrl-CS"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F</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r</a:t>
            </a:r>
            <a:r>
              <a:rPr lang="sr-Cyrl-CS"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F</a:t>
            </a:r>
            <a:r>
              <a:rPr lang="sr-Cyrl-CS" sz="2400" b="1" dirty="0" smtClean="0">
                <a:latin typeface="Times New Roman" pitchFamily="18" charset="0"/>
                <a:cs typeface="Times New Roman" pitchFamily="18" charset="0"/>
              </a:rPr>
              <a:t>3</a:t>
            </a:r>
            <a:r>
              <a:rPr lang="en-US" sz="2400" b="1" dirty="0" smtClean="0">
                <a:latin typeface="Times New Roman" pitchFamily="18" charset="0"/>
                <a:cs typeface="Times New Roman" pitchFamily="18" charset="0"/>
              </a:rPr>
              <a:t>r </a:t>
            </a:r>
            <a:r>
              <a:rPr lang="sr-Latn-C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1. отбрана, елитна войска; 2. кава-лерийска войскова част, предназначена в мирно време за лич-на охрана на държавен глава; 3. формация за воени и полити-чески цели; 4. най-отбраната, най-добрата част на някоя гру-па или организация (АРЧД) ©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sr-Latn-CS" sz="2400" dirty="0" smtClean="0">
                <a:latin typeface="Times New Roman" pitchFamily="18" charset="0"/>
                <a:cs typeface="Times New Roman" pitchFamily="18" charset="0"/>
              </a:rPr>
              <a:t>Fm</a:t>
            </a:r>
            <a:r>
              <a:rPr lang="sr-Cyrl-CS" sz="2400" dirty="0" smtClean="0">
                <a:latin typeface="Times New Roman" pitchFamily="18" charset="0"/>
                <a:cs typeface="Times New Roman" pitchFamily="18" charset="0"/>
              </a:rPr>
              <a:t> (#1: первоначально - для охраны императора; #2: военно-полицейское &lt;...&gt; воена-чальника и т.п. ) +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sr-Latn-CS" sz="2400" dirty="0" smtClean="0">
                <a:latin typeface="Times New Roman" pitchFamily="18" charset="0"/>
                <a:cs typeface="Times New Roman" pitchFamily="18" charset="0"/>
              </a:rPr>
              <a:t>Fr</a:t>
            </a:r>
            <a:r>
              <a:rPr lang="sr-Cyrl-CS" sz="2400" dirty="0" smtClean="0">
                <a:latin typeface="Times New Roman" pitchFamily="18" charset="0"/>
                <a:cs typeface="Times New Roman" pitchFamily="18" charset="0"/>
              </a:rPr>
              <a:t> (#2: кавалерийска) +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2</a:t>
            </a:r>
            <a:r>
              <a:rPr lang="sr-Latn-CS" sz="2400" dirty="0" smtClean="0">
                <a:latin typeface="Times New Roman" pitchFamily="18" charset="0"/>
                <a:cs typeface="Times New Roman" pitchFamily="18" charset="0"/>
              </a:rPr>
              <a:t>Fr</a:t>
            </a:r>
            <a:r>
              <a:rPr lang="sr-Cyrl-CS" sz="2400" dirty="0" smtClean="0">
                <a:latin typeface="Times New Roman" pitchFamily="18" charset="0"/>
                <a:cs typeface="Times New Roman" pitchFamily="18" charset="0"/>
              </a:rPr>
              <a:t> (*3: по-литически) (БТС).</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371600"/>
          </a:xfrm>
        </p:spPr>
        <p:txBody>
          <a:bodyPr>
            <a:normAutofit/>
          </a:bodyPr>
          <a:lstStyle/>
          <a:p>
            <a:r>
              <a:rPr lang="sr-Latn-CS" sz="4000" b="1" dirty="0" smtClean="0">
                <a:solidFill>
                  <a:srgbClr val="FFC000"/>
                </a:solidFill>
                <a:latin typeface="Times New Roman" pitchFamily="18" charset="0"/>
                <a:cs typeface="Times New Roman" pitchFamily="18" charset="0"/>
              </a:rPr>
              <a:t>Primer za S1</a:t>
            </a:r>
            <a:r>
              <a:rPr lang="en-US" sz="4000" b="1" dirty="0" smtClean="0">
                <a:solidFill>
                  <a:srgbClr val="FFC000"/>
                </a:solidFill>
                <a:latin typeface="Times New Roman" pitchFamily="18" charset="0"/>
                <a:cs typeface="Times New Roman" pitchFamily="18" charset="0"/>
              </a:rPr>
              <a:t>Fm+S1Fr+S2F&gt;r</a:t>
            </a:r>
            <a:r>
              <a:rPr lang="sr-Latn-CS" sz="4000" dirty="0" smtClean="0">
                <a:solidFill>
                  <a:srgbClr val="FFC000"/>
                </a:solidFill>
                <a:latin typeface="Times New Roman" pitchFamily="18" charset="0"/>
                <a:cs typeface="Times New Roman" pitchFamily="18" charset="0"/>
              </a:rPr>
              <a:t> </a:t>
            </a:r>
            <a:endParaRPr lang="sr-Latn-CS"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609600" y="1295400"/>
            <a:ext cx="7924800" cy="5410200"/>
          </a:xfrm>
        </p:spPr>
        <p:txBody>
          <a:bodyPr>
            <a:noAutofit/>
          </a:bodyPr>
          <a:lstStyle/>
          <a:p>
            <a:endParaRPr lang="en-US" sz="1600" dirty="0" smtClean="0">
              <a:latin typeface="Times New Roman" pitchFamily="18" charset="0"/>
              <a:cs typeface="Times New Roman" pitchFamily="18" charset="0"/>
            </a:endParaRPr>
          </a:p>
          <a:p>
            <a:endParaRPr lang="en-US" sz="1600" dirty="0" smtClean="0">
              <a:latin typeface="Times New Roman" pitchFamily="18" charset="0"/>
              <a:cs typeface="Times New Roman" pitchFamily="18" charset="0"/>
            </a:endParaRPr>
          </a:p>
          <a:p>
            <a:pPr marL="0" indent="0" algn="just">
              <a:spcBef>
                <a:spcPts val="0"/>
              </a:spcBef>
            </a:pPr>
            <a:r>
              <a:rPr lang="en-US" sz="2400" dirty="0" smtClean="0">
                <a:solidFill>
                  <a:srgbClr val="92D050"/>
                </a:solidFill>
                <a:latin typeface="Times New Roman" pitchFamily="18" charset="0"/>
                <a:cs typeface="Times New Roman" pitchFamily="18" charset="0"/>
              </a:rPr>
              <a:t> </a:t>
            </a:r>
            <a:r>
              <a:rPr lang="en-US" sz="2400" b="1" dirty="0" smtClean="0">
                <a:solidFill>
                  <a:srgbClr val="92D050"/>
                </a:solidFill>
                <a:latin typeface="Times New Roman" pitchFamily="18" charset="0"/>
                <a:cs typeface="Times New Roman" pitchFamily="18" charset="0"/>
              </a:rPr>
              <a:t>RUS</a:t>
            </a:r>
            <a:r>
              <a:rPr lang="sr-Cyrl-CS" sz="2400" b="1" dirty="0" smtClean="0">
                <a:solidFill>
                  <a:srgbClr val="92D05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архимандрит</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В</a:t>
            </a:r>
            <a:r>
              <a:rPr lang="ru-RU" sz="2400" i="1" dirty="0" smtClean="0">
                <a:latin typeface="Times New Roman" pitchFamily="18" charset="0"/>
                <a:cs typeface="Times New Roman" pitchFamily="18" charset="0"/>
              </a:rPr>
              <a:t>ысший монашествующий чин (пред епископом); настоятель мужского монастыря.</a:t>
            </a:r>
            <a:r>
              <a:rPr lang="sr-Latn-C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СИСП</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en-US" sz="2400" b="1" dirty="0" smtClean="0">
                <a:solidFill>
                  <a:srgbClr val="FFFF00"/>
                </a:solidFill>
                <a:latin typeface="Times New Roman" pitchFamily="18" charset="0"/>
                <a:cs typeface="Times New Roman" pitchFamily="18" charset="0"/>
              </a:rPr>
              <a:t>POLJ</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Latn-CS" sz="2400" b="1" dirty="0" smtClean="0">
                <a:latin typeface="Times New Roman" pitchFamily="18" charset="0"/>
                <a:cs typeface="Times New Roman" pitchFamily="18" charset="0"/>
              </a:rPr>
              <a:t>archimandryta</a:t>
            </a:r>
            <a:r>
              <a:rPr lang="sr-Cyrl-CS" sz="2400"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Fm</a:t>
            </a:r>
            <a:r>
              <a:rPr lang="sr-Cyrl-CS"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Fr</a:t>
            </a:r>
            <a:r>
              <a:rPr lang="sr-Cyrl-CS"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F</a:t>
            </a:r>
            <a:r>
              <a:rPr lang="sr-Cyrl-CS" sz="2400" b="1" dirty="0" smtClean="0">
                <a:latin typeface="Times New Roman" pitchFamily="18" charset="0"/>
                <a:cs typeface="Times New Roman" pitchFamily="18" charset="0"/>
              </a:rPr>
              <a:t>&gt;</a:t>
            </a:r>
            <a:r>
              <a:rPr lang="en-US" sz="2400" b="1" dirty="0" smtClean="0">
                <a:latin typeface="Times New Roman" pitchFamily="18" charset="0"/>
                <a:cs typeface="Times New Roman" pitchFamily="18" charset="0"/>
              </a:rPr>
              <a:t>r</a:t>
            </a:r>
            <a:r>
              <a:rPr lang="sr-Cyrl-CS" sz="2400" b="1"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 </a:t>
            </a:r>
            <a:r>
              <a:rPr lang="sr-Latn-CS" sz="2400" i="1" dirty="0" smtClean="0">
                <a:latin typeface="Times New Roman" pitchFamily="18" charset="0"/>
                <a:cs typeface="Times New Roman" pitchFamily="18" charset="0"/>
              </a:rPr>
              <a:t>dostojnik kościoła wschodniego sprawujący nadzór nad klasztorami</a:t>
            </a:r>
            <a:r>
              <a:rPr lang="sr-Latn-CS" sz="2400" dirty="0" smtClean="0">
                <a:latin typeface="Times New Roman" pitchFamily="18" charset="0"/>
                <a:cs typeface="Times New Roman" pitchFamily="18" charset="0"/>
              </a:rPr>
              <a:t> (SJPD) </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Fm</a:t>
            </a:r>
            <a:r>
              <a:rPr lang="sr-Cyrl-CS" sz="2400" dirty="0" smtClean="0">
                <a:latin typeface="Times New Roman" pitchFamily="18" charset="0"/>
                <a:cs typeface="Times New Roman" pitchFamily="18" charset="0"/>
              </a:rPr>
              <a:t> (#: высший монашествующий чин /пред епископом/) + </a:t>
            </a:r>
            <a:r>
              <a:rPr lang="en-U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Fr</a:t>
            </a:r>
            <a:r>
              <a:rPr lang="sr-Cyrl-CS" sz="2400" dirty="0" smtClean="0">
                <a:latin typeface="Times New Roman" pitchFamily="18" charset="0"/>
                <a:cs typeface="Times New Roman" pitchFamily="18" charset="0"/>
              </a:rPr>
              <a:t> (#: </a:t>
            </a:r>
            <a:r>
              <a:rPr lang="sr-Latn-CS" sz="2400" dirty="0" smtClean="0">
                <a:latin typeface="Times New Roman" pitchFamily="18" charset="0"/>
                <a:cs typeface="Times New Roman" pitchFamily="18" charset="0"/>
              </a:rPr>
              <a:t>kościoła wschodniego</a:t>
            </a:r>
            <a:r>
              <a:rPr lang="sr-Cyrl-CS" sz="2400" dirty="0" smtClean="0">
                <a:latin typeface="Times New Roman" pitchFamily="18" charset="0"/>
                <a:cs typeface="Times New Roman" pitchFamily="18" charset="0"/>
              </a:rPr>
              <a:t>) + </a:t>
            </a:r>
            <a:r>
              <a:rPr lang="en-U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F</a:t>
            </a:r>
            <a:r>
              <a:rPr lang="sr-Cyrl-CS" sz="2400" dirty="0" smtClean="0">
                <a:latin typeface="Times New Roman" pitchFamily="18" charset="0"/>
                <a:cs typeface="Times New Roman" pitchFamily="18" charset="0"/>
              </a:rPr>
              <a:t>&gt;</a:t>
            </a:r>
            <a:r>
              <a:rPr lang="en-US" sz="2400" dirty="0" smtClean="0">
                <a:latin typeface="Times New Roman" pitchFamily="18" charset="0"/>
                <a:cs typeface="Times New Roman" pitchFamily="18" charset="0"/>
              </a:rPr>
              <a:t>r</a:t>
            </a:r>
            <a:r>
              <a:rPr lang="sr-Cyrl-CS" sz="2400" dirty="0" smtClean="0">
                <a:latin typeface="Times New Roman" pitchFamily="18" charset="0"/>
                <a:cs typeface="Times New Roman" pitchFamily="18" charset="0"/>
              </a:rPr>
              <a:t> (*&gt;: мужского) (СИСП).</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sr-Latn-CS" sz="4000" b="1" dirty="0" smtClean="0">
                <a:solidFill>
                  <a:srgbClr val="FFC000"/>
                </a:solidFill>
                <a:latin typeface="Times New Roman" pitchFamily="18" charset="0"/>
                <a:cs typeface="Times New Roman" pitchFamily="18" charset="0"/>
              </a:rPr>
              <a:t>Primer za S1</a:t>
            </a:r>
            <a:r>
              <a:rPr lang="en-US" sz="4000" b="1" dirty="0" smtClean="0">
                <a:solidFill>
                  <a:srgbClr val="FFC000"/>
                </a:solidFill>
                <a:latin typeface="Times New Roman" pitchFamily="18" charset="0"/>
                <a:cs typeface="Times New Roman" pitchFamily="18" charset="0"/>
              </a:rPr>
              <a:t>Fm+S1Fr+S2Nr</a:t>
            </a:r>
            <a:r>
              <a:rPr lang="sr-Latn-CS" sz="4000" b="1" dirty="0" smtClean="0">
                <a:solidFill>
                  <a:srgbClr val="FFC000"/>
                </a:solidFill>
                <a:latin typeface="Times New Roman" pitchFamily="18" charset="0"/>
                <a:cs typeface="Times New Roman" pitchFamily="18" charset="0"/>
              </a:rPr>
              <a:t> </a:t>
            </a:r>
            <a:endParaRPr lang="sr-Latn-CS" sz="4000"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609600" y="1676400"/>
            <a:ext cx="8001000" cy="5029200"/>
          </a:xfrm>
        </p:spPr>
        <p:txBody>
          <a:bodyPr>
            <a:noAutofit/>
          </a:bodyPr>
          <a:lstStyle/>
          <a:p>
            <a:pPr marL="0" indent="0" algn="just">
              <a:spcBef>
                <a:spcPts val="0"/>
              </a:spcBef>
            </a:pPr>
            <a:r>
              <a:rPr lang="en-US" sz="2400" b="1" dirty="0" smtClean="0">
                <a:solidFill>
                  <a:srgbClr val="92D050"/>
                </a:solidFill>
                <a:latin typeface="Times New Roman" pitchFamily="18" charset="0"/>
                <a:cs typeface="Times New Roman" pitchFamily="18" charset="0"/>
              </a:rPr>
              <a:t> RUS</a:t>
            </a:r>
            <a:r>
              <a:rPr lang="sr-Cyrl-CS" sz="2400" b="1" dirty="0" smtClean="0">
                <a:solidFill>
                  <a:srgbClr val="92D05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квас</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Кисловатый напиток, приготовляемый на воде из хлеба с солодом, а также из ягод, фруктов.</a:t>
            </a:r>
            <a:r>
              <a:rPr lang="sr-Cyrl-CS" sz="2400" dirty="0" smtClean="0">
                <a:latin typeface="Times New Roman" pitchFamily="18" charset="0"/>
                <a:cs typeface="Times New Roman" pitchFamily="18" charset="0"/>
              </a:rPr>
              <a:t> СРЈО</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en-US" sz="2400" b="1" dirty="0" smtClean="0">
                <a:solidFill>
                  <a:srgbClr val="FFFF00"/>
                </a:solidFill>
                <a:latin typeface="Times New Roman" pitchFamily="18" charset="0"/>
                <a:cs typeface="Times New Roman" pitchFamily="18" charset="0"/>
              </a:rPr>
              <a:t>SLOVEN</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kvas</a:t>
            </a:r>
            <a:r>
              <a:rPr lang="sr-Cyrl-CS" sz="2400"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Fm+</a:t>
            </a:r>
            <a:r>
              <a:rPr lang="sr-Latn-CS"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F</a:t>
            </a:r>
            <a:r>
              <a:rPr lang="sr-Cyrl-CS"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r</a:t>
            </a:r>
            <a:r>
              <a:rPr lang="sr-Cyrl-CS"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N</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r</a:t>
            </a:r>
            <a:r>
              <a:rPr lang="sr-Cyrl-CS" sz="2400" dirty="0" smtClean="0">
                <a:latin typeface="Times New Roman" pitchFamily="18" charset="0"/>
                <a:cs typeface="Times New Roman" pitchFamily="18" charset="0"/>
              </a:rPr>
              <a:t> – 1. </a:t>
            </a:r>
            <a:r>
              <a:rPr lang="sr-Cyrl-CS" sz="2400" i="1" dirty="0" smtClean="0">
                <a:latin typeface="Times New Roman" pitchFamily="18" charset="0"/>
                <a:cs typeface="Times New Roman" pitchFamily="18" charset="0"/>
              </a:rPr>
              <a:t>snov iz kvasovk, navadno za vzhajanje testa</a:t>
            </a:r>
            <a:r>
              <a:rPr lang="sr-Cyrl-CS" sz="2400" dirty="0" smtClean="0">
                <a:latin typeface="Times New Roman" pitchFamily="18" charset="0"/>
                <a:cs typeface="Times New Roman" pitchFamily="18" charset="0"/>
              </a:rPr>
              <a:t> // </a:t>
            </a:r>
            <a:r>
              <a:rPr lang="sr-Cyrl-CS" sz="2400" i="1" dirty="0" smtClean="0">
                <a:latin typeface="Times New Roman" pitchFamily="18" charset="0"/>
                <a:cs typeface="Times New Roman" pitchFamily="18" charset="0"/>
              </a:rPr>
              <a:t>kar daje spodbudo, moč</a:t>
            </a:r>
            <a:r>
              <a:rPr lang="sr-Cyrl-CS" sz="2400" dirty="0" smtClean="0">
                <a:latin typeface="Times New Roman" pitchFamily="18" charset="0"/>
                <a:cs typeface="Times New Roman" pitchFamily="18" charset="0"/>
              </a:rPr>
              <a:t>; 2. </a:t>
            </a:r>
            <a:r>
              <a:rPr lang="sr-Cyrl-CS" sz="2400" i="1" dirty="0" smtClean="0">
                <a:latin typeface="Times New Roman" pitchFamily="18" charset="0"/>
                <a:cs typeface="Times New Roman" pitchFamily="18" charset="0"/>
              </a:rPr>
              <a:t>navadno v ruskem okolju osvežilna pijača iz rži, kvasa in slada</a:t>
            </a:r>
            <a:r>
              <a:rPr lang="sr-Cyrl-CS" sz="2400" dirty="0" smtClean="0">
                <a:latin typeface="Times New Roman" pitchFamily="18" charset="0"/>
                <a:cs typeface="Times New Roman" pitchFamily="18" charset="0"/>
              </a:rPr>
              <a:t> (SSKJ) © </a:t>
            </a:r>
            <a:r>
              <a:rPr lang="en-U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Fm</a:t>
            </a:r>
            <a:r>
              <a:rPr lang="sr-Cyrl-CS" sz="2400" dirty="0" smtClean="0">
                <a:latin typeface="Times New Roman" pitchFamily="18" charset="0"/>
                <a:cs typeface="Times New Roman" pitchFamily="18" charset="0"/>
              </a:rPr>
              <a:t> (#: а также из ягод, фруктов) + </a:t>
            </a:r>
            <a:r>
              <a:rPr lang="en-U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Fr</a:t>
            </a:r>
            <a:r>
              <a:rPr lang="sr-Cyrl-CS" sz="2400" dirty="0" smtClean="0">
                <a:latin typeface="Times New Roman" pitchFamily="18" charset="0"/>
                <a:cs typeface="Times New Roman" pitchFamily="18" charset="0"/>
              </a:rPr>
              <a:t> (#: navadno</a:t>
            </a:r>
            <a:r>
              <a:rPr lang="sr-Cyrl-CS" sz="2400" i="1"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v ruskem okolju) (СРЈО).</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sr-Latn-CS" sz="4000" b="1" dirty="0" smtClean="0">
                <a:solidFill>
                  <a:srgbClr val="FFC000"/>
                </a:solidFill>
                <a:latin typeface="Times New Roman" pitchFamily="18" charset="0"/>
                <a:cs typeface="Times New Roman" pitchFamily="18" charset="0"/>
              </a:rPr>
              <a:t>Primer za S1</a:t>
            </a:r>
            <a:r>
              <a:rPr lang="en-US" sz="4000" b="1" dirty="0" smtClean="0">
                <a:solidFill>
                  <a:srgbClr val="FFC000"/>
                </a:solidFill>
                <a:latin typeface="Times New Roman" pitchFamily="18" charset="0"/>
                <a:cs typeface="Times New Roman" pitchFamily="18" charset="0"/>
              </a:rPr>
              <a:t>Fm+S2Nr+S2Fr</a:t>
            </a:r>
            <a:r>
              <a:rPr lang="sr-Latn-CS" sz="4000" b="1" dirty="0" smtClean="0">
                <a:solidFill>
                  <a:srgbClr val="FFC000"/>
                </a:solidFill>
                <a:latin typeface="Times New Roman" pitchFamily="18" charset="0"/>
                <a:cs typeface="Times New Roman" pitchFamily="18" charset="0"/>
              </a:rPr>
              <a:t> </a:t>
            </a:r>
            <a:endParaRPr lang="sr-Latn-CS" sz="4000"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609600" y="1752600"/>
            <a:ext cx="8001000" cy="4953000"/>
          </a:xfrm>
        </p:spPr>
        <p:txBody>
          <a:bodyPr>
            <a:noAutofit/>
          </a:bodyPr>
          <a:lstStyle/>
          <a:p>
            <a:pPr marL="0" indent="0" algn="just">
              <a:spcBef>
                <a:spcPts val="0"/>
              </a:spcBef>
            </a:pPr>
            <a:r>
              <a:rPr lang="en-US" sz="2400" b="1" dirty="0" smtClean="0">
                <a:solidFill>
                  <a:srgbClr val="92D050"/>
                </a:solidFill>
                <a:latin typeface="Times New Roman" pitchFamily="18" charset="0"/>
                <a:cs typeface="Times New Roman" pitchFamily="18" charset="0"/>
              </a:rPr>
              <a:t> RUS</a:t>
            </a:r>
            <a:r>
              <a:rPr lang="sr-Cyrl-CS" sz="2400" b="1" dirty="0" smtClean="0">
                <a:solidFill>
                  <a:srgbClr val="92D050"/>
                </a:solidFill>
                <a:latin typeface="Times New Roman" pitchFamily="18" charset="0"/>
                <a:cs typeface="Times New Roman" pitchFamily="18" charset="0"/>
              </a:rPr>
              <a:t>.</a:t>
            </a:r>
            <a:r>
              <a:rPr lang="sr-Cyrl-CS" sz="2400" dirty="0" smtClean="0">
                <a:solidFill>
                  <a:srgbClr val="92D050"/>
                </a:solidFill>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царевна</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а</a:t>
            </a:r>
            <a:r>
              <a:rPr lang="en-US" sz="2400" i="1"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 Дочь царя. </a:t>
            </a:r>
            <a:r>
              <a:rPr lang="en-US" sz="2400" i="1" dirty="0" smtClean="0">
                <a:latin typeface="Times New Roman" pitchFamily="18" charset="0"/>
                <a:cs typeface="Times New Roman" pitchFamily="18" charset="0"/>
              </a:rPr>
              <a:t>b.</a:t>
            </a:r>
            <a:r>
              <a:rPr lang="ru-RU" sz="2400" i="1" dirty="0" smtClean="0">
                <a:latin typeface="Times New Roman" pitchFamily="18" charset="0"/>
                <a:cs typeface="Times New Roman" pitchFamily="18" charset="0"/>
              </a:rPr>
              <a:t> Супруга царевича</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ОИС</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sr-Latn-CS" sz="2400" b="1" dirty="0" smtClean="0">
                <a:solidFill>
                  <a:srgbClr val="FFFF00"/>
                </a:solidFill>
                <a:latin typeface="Times New Roman" pitchFamily="18" charset="0"/>
                <a:cs typeface="Times New Roman" pitchFamily="18" charset="0"/>
              </a:rPr>
              <a:t>SLOVAČ</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Latn-CS" sz="2400" b="1" dirty="0" smtClean="0">
                <a:latin typeface="Times New Roman" pitchFamily="18" charset="0"/>
                <a:cs typeface="Times New Roman" pitchFamily="18" charset="0"/>
              </a:rPr>
              <a:t>cárovná</a:t>
            </a:r>
            <a:r>
              <a:rPr lang="sr-Cyrl-CS" sz="2400" dirty="0" smtClean="0">
                <a:latin typeface="Times New Roman" pitchFamily="18" charset="0"/>
                <a:cs typeface="Times New Roman" pitchFamily="18" charset="0"/>
              </a:rPr>
              <a:t> = </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sr-Latn-CS" sz="2400" b="1" dirty="0" smtClean="0">
                <a:latin typeface="Times New Roman" pitchFamily="18" charset="0"/>
                <a:cs typeface="Times New Roman" pitchFamily="18" charset="0"/>
              </a:rPr>
              <a:t>F</a:t>
            </a:r>
            <a:r>
              <a:rPr lang="sr-Latn-CS" sz="2400" b="1" baseline="30000" dirty="0" smtClean="0">
                <a:latin typeface="Times New Roman" pitchFamily="18" charset="0"/>
                <a:cs typeface="Times New Roman" pitchFamily="18" charset="0"/>
              </a:rPr>
              <a:t>b</a:t>
            </a:r>
            <a:r>
              <a:rPr lang="sr-Latn-CS" sz="2400" b="1" dirty="0" smtClean="0">
                <a:latin typeface="Times New Roman" pitchFamily="18" charset="0"/>
                <a:cs typeface="Times New Roman" pitchFamily="18" charset="0"/>
              </a:rPr>
              <a:t>m</a:t>
            </a:r>
            <a:r>
              <a:rPr lang="sr-Cyrl-CS" sz="2400" b="1" dirty="0" smtClean="0">
                <a:latin typeface="Times New Roman" pitchFamily="18" charset="0"/>
                <a:cs typeface="Times New Roman" pitchFamily="18" charset="0"/>
              </a:rPr>
              <a:t>+</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N2r</a:t>
            </a:r>
            <a:r>
              <a:rPr lang="sr-Cyrl-CS" sz="2400" b="1" dirty="0" smtClean="0">
                <a:latin typeface="Times New Roman" pitchFamily="18" charset="0"/>
                <a:cs typeface="Times New Roman" pitchFamily="18" charset="0"/>
              </a:rPr>
              <a:t>+</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F1r</a:t>
            </a:r>
            <a:r>
              <a:rPr lang="sr-Cyrl-CS" sz="2400" dirty="0" smtClean="0">
                <a:latin typeface="Times New Roman" pitchFamily="18" charset="0"/>
                <a:cs typeface="Times New Roman" pitchFamily="18" charset="0"/>
              </a:rPr>
              <a:t> – 1. </a:t>
            </a:r>
            <a:r>
              <a:rPr lang="sr-Latn-CS" sz="2400" i="1" dirty="0" smtClean="0">
                <a:latin typeface="Times New Roman" pitchFamily="18" charset="0"/>
                <a:cs typeface="Times New Roman" pitchFamily="18" charset="0"/>
              </a:rPr>
              <a:t>cárova žena alebo dcéra</a:t>
            </a:r>
            <a:r>
              <a:rPr lang="sr-Latn-CS" sz="2400" dirty="0" smtClean="0">
                <a:latin typeface="Times New Roman" pitchFamily="18" charset="0"/>
                <a:cs typeface="Times New Roman" pitchFamily="18" charset="0"/>
              </a:rPr>
              <a:t>; 2. </a:t>
            </a:r>
            <a:r>
              <a:rPr lang="sr-Latn-CS" sz="2400" i="1" dirty="0" smtClean="0">
                <a:latin typeface="Times New Roman" pitchFamily="18" charset="0"/>
                <a:cs typeface="Times New Roman" pitchFamily="18" charset="0"/>
              </a:rPr>
              <a:t>panovníčka v predrevolučnom Rusku </a:t>
            </a:r>
            <a:r>
              <a:rPr lang="sr-Latn-CS" sz="2400" dirty="0" smtClean="0">
                <a:latin typeface="Times New Roman" pitchFamily="18" charset="0"/>
                <a:cs typeface="Times New Roman" pitchFamily="18" charset="0"/>
              </a:rPr>
              <a:t>(SCSI) © S</a:t>
            </a:r>
            <a:r>
              <a:rPr lang="sr-Cyrl-CS" sz="2400" dirty="0" smtClean="0">
                <a:latin typeface="Times New Roman" pitchFamily="18" charset="0"/>
                <a:cs typeface="Times New Roman" pitchFamily="18" charset="0"/>
              </a:rPr>
              <a:t>1</a:t>
            </a:r>
            <a:r>
              <a:rPr lang="sr-Latn-CS" sz="2400" dirty="0" smtClean="0">
                <a:latin typeface="Times New Roman" pitchFamily="18" charset="0"/>
                <a:cs typeface="Times New Roman" pitchFamily="18" charset="0"/>
              </a:rPr>
              <a:t>Fm</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b</a:t>
            </a:r>
            <a:r>
              <a:rPr lang="sr-Cyrl-CS" sz="2400" dirty="0" smtClean="0">
                <a:latin typeface="Times New Roman" pitchFamily="18" charset="0"/>
                <a:cs typeface="Times New Roman" pitchFamily="18" charset="0"/>
              </a:rPr>
              <a:t>: супруга царевича) +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2</a:t>
            </a:r>
            <a:r>
              <a:rPr lang="sr-Latn-CS" sz="2400" dirty="0" smtClean="0">
                <a:latin typeface="Times New Roman" pitchFamily="18" charset="0"/>
                <a:cs typeface="Times New Roman" pitchFamily="18" charset="0"/>
              </a:rPr>
              <a:t>Fr</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*1: cárova žena</a:t>
            </a:r>
            <a:r>
              <a:rPr lang="sr-Cyrl-CS" sz="2400" dirty="0" smtClean="0">
                <a:latin typeface="Times New Roman" pitchFamily="18" charset="0"/>
                <a:cs typeface="Times New Roman" pitchFamily="18" charset="0"/>
              </a:rPr>
              <a:t>)</a:t>
            </a:r>
            <a:r>
              <a:rPr lang="sr-Latn-C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ОИС</a:t>
            </a:r>
            <a:r>
              <a:rPr lang="sr-Latn-CS" sz="2400"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rmAutofit/>
          </a:bodyPr>
          <a:lstStyle/>
          <a:p>
            <a:r>
              <a:rPr lang="sr-Latn-CS" sz="4000" b="1" dirty="0" smtClean="0">
                <a:solidFill>
                  <a:srgbClr val="FFC000"/>
                </a:solidFill>
                <a:latin typeface="Times New Roman" pitchFamily="18" charset="0"/>
                <a:cs typeface="Times New Roman" pitchFamily="18" charset="0"/>
              </a:rPr>
              <a:t>Primer za S1</a:t>
            </a:r>
            <a:r>
              <a:rPr lang="en-US" sz="4000" b="1" dirty="0" smtClean="0">
                <a:solidFill>
                  <a:srgbClr val="FFC000"/>
                </a:solidFill>
                <a:latin typeface="Times New Roman" pitchFamily="18" charset="0"/>
                <a:cs typeface="Times New Roman" pitchFamily="18" charset="0"/>
              </a:rPr>
              <a:t>Fm+S2Nr+S2F&gt;r</a:t>
            </a:r>
            <a:r>
              <a:rPr lang="sr-Latn-CS" sz="4000" dirty="0" smtClean="0">
                <a:solidFill>
                  <a:srgbClr val="FFC000"/>
                </a:solidFill>
                <a:latin typeface="Times New Roman" pitchFamily="18" charset="0"/>
                <a:cs typeface="Times New Roman" pitchFamily="18" charset="0"/>
              </a:rPr>
              <a:t> </a:t>
            </a:r>
            <a:endParaRPr lang="sr-Latn-CS" sz="4000"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105400"/>
          </a:xfrm>
        </p:spPr>
        <p:txBody>
          <a:bodyPr>
            <a:noAutofit/>
          </a:bodyPr>
          <a:lstStyle/>
          <a:p>
            <a:pPr marL="0" indent="0" algn="just">
              <a:spcBef>
                <a:spcPts val="0"/>
              </a:spcBef>
            </a:pPr>
            <a:r>
              <a:rPr lang="en-US" sz="2400" b="1" dirty="0" smtClean="0">
                <a:solidFill>
                  <a:srgbClr val="92D050"/>
                </a:solidFill>
                <a:latin typeface="Times New Roman" pitchFamily="18" charset="0"/>
                <a:cs typeface="Times New Roman" pitchFamily="18" charset="0"/>
              </a:rPr>
              <a:t> RUS.</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пятилетка</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1.</a:t>
            </a:r>
            <a:r>
              <a:rPr lang="en-US" sz="2400" i="1" dirty="0" smtClean="0">
                <a:latin typeface="Times New Roman" pitchFamily="18" charset="0"/>
                <a:cs typeface="Times New Roman" pitchFamily="18" charset="0"/>
              </a:rPr>
              <a:t> </a:t>
            </a:r>
            <a:r>
              <a:rPr lang="ru-RU" sz="2400" i="1" dirty="0" smtClean="0">
                <a:latin typeface="Times New Roman" pitchFamily="18" charset="0"/>
                <a:cs typeface="Times New Roman" pitchFamily="18" charset="0"/>
              </a:rPr>
              <a:t>Пятилетний план развития народного хозяйства (в СССР). // Период, охватываемый таким пла</a:t>
            </a:r>
            <a:r>
              <a:rPr lang="en-US" sz="2400" i="1"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ном.</a:t>
            </a:r>
            <a:r>
              <a:rPr lang="en-US" sz="2400" i="1" dirty="0" smtClean="0">
                <a:latin typeface="Times New Roman" pitchFamily="18" charset="0"/>
                <a:cs typeface="Times New Roman" pitchFamily="18" charset="0"/>
              </a:rPr>
              <a:t> </a:t>
            </a:r>
            <a:r>
              <a:rPr lang="ru-RU" sz="2400" i="1" dirty="0" smtClean="0">
                <a:latin typeface="Times New Roman" pitchFamily="18" charset="0"/>
                <a:cs typeface="Times New Roman" pitchFamily="18" charset="0"/>
              </a:rPr>
              <a:t>2. То же, что пятилетие 1.</a:t>
            </a:r>
            <a:r>
              <a:rPr lang="en-US" sz="2400" i="1"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СТСРЈ</a:t>
            </a:r>
            <a:r>
              <a:rPr lang="sr-Cyrl-CS" sz="2400" baseline="30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en-US" sz="2400" b="1" dirty="0" smtClean="0">
                <a:solidFill>
                  <a:srgbClr val="FFFF00"/>
                </a:solidFill>
                <a:latin typeface="Times New Roman" pitchFamily="18" charset="0"/>
                <a:cs typeface="Times New Roman" pitchFamily="18" charset="0"/>
              </a:rPr>
              <a:t>MAK</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пето</a:t>
            </a:r>
            <a:r>
              <a:rPr lang="en-US" sz="2400" b="1" dirty="0" smtClean="0">
                <a:latin typeface="Times New Roman" pitchFamily="18" charset="0"/>
                <a:cs typeface="Times New Roman" pitchFamily="18" charset="0"/>
              </a:rPr>
              <a:t>-</a:t>
            </a:r>
            <a:r>
              <a:rPr lang="sr-Cyrl-CS" sz="2400" b="1" dirty="0" smtClean="0">
                <a:latin typeface="Times New Roman" pitchFamily="18" charset="0"/>
                <a:cs typeface="Times New Roman" pitchFamily="18" charset="0"/>
              </a:rPr>
              <a:t>летка</a:t>
            </a:r>
            <a:r>
              <a:rPr lang="sr-Cyrl-CS" sz="2400"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F</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m</a:t>
            </a:r>
            <a:r>
              <a:rPr lang="sr-Cyrl-CS"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N</a:t>
            </a:r>
            <a:r>
              <a:rPr lang="sr-Cyrl-CS" sz="2400" b="1" dirty="0" smtClean="0">
                <a:latin typeface="Times New Roman" pitchFamily="18" charset="0"/>
                <a:cs typeface="Times New Roman" pitchFamily="18" charset="0"/>
              </a:rPr>
              <a:t>3</a:t>
            </a:r>
            <a:r>
              <a:rPr lang="en-US" sz="2400" b="1" dirty="0" smtClean="0">
                <a:latin typeface="Times New Roman" pitchFamily="18" charset="0"/>
                <a:cs typeface="Times New Roman" pitchFamily="18" charset="0"/>
              </a:rPr>
              <a:t>r</a:t>
            </a:r>
            <a:r>
              <a:rPr lang="sr-Cyrl-CS"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F</a:t>
            </a:r>
            <a:r>
              <a:rPr lang="sr-Cyrl-CS" sz="2400" b="1" dirty="0" smtClean="0">
                <a:latin typeface="Times New Roman" pitchFamily="18" charset="0"/>
                <a:cs typeface="Times New Roman" pitchFamily="18" charset="0"/>
              </a:rPr>
              <a:t>1&gt;</a:t>
            </a:r>
            <a:r>
              <a:rPr lang="en-US" sz="2400" b="1" dirty="0" smtClean="0">
                <a:latin typeface="Times New Roman" pitchFamily="18" charset="0"/>
                <a:cs typeface="Times New Roman" pitchFamily="18" charset="0"/>
              </a:rPr>
              <a:t>r</a:t>
            </a:r>
            <a:r>
              <a:rPr lang="sr-Cyrl-CS" sz="2400"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 1. </a:t>
            </a:r>
            <a:r>
              <a:rPr lang="sr-Cyrl-CS" sz="2400" i="1" dirty="0" smtClean="0">
                <a:latin typeface="Times New Roman" pitchFamily="18" charset="0"/>
                <a:cs typeface="Times New Roman" pitchFamily="18" charset="0"/>
              </a:rPr>
              <a:t>период од 5 години</a:t>
            </a:r>
            <a:r>
              <a:rPr lang="sr-Cyrl-CS" sz="2400" dirty="0" smtClean="0">
                <a:latin typeface="Times New Roman" pitchFamily="18" charset="0"/>
                <a:cs typeface="Times New Roman" pitchFamily="18" charset="0"/>
              </a:rPr>
              <a:t>; 2. </a:t>
            </a:r>
            <a:r>
              <a:rPr lang="sr-Cyrl-CS" sz="2400" i="1" dirty="0" smtClean="0">
                <a:latin typeface="Times New Roman" pitchFamily="18" charset="0"/>
                <a:cs typeface="Times New Roman" pitchFamily="18" charset="0"/>
              </a:rPr>
              <a:t>петгодишен стопански план</a:t>
            </a:r>
            <a:r>
              <a:rPr lang="sr-Cyrl-CS" sz="2400" dirty="0" smtClean="0">
                <a:latin typeface="Times New Roman" pitchFamily="18" charset="0"/>
                <a:cs typeface="Times New Roman" pitchFamily="18" charset="0"/>
              </a:rPr>
              <a:t>; 3. </a:t>
            </a:r>
            <a:r>
              <a:rPr lang="sr-Cyrl-CS" sz="2400" i="1" dirty="0" smtClean="0">
                <a:latin typeface="Times New Roman" pitchFamily="18" charset="0"/>
                <a:cs typeface="Times New Roman" pitchFamily="18" charset="0"/>
              </a:rPr>
              <a:t>училиште до петто одделе</a:t>
            </a:r>
            <a:r>
              <a:rPr lang="en-US" sz="2400" i="1"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ние</a:t>
            </a:r>
            <a:r>
              <a:rPr lang="sr-Cyrl-CS" sz="2400" dirty="0" smtClean="0">
                <a:latin typeface="Times New Roman" pitchFamily="18" charset="0"/>
                <a:cs typeface="Times New Roman" pitchFamily="18" charset="0"/>
              </a:rPr>
              <a:t> (РМЈ) © </a:t>
            </a:r>
            <a:r>
              <a:rPr lang="en-U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Fm</a:t>
            </a:r>
            <a:r>
              <a:rPr lang="sr-Cyrl-CS" sz="2400" dirty="0" smtClean="0">
                <a:latin typeface="Times New Roman" pitchFamily="18" charset="0"/>
                <a:cs typeface="Times New Roman" pitchFamily="18" charset="0"/>
              </a:rPr>
              <a:t> (#1: период, охватываемый таким планом) + </a:t>
            </a:r>
            <a:r>
              <a:rPr lang="en-U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F</a:t>
            </a:r>
            <a:r>
              <a:rPr lang="sr-Cyrl-CS" sz="2400" dirty="0" smtClean="0">
                <a:latin typeface="Times New Roman" pitchFamily="18" charset="0"/>
                <a:cs typeface="Times New Roman" pitchFamily="18" charset="0"/>
              </a:rPr>
              <a:t>&gt;</a:t>
            </a:r>
            <a:r>
              <a:rPr lang="en-US" sz="2400" dirty="0" smtClean="0">
                <a:latin typeface="Times New Roman" pitchFamily="18" charset="0"/>
                <a:cs typeface="Times New Roman" pitchFamily="18" charset="0"/>
              </a:rPr>
              <a:t>r</a:t>
            </a:r>
            <a:r>
              <a:rPr lang="sr-Cyrl-CS" sz="2400" dirty="0" smtClean="0">
                <a:latin typeface="Times New Roman" pitchFamily="18" charset="0"/>
                <a:cs typeface="Times New Roman" pitchFamily="18" charset="0"/>
              </a:rPr>
              <a:t> (#1: в СССР) (СТСРЈ</a:t>
            </a:r>
            <a:r>
              <a:rPr lang="sr-Cyrl-CS" sz="2400" baseline="30000" dirty="0" smtClean="0">
                <a:latin typeface="Times New Roman" pitchFamily="18" charset="0"/>
                <a:cs typeface="Times New Roman" pitchFamily="18" charset="0"/>
              </a:rPr>
              <a:t>1</a:t>
            </a:r>
            <a:r>
              <a:rPr lang="sr-Cyrl-CS" sz="2400" dirty="0" smtClean="0">
                <a:latin typeface="Times New Roman" pitchFamily="18" charset="0"/>
                <a:cs typeface="Times New Roman" pitchFamily="18" charset="0"/>
              </a:rPr>
              <a:t>).</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a:bodyPr>
          <a:lstStyle/>
          <a:p>
            <a:r>
              <a:rPr lang="sr-Latn-CS" sz="4000" b="1" dirty="0" smtClean="0">
                <a:solidFill>
                  <a:srgbClr val="FFC000"/>
                </a:solidFill>
                <a:latin typeface="Times New Roman" pitchFamily="18" charset="0"/>
                <a:cs typeface="Times New Roman" pitchFamily="18" charset="0"/>
              </a:rPr>
              <a:t>Primer za S1</a:t>
            </a:r>
            <a:r>
              <a:rPr lang="en-US" sz="4000" b="1" dirty="0" smtClean="0">
                <a:solidFill>
                  <a:srgbClr val="FFC000"/>
                </a:solidFill>
                <a:latin typeface="Times New Roman" pitchFamily="18" charset="0"/>
                <a:cs typeface="Times New Roman" pitchFamily="18" charset="0"/>
              </a:rPr>
              <a:t>Fm+S2Fr+S2F&gt;r</a:t>
            </a:r>
            <a:r>
              <a:rPr lang="sr-Latn-CS" sz="4000" b="1" dirty="0" smtClean="0">
                <a:solidFill>
                  <a:srgbClr val="FFC000"/>
                </a:solidFill>
                <a:latin typeface="Times New Roman" pitchFamily="18" charset="0"/>
                <a:cs typeface="Times New Roman" pitchFamily="18" charset="0"/>
              </a:rPr>
              <a:t> </a:t>
            </a:r>
            <a:endParaRPr lang="sr-Latn-CS" sz="4000"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685800" y="1752600"/>
            <a:ext cx="7924800" cy="4800600"/>
          </a:xfrm>
        </p:spPr>
        <p:txBody>
          <a:bodyPr>
            <a:noAutofit/>
          </a:bodyPr>
          <a:lstStyle/>
          <a:p>
            <a:pPr marL="0" indent="0" algn="just">
              <a:spcBef>
                <a:spcPts val="0"/>
              </a:spcBef>
            </a:pPr>
            <a:r>
              <a:rPr lang="sr-Cyrl-CS" sz="2400" dirty="0" smtClean="0">
                <a:latin typeface="Times New Roman" pitchFamily="18" charset="0"/>
                <a:cs typeface="Times New Roman" pitchFamily="18" charset="0"/>
              </a:rPr>
              <a:t> </a:t>
            </a:r>
            <a:r>
              <a:rPr lang="sr-Cyrl-CS" sz="2400" b="1" dirty="0" smtClean="0">
                <a:solidFill>
                  <a:srgbClr val="92D050"/>
                </a:solidFill>
                <a:latin typeface="Times New Roman" pitchFamily="18" charset="0"/>
                <a:cs typeface="Times New Roman" pitchFamily="18" charset="0"/>
              </a:rPr>
              <a:t>РУС.</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баббит</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Металлический сплав на основе олова или свинца, употребляемый для заливки подшипников сколь</a:t>
            </a:r>
            <a:r>
              <a:rPr lang="en-US" sz="2400" i="1" dirty="0" smtClean="0">
                <a:latin typeface="Times New Roman" pitchFamily="18" charset="0"/>
                <a:cs typeface="Times New Roman" pitchFamily="18" charset="0"/>
              </a:rPr>
              <a:t>-</a:t>
            </a:r>
            <a:r>
              <a:rPr lang="sr-Cyrl-CS" sz="2400" i="1" dirty="0" smtClean="0">
                <a:latin typeface="Times New Roman" pitchFamily="18" charset="0"/>
                <a:cs typeface="Times New Roman" pitchFamily="18" charset="0"/>
              </a:rPr>
              <a:t>жения.</a:t>
            </a:r>
            <a:r>
              <a:rPr lang="sr-Cyrl-CS" sz="2400" dirty="0" smtClean="0">
                <a:latin typeface="Times New Roman" pitchFamily="18" charset="0"/>
                <a:cs typeface="Times New Roman" pitchFamily="18" charset="0"/>
              </a:rPr>
              <a:t> МАС</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en-US" sz="2400" b="1" dirty="0" smtClean="0">
                <a:solidFill>
                  <a:srgbClr val="FFFF00"/>
                </a:solidFill>
                <a:latin typeface="Times New Roman" pitchFamily="18" charset="0"/>
                <a:cs typeface="Times New Roman" pitchFamily="18" charset="0"/>
              </a:rPr>
              <a:t>BUG.</a:t>
            </a:r>
            <a:r>
              <a:rPr lang="en-U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бабит</a:t>
            </a:r>
            <a:r>
              <a:rPr lang="sr-Cyrl-CS" sz="2400"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Fm</a:t>
            </a:r>
            <a:r>
              <a:rPr lang="sr-Cyrl-CS" sz="2400" b="1" dirty="0" smtClean="0">
                <a:latin typeface="Times New Roman" pitchFamily="18" charset="0"/>
                <a:cs typeface="Times New Roman" pitchFamily="18" charset="0"/>
              </a:rPr>
              <a:t>+</a:t>
            </a:r>
            <a:r>
              <a:rPr lang="sr-Latn-CS"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Fr</a:t>
            </a:r>
            <a:r>
              <a:rPr lang="sr-Cyrl-CS"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F</a:t>
            </a:r>
            <a:r>
              <a:rPr lang="sr-Cyrl-CS" sz="2400" b="1" dirty="0" smtClean="0">
                <a:latin typeface="Times New Roman" pitchFamily="18" charset="0"/>
                <a:cs typeface="Times New Roman" pitchFamily="18" charset="0"/>
              </a:rPr>
              <a:t>&gt;</a:t>
            </a:r>
            <a:r>
              <a:rPr lang="en-US" sz="2400" b="1" dirty="0" smtClean="0">
                <a:latin typeface="Times New Roman" pitchFamily="18" charset="0"/>
                <a:cs typeface="Times New Roman" pitchFamily="18" charset="0"/>
              </a:rPr>
              <a:t>r</a:t>
            </a:r>
            <a:r>
              <a:rPr lang="sr-Cyrl-CS" sz="2400" b="1"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бяла сплав от олово, мед и антимон за заливане повърхността на някои лагери, предимно сачмени (АРЧД) ©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sr-Latn-CS" sz="2400" dirty="0" smtClean="0">
                <a:latin typeface="Times New Roman" pitchFamily="18" charset="0"/>
                <a:cs typeface="Times New Roman" pitchFamily="18" charset="0"/>
              </a:rPr>
              <a:t>Fm</a:t>
            </a:r>
            <a:r>
              <a:rPr lang="sr-Cyrl-CS" sz="2400" dirty="0" smtClean="0">
                <a:latin typeface="Times New Roman" pitchFamily="18" charset="0"/>
                <a:cs typeface="Times New Roman" pitchFamily="18" charset="0"/>
              </a:rPr>
              <a:t> (#: олово) +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2</a:t>
            </a:r>
            <a:r>
              <a:rPr lang="sr-Latn-CS" sz="2400" dirty="0" smtClean="0">
                <a:latin typeface="Times New Roman" pitchFamily="18" charset="0"/>
                <a:cs typeface="Times New Roman" pitchFamily="18" charset="0"/>
              </a:rPr>
              <a:t>Fr</a:t>
            </a:r>
            <a:r>
              <a:rPr lang="sr-Cyrl-CS" sz="2400" dirty="0" smtClean="0">
                <a:latin typeface="Times New Roman" pitchFamily="18" charset="0"/>
                <a:cs typeface="Times New Roman" pitchFamily="18" charset="0"/>
              </a:rPr>
              <a:t> (*: олово &lt;...&gt; антимон) + </a:t>
            </a:r>
            <a:r>
              <a:rPr lang="sr-Latn-C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2</a:t>
            </a:r>
            <a:r>
              <a:rPr lang="sr-Latn-CS" sz="2400" dirty="0" smtClean="0">
                <a:latin typeface="Times New Roman" pitchFamily="18" charset="0"/>
                <a:cs typeface="Times New Roman" pitchFamily="18" charset="0"/>
              </a:rPr>
              <a:t>F</a:t>
            </a:r>
            <a:r>
              <a:rPr lang="sr-Cyrl-CS" sz="2400" dirty="0" smtClean="0">
                <a:latin typeface="Times New Roman" pitchFamily="18" charset="0"/>
                <a:cs typeface="Times New Roman" pitchFamily="18" charset="0"/>
              </a:rPr>
              <a:t>&gt;</a:t>
            </a:r>
            <a:r>
              <a:rPr lang="sr-Latn-CS" sz="2400" dirty="0" smtClean="0">
                <a:latin typeface="Times New Roman" pitchFamily="18" charset="0"/>
                <a:cs typeface="Times New Roman" pitchFamily="18" charset="0"/>
              </a:rPr>
              <a:t>r</a:t>
            </a:r>
            <a:r>
              <a:rPr lang="sr-Cyrl-CS" sz="2400" dirty="0" smtClean="0">
                <a:latin typeface="Times New Roman" pitchFamily="18" charset="0"/>
                <a:cs typeface="Times New Roman" pitchFamily="18" charset="0"/>
              </a:rPr>
              <a:t> (*: бяла) (МАС)</a:t>
            </a:r>
            <a:r>
              <a:rPr lang="en-US" sz="2400" dirty="0" smtClean="0">
                <a:latin typeface="Times New Roman" pitchFamily="18" charset="0"/>
                <a:cs typeface="Times New Roman" pitchFamily="18" charset="0"/>
              </a:rPr>
              <a:t>.</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sr-Latn-CS" sz="4000" b="1" dirty="0" smtClean="0">
                <a:solidFill>
                  <a:srgbClr val="FFC000"/>
                </a:solidFill>
                <a:latin typeface="Times New Roman" pitchFamily="18" charset="0"/>
                <a:cs typeface="Times New Roman" pitchFamily="18" charset="0"/>
              </a:rPr>
              <a:t>Primer za S</a:t>
            </a:r>
            <a:r>
              <a:rPr lang="en-US" sz="4000" b="1" dirty="0" smtClean="0">
                <a:solidFill>
                  <a:srgbClr val="FFC000"/>
                </a:solidFill>
                <a:latin typeface="Times New Roman" pitchFamily="18" charset="0"/>
                <a:cs typeface="Times New Roman" pitchFamily="18" charset="0"/>
              </a:rPr>
              <a:t>2Nr+S2Fr+S2F&gt;r</a:t>
            </a:r>
            <a:r>
              <a:rPr lang="sr-Latn-CS" sz="4000" b="1" dirty="0" smtClean="0">
                <a:solidFill>
                  <a:srgbClr val="FFC000"/>
                </a:solidFill>
                <a:latin typeface="Times New Roman" pitchFamily="18" charset="0"/>
                <a:cs typeface="Times New Roman" pitchFamily="18" charset="0"/>
              </a:rPr>
              <a:t> </a:t>
            </a:r>
            <a:endParaRPr lang="sr-Latn-CS" sz="4000"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5257800"/>
          </a:xfrm>
        </p:spPr>
        <p:txBody>
          <a:bodyPr>
            <a:noAutofit/>
          </a:bodyPr>
          <a:lstStyle/>
          <a:p>
            <a:pPr marL="0" indent="0" algn="just">
              <a:spcBef>
                <a:spcPts val="0"/>
              </a:spcBef>
            </a:pPr>
            <a:r>
              <a:rPr lang="en-US" sz="2200" dirty="0" smtClean="0">
                <a:solidFill>
                  <a:srgbClr val="92D050"/>
                </a:solidFill>
                <a:latin typeface="Times New Roman" pitchFamily="18" charset="0"/>
                <a:cs typeface="Times New Roman" pitchFamily="18" charset="0"/>
              </a:rPr>
              <a:t> </a:t>
            </a:r>
            <a:r>
              <a:rPr lang="sr-Latn-CS" sz="2200" b="1" dirty="0" smtClean="0">
                <a:solidFill>
                  <a:srgbClr val="92D050"/>
                </a:solidFill>
                <a:latin typeface="Times New Roman" pitchFamily="18" charset="0"/>
                <a:cs typeface="Times New Roman" pitchFamily="18" charset="0"/>
              </a:rPr>
              <a:t>RUS</a:t>
            </a:r>
            <a:r>
              <a:rPr lang="sr-Cyrl-CS" sz="2200" b="1" dirty="0" smtClean="0">
                <a:solidFill>
                  <a:srgbClr val="92D050"/>
                </a:solidFill>
                <a:latin typeface="Times New Roman" pitchFamily="18" charset="0"/>
                <a:cs typeface="Times New Roman" pitchFamily="18" charset="0"/>
              </a:rPr>
              <a:t>.</a:t>
            </a:r>
            <a:r>
              <a:rPr lang="sr-Cyrl-CS" sz="2200" dirty="0" smtClean="0">
                <a:latin typeface="Times New Roman" pitchFamily="18" charset="0"/>
                <a:cs typeface="Times New Roman" pitchFamily="18" charset="0"/>
              </a:rPr>
              <a:t> </a:t>
            </a:r>
            <a:r>
              <a:rPr lang="sr-Cyrl-CS" sz="2200" b="1" dirty="0" smtClean="0">
                <a:latin typeface="Times New Roman" pitchFamily="18" charset="0"/>
                <a:cs typeface="Times New Roman" pitchFamily="18" charset="0"/>
              </a:rPr>
              <a:t>светлость </a:t>
            </a:r>
            <a:r>
              <a:rPr lang="en-US" sz="2200" dirty="0" smtClean="0">
                <a:latin typeface="Times New Roman" pitchFamily="18" charset="0"/>
                <a:cs typeface="Times New Roman" pitchFamily="18" charset="0"/>
              </a:rPr>
              <a:t>[</a:t>
            </a:r>
            <a:r>
              <a:rPr lang="ru-RU" sz="2200" i="1" dirty="0" smtClean="0">
                <a:latin typeface="Times New Roman" pitchFamily="18" charset="0"/>
                <a:cs typeface="Times New Roman" pitchFamily="18" charset="0"/>
              </a:rPr>
              <a:t>1. Отвлеч. сущ. к светлый; наличие света, богатство освещения. 2. В соединении с мест. ваша, их, его, ее - титулование светлейшего князя</a:t>
            </a:r>
            <a:r>
              <a:rPr lang="en-US" sz="2200" i="1" dirty="0" smtClean="0">
                <a:latin typeface="Times New Roman" pitchFamily="18" charset="0"/>
                <a:cs typeface="Times New Roman" pitchFamily="18" charset="0"/>
              </a:rPr>
              <a:t>. </a:t>
            </a:r>
            <a:r>
              <a:rPr lang="sr-Cyrl-CS" sz="2200" dirty="0" smtClean="0">
                <a:latin typeface="Times New Roman" pitchFamily="18" charset="0"/>
                <a:cs typeface="Times New Roman" pitchFamily="18" charset="0"/>
              </a:rPr>
              <a:t>ТСРЈ</a:t>
            </a:r>
            <a:r>
              <a:rPr lang="en-US" sz="2200" dirty="0" smtClean="0">
                <a:latin typeface="Times New Roman" pitchFamily="18" charset="0"/>
                <a:cs typeface="Times New Roman" pitchFamily="18" charset="0"/>
              </a:rPr>
              <a:t>]</a:t>
            </a:r>
            <a:r>
              <a:rPr lang="en-US" sz="2200" b="1" dirty="0" smtClean="0">
                <a:latin typeface="Times New Roman" pitchFamily="18" charset="0"/>
                <a:cs typeface="Times New Roman" pitchFamily="18" charset="0"/>
              </a:rPr>
              <a:t> </a:t>
            </a:r>
            <a:r>
              <a:rPr lang="sr-Cyrl-CS" sz="2200" dirty="0" smtClean="0">
                <a:latin typeface="Times New Roman" pitchFamily="18" charset="0"/>
                <a:cs typeface="Times New Roman" pitchFamily="18" charset="0"/>
              </a:rPr>
              <a:t>► </a:t>
            </a:r>
            <a:r>
              <a:rPr lang="sr-Latn-CS" sz="2200" b="1" dirty="0" smtClean="0">
                <a:solidFill>
                  <a:srgbClr val="FFFF00"/>
                </a:solidFill>
                <a:latin typeface="Times New Roman" pitchFamily="18" charset="0"/>
                <a:cs typeface="Times New Roman" pitchFamily="18" charset="0"/>
              </a:rPr>
              <a:t>SRP</a:t>
            </a:r>
            <a:r>
              <a:rPr lang="sr-Cyrl-CS" sz="2200" b="1" dirty="0" smtClean="0">
                <a:solidFill>
                  <a:srgbClr val="FFFF00"/>
                </a:solidFill>
                <a:latin typeface="Times New Roman" pitchFamily="18" charset="0"/>
                <a:cs typeface="Times New Roman" pitchFamily="18" charset="0"/>
              </a:rPr>
              <a:t>.</a:t>
            </a:r>
            <a:r>
              <a:rPr lang="sr-Cyrl-CS" sz="2200" dirty="0" smtClean="0">
                <a:latin typeface="Times New Roman" pitchFamily="18" charset="0"/>
                <a:cs typeface="Times New Roman" pitchFamily="18" charset="0"/>
              </a:rPr>
              <a:t> </a:t>
            </a:r>
            <a:r>
              <a:rPr lang="sr-Cyrl-CS" sz="2200" b="1" dirty="0" smtClean="0">
                <a:latin typeface="Times New Roman" pitchFamily="18" charset="0"/>
                <a:cs typeface="Times New Roman" pitchFamily="18" charset="0"/>
              </a:rPr>
              <a:t>светлост</a:t>
            </a:r>
            <a:r>
              <a:rPr lang="sr-Cyrl-CS" sz="2200" dirty="0" smtClean="0">
                <a:latin typeface="Times New Roman" pitchFamily="18" charset="0"/>
                <a:cs typeface="Times New Roman" pitchFamily="18" charset="0"/>
              </a:rPr>
              <a:t> = </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2</a:t>
            </a:r>
            <a:r>
              <a:rPr lang="sr-Latn-CS" sz="2200" b="1" dirty="0" smtClean="0">
                <a:latin typeface="Times New Roman" pitchFamily="18" charset="0"/>
                <a:cs typeface="Times New Roman" pitchFamily="18" charset="0"/>
              </a:rPr>
              <a:t>N</a:t>
            </a:r>
            <a:r>
              <a:rPr lang="sr-Cyrl-CS" sz="2200" b="1" dirty="0" smtClean="0">
                <a:latin typeface="Times New Roman" pitchFamily="18" charset="0"/>
                <a:cs typeface="Times New Roman" pitchFamily="18" charset="0"/>
              </a:rPr>
              <a:t>1,3</a:t>
            </a:r>
            <a:r>
              <a:rPr lang="sr-Latn-CS" sz="2200" b="1" dirty="0" smtClean="0">
                <a:latin typeface="Times New Roman" pitchFamily="18" charset="0"/>
                <a:cs typeface="Times New Roman" pitchFamily="18" charset="0"/>
              </a:rPr>
              <a:t>r</a:t>
            </a:r>
            <a:r>
              <a:rPr lang="sr-Cyrl-CS" sz="2200" b="1" dirty="0" smtClean="0">
                <a:latin typeface="Times New Roman" pitchFamily="18" charset="0"/>
                <a:cs typeface="Times New Roman" pitchFamily="18" charset="0"/>
              </a:rPr>
              <a:t>+</a:t>
            </a:r>
            <a:r>
              <a:rPr lang="en-US" sz="2200" b="1" dirty="0" smtClean="0">
                <a:latin typeface="Times New Roman" pitchFamily="18" charset="0"/>
                <a:cs typeface="Times New Roman" pitchFamily="18" charset="0"/>
              </a:rPr>
              <a:t>S2F4r+</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2</a:t>
            </a:r>
            <a:r>
              <a:rPr lang="sr-Latn-CS" sz="2200" b="1" dirty="0" smtClean="0">
                <a:latin typeface="Times New Roman" pitchFamily="18" charset="0"/>
                <a:cs typeface="Times New Roman" pitchFamily="18" charset="0"/>
              </a:rPr>
              <a:t>F</a:t>
            </a:r>
            <a:r>
              <a:rPr lang="sr-Cyrl-CS" sz="2200" b="1" dirty="0" smtClean="0">
                <a:latin typeface="Times New Roman" pitchFamily="18" charset="0"/>
                <a:cs typeface="Times New Roman" pitchFamily="18" charset="0"/>
              </a:rPr>
              <a:t>2&gt;</a:t>
            </a:r>
            <a:r>
              <a:rPr lang="sr-Latn-CS" sz="2200" b="1" dirty="0" smtClean="0">
                <a:latin typeface="Times New Roman" pitchFamily="18" charset="0"/>
                <a:cs typeface="Times New Roman" pitchFamily="18" charset="0"/>
              </a:rPr>
              <a:t>r</a:t>
            </a:r>
            <a:r>
              <a:rPr lang="sr-Cyrl-CS" sz="2200" b="1" dirty="0" smtClean="0">
                <a:latin typeface="Times New Roman" pitchFamily="18" charset="0"/>
                <a:cs typeface="Times New Roman" pitchFamily="18" charset="0"/>
              </a:rPr>
              <a:t> </a:t>
            </a:r>
            <a:r>
              <a:rPr lang="sr-Latn-CS" sz="2200" dirty="0" smtClean="0">
                <a:latin typeface="Times New Roman" pitchFamily="18" charset="0"/>
                <a:cs typeface="Times New Roman" pitchFamily="18" charset="0"/>
              </a:rPr>
              <a:t>–</a:t>
            </a:r>
            <a:r>
              <a:rPr lang="sr-Cyrl-CS" sz="2200" dirty="0" smtClean="0">
                <a:latin typeface="Times New Roman" pitchFamily="18" charset="0"/>
                <a:cs typeface="Times New Roman" pitchFamily="18" charset="0"/>
              </a:rPr>
              <a:t> 1. зрачење које потиче из атома, има разне таласне дужине и видљиво је само у малом интервалу таласних дужина; 2.а. сјај, сјајност; блесак; б. осветљеност која омогућава да предмети буду видљиви; 3. светиљка; 4. титула којом се ословљавају високи државни и црквени великодостојници (РМС) © </a:t>
            </a:r>
            <a:r>
              <a:rPr lang="en-US" sz="2200" dirty="0" smtClean="0">
                <a:latin typeface="Times New Roman" pitchFamily="18" charset="0"/>
                <a:cs typeface="Times New Roman" pitchFamily="18" charset="0"/>
              </a:rPr>
              <a:t>S2Fr (*4: </a:t>
            </a:r>
            <a:r>
              <a:rPr lang="sr-Cyrl-CS" sz="2200" dirty="0" smtClean="0">
                <a:latin typeface="Times New Roman" pitchFamily="18" charset="0"/>
                <a:cs typeface="Times New Roman" pitchFamily="18" charset="0"/>
              </a:rPr>
              <a:t>црквени великодостојници</a:t>
            </a:r>
            <a:r>
              <a:rPr lang="en-US" sz="2200" dirty="0" smtClean="0">
                <a:latin typeface="Times New Roman" pitchFamily="18" charset="0"/>
                <a:cs typeface="Times New Roman" pitchFamily="18" charset="0"/>
              </a:rPr>
              <a:t>) + S2Fr (</a:t>
            </a:r>
            <a:r>
              <a:rPr lang="sr-Cyrl-CS" sz="2200" dirty="0" smtClean="0">
                <a:latin typeface="Times New Roman" pitchFamily="18" charset="0"/>
                <a:cs typeface="Times New Roman" pitchFamily="18" charset="0"/>
              </a:rPr>
              <a:t>*2&gt;: титу</a:t>
            </a:r>
            <a:r>
              <a:rPr lang="en-US" sz="2200" dirty="0" smtClean="0">
                <a:latin typeface="Times New Roman" pitchFamily="18" charset="0"/>
                <a:cs typeface="Times New Roman" pitchFamily="18" charset="0"/>
              </a:rPr>
              <a:t>-</a:t>
            </a:r>
            <a:r>
              <a:rPr lang="sr-Cyrl-CS" sz="2200" dirty="0" smtClean="0">
                <a:latin typeface="Times New Roman" pitchFamily="18" charset="0"/>
                <a:cs typeface="Times New Roman" pitchFamily="18" charset="0"/>
              </a:rPr>
              <a:t>лование светлейшего князя</a:t>
            </a:r>
            <a:r>
              <a:rPr lang="en-US" sz="2200" dirty="0" smtClean="0">
                <a:latin typeface="Times New Roman" pitchFamily="18" charset="0"/>
                <a:cs typeface="Times New Roman" pitchFamily="18" charset="0"/>
              </a:rPr>
              <a:t>)</a:t>
            </a:r>
            <a:r>
              <a:rPr lang="sr-Cyrl-CS" sz="2200" dirty="0" smtClean="0">
                <a:latin typeface="Times New Roman" pitchFamily="18" charset="0"/>
                <a:cs typeface="Times New Roman" pitchFamily="18" charset="0"/>
              </a:rPr>
              <a:t> (ТСРЈ).</a:t>
            </a:r>
            <a:endParaRPr lang="en-US" sz="2200" dirty="0" smtClean="0">
              <a:latin typeface="Times New Roman" pitchFamily="18" charset="0"/>
              <a:cs typeface="Times New Roman" pitchFamily="18" charset="0"/>
            </a:endParaRPr>
          </a:p>
          <a:p>
            <a:pPr marL="0" indent="0" algn="just">
              <a:spcBef>
                <a:spcPts val="0"/>
              </a:spcBef>
            </a:pPr>
            <a:endParaRPr lang="en-US" sz="2200" dirty="0" smtClean="0">
              <a:latin typeface="Times New Roman" pitchFamily="18" charset="0"/>
              <a:cs typeface="Times New Roman" pitchFamily="18" charset="0"/>
            </a:endParaRPr>
          </a:p>
          <a:p>
            <a:pPr marL="0" indent="0" algn="just">
              <a:spcBef>
                <a:spcPts val="0"/>
              </a:spcBef>
            </a:pPr>
            <a:r>
              <a:rPr lang="en-US" sz="2200" dirty="0" smtClean="0">
                <a:solidFill>
                  <a:srgbClr val="00B0F0"/>
                </a:solidFill>
                <a:latin typeface="Times New Roman" pitchFamily="18" charset="0"/>
                <a:cs typeface="Times New Roman" pitchFamily="18" charset="0"/>
              </a:rPr>
              <a:t> N.B. </a:t>
            </a:r>
            <a:r>
              <a:rPr lang="en-US" sz="2200" dirty="0" err="1" smtClean="0">
                <a:solidFill>
                  <a:srgbClr val="00B0F0"/>
                </a:solidFill>
                <a:latin typeface="Times New Roman" pitchFamily="18" charset="0"/>
                <a:cs typeface="Times New Roman" pitchFamily="18" charset="0"/>
              </a:rPr>
              <a:t>Nekorigovani</a:t>
            </a:r>
            <a:r>
              <a:rPr lang="en-US" sz="2200" dirty="0" smtClean="0">
                <a:solidFill>
                  <a:srgbClr val="00B0F0"/>
                </a:solidFill>
                <a:latin typeface="Times New Roman" pitchFamily="18" charset="0"/>
                <a:cs typeface="Times New Roman" pitchFamily="18" charset="0"/>
              </a:rPr>
              <a:t> zapis</a:t>
            </a:r>
            <a:endParaRPr lang="sr-Latn-CS" sz="2200" dirty="0" smtClean="0">
              <a:solidFill>
                <a:srgbClr val="00B0F0"/>
              </a:solidFill>
              <a:latin typeface="Times New Roman" pitchFamily="18" charset="0"/>
              <a:cs typeface="Times New Roman" pitchFamily="18" charset="0"/>
            </a:endParaRPr>
          </a:p>
          <a:p>
            <a:pPr algn="just"/>
            <a:endParaRPr lang="sr-Latn-CS" sz="1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371600"/>
          </a:xfrm>
        </p:spPr>
        <p:txBody>
          <a:bodyPr>
            <a:normAutofit fontScale="90000"/>
          </a:bodyPr>
          <a:lstStyle/>
          <a:p>
            <a:r>
              <a:rPr lang="sr-Latn-CS" b="1" dirty="0" smtClean="0">
                <a:solidFill>
                  <a:srgbClr val="FFC000"/>
                </a:solidFill>
                <a:latin typeface="Times New Roman" pitchFamily="18" charset="0"/>
                <a:cs typeface="Times New Roman" pitchFamily="18" charset="0"/>
              </a:rPr>
              <a:t>Primer za S1</a:t>
            </a:r>
            <a:r>
              <a:rPr lang="en-US" b="1" dirty="0" smtClean="0">
                <a:solidFill>
                  <a:srgbClr val="FFC000"/>
                </a:solidFill>
                <a:latin typeface="Times New Roman" pitchFamily="18" charset="0"/>
                <a:cs typeface="Times New Roman" pitchFamily="18" charset="0"/>
              </a:rPr>
              <a:t>Nm+S1Fm+S1Fr+S2Fr</a:t>
            </a:r>
            <a:r>
              <a:rPr lang="sr-Latn-CS" b="1" dirty="0" smtClean="0">
                <a:solidFill>
                  <a:srgbClr val="FFC000"/>
                </a:solidFill>
                <a:latin typeface="Times New Roman" pitchFamily="18" charset="0"/>
                <a:cs typeface="Times New Roman" pitchFamily="18" charset="0"/>
              </a:rPr>
              <a:t> </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1752600"/>
            <a:ext cx="8153400" cy="4953000"/>
          </a:xfrm>
        </p:spPr>
        <p:txBody>
          <a:bodyPr>
            <a:noAutofit/>
          </a:bodyPr>
          <a:lstStyle/>
          <a:p>
            <a:pPr algn="just"/>
            <a:r>
              <a:rPr lang="en-US" sz="2200" dirty="0" smtClean="0">
                <a:latin typeface="Times New Roman" pitchFamily="18" charset="0"/>
                <a:cs typeface="Times New Roman" pitchFamily="18" charset="0"/>
              </a:rPr>
              <a:t> </a:t>
            </a:r>
            <a:r>
              <a:rPr lang="sr-Latn-CS" sz="2200" b="1" dirty="0" smtClean="0">
                <a:solidFill>
                  <a:srgbClr val="92D050"/>
                </a:solidFill>
                <a:latin typeface="Times New Roman" pitchFamily="18" charset="0"/>
                <a:cs typeface="Times New Roman" pitchFamily="18" charset="0"/>
              </a:rPr>
              <a:t>RUS</a:t>
            </a:r>
            <a:r>
              <a:rPr lang="sr-Cyrl-CS" sz="2200" b="1" dirty="0" smtClean="0">
                <a:solidFill>
                  <a:srgbClr val="92D050"/>
                </a:solidFill>
                <a:latin typeface="Times New Roman" pitchFamily="18" charset="0"/>
                <a:cs typeface="Times New Roman" pitchFamily="18" charset="0"/>
              </a:rPr>
              <a:t>.</a:t>
            </a:r>
            <a:r>
              <a:rPr lang="sr-Cyrl-CS" sz="2200" dirty="0" smtClean="0">
                <a:latin typeface="Times New Roman" pitchFamily="18" charset="0"/>
                <a:cs typeface="Times New Roman" pitchFamily="18" charset="0"/>
              </a:rPr>
              <a:t> </a:t>
            </a:r>
            <a:r>
              <a:rPr lang="sr-Cyrl-CS" sz="2200" b="1" dirty="0" smtClean="0">
                <a:latin typeface="Times New Roman" pitchFamily="18" charset="0"/>
                <a:cs typeface="Times New Roman" pitchFamily="18" charset="0"/>
              </a:rPr>
              <a:t>борец</a:t>
            </a:r>
            <a:r>
              <a:rPr lang="sr-Cyrl-CS" sz="2200" b="1" baseline="30000" dirty="0" smtClean="0">
                <a:latin typeface="Times New Roman" pitchFamily="18" charset="0"/>
                <a:cs typeface="Times New Roman" pitchFamily="18" charset="0"/>
              </a:rPr>
              <a:t>1</a:t>
            </a:r>
            <a:r>
              <a:rPr lang="sr-Cyrl-C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t>
            </a:r>
            <a:r>
              <a:rPr lang="sr-Cyrl-CS" sz="2200" dirty="0" smtClean="0">
                <a:latin typeface="Times New Roman" pitchFamily="18" charset="0"/>
                <a:cs typeface="Times New Roman" pitchFamily="18" charset="0"/>
              </a:rPr>
              <a:t>1</a:t>
            </a:r>
            <a:r>
              <a:rPr lang="sr-Cyrl-CS" sz="2200" i="1" dirty="0" smtClean="0">
                <a:latin typeface="Times New Roman" pitchFamily="18" charset="0"/>
                <a:cs typeface="Times New Roman" pitchFamily="18" charset="0"/>
              </a:rPr>
              <a:t>. Тот, кто участвует в борьбе /2 знач./; спортсмен или артист цирка, занимающийся борьбой. 2. Тот, кто борется за что-л. или против чего-л.</a:t>
            </a:r>
            <a:r>
              <a:rPr lang="sr-Cyrl-CS" sz="2200" dirty="0" smtClean="0">
                <a:latin typeface="Times New Roman" pitchFamily="18" charset="0"/>
                <a:cs typeface="Times New Roman" pitchFamily="18" charset="0"/>
              </a:rPr>
              <a:t> БТС</a:t>
            </a:r>
            <a:r>
              <a:rPr lang="sr-Cyrl-CS" sz="2200" b="1" baseline="30000" dirty="0" smtClean="0">
                <a:latin typeface="Times New Roman" pitchFamily="18" charset="0"/>
                <a:cs typeface="Times New Roman" pitchFamily="18" charset="0"/>
              </a:rPr>
              <a:t>1</a:t>
            </a:r>
            <a:r>
              <a:rPr lang="en-US" sz="2200" dirty="0" smtClean="0">
                <a:latin typeface="Times New Roman" pitchFamily="18" charset="0"/>
                <a:cs typeface="Times New Roman" pitchFamily="18" charset="0"/>
              </a:rPr>
              <a:t>] </a:t>
            </a:r>
            <a:r>
              <a:rPr lang="sr-Cyrl-CS" sz="2200" dirty="0" smtClean="0">
                <a:latin typeface="Times New Roman" pitchFamily="18" charset="0"/>
                <a:cs typeface="Times New Roman" pitchFamily="18" charset="0"/>
              </a:rPr>
              <a:t>► </a:t>
            </a:r>
            <a:r>
              <a:rPr lang="sr-Latn-CS" sz="2200" b="1" dirty="0" smtClean="0">
                <a:solidFill>
                  <a:srgbClr val="FFFF00"/>
                </a:solidFill>
                <a:latin typeface="Times New Roman" pitchFamily="18" charset="0"/>
                <a:cs typeface="Times New Roman" pitchFamily="18" charset="0"/>
              </a:rPr>
              <a:t>ČEŠ</a:t>
            </a:r>
            <a:r>
              <a:rPr lang="sr-Cyrl-CS" sz="2200" b="1" dirty="0" smtClean="0">
                <a:solidFill>
                  <a:srgbClr val="FFFF00"/>
                </a:solidFill>
                <a:latin typeface="Times New Roman" pitchFamily="18" charset="0"/>
                <a:cs typeface="Times New Roman" pitchFamily="18" charset="0"/>
              </a:rPr>
              <a:t>.</a:t>
            </a:r>
            <a:r>
              <a:rPr lang="sr-Cyrl-CS" sz="2200" dirty="0" smtClean="0">
                <a:latin typeface="Times New Roman" pitchFamily="18" charset="0"/>
                <a:cs typeface="Times New Roman" pitchFamily="18" charset="0"/>
              </a:rPr>
              <a:t> </a:t>
            </a:r>
            <a:r>
              <a:rPr lang="sr-Latn-CS" sz="2200" b="1" dirty="0" smtClean="0">
                <a:latin typeface="Times New Roman" pitchFamily="18" charset="0"/>
                <a:cs typeface="Times New Roman" pitchFamily="18" charset="0"/>
              </a:rPr>
              <a:t>borec</a:t>
            </a:r>
            <a:r>
              <a:rPr lang="sr-Cyrl-CS" sz="2200" dirty="0" smtClean="0">
                <a:latin typeface="Times New Roman" pitchFamily="18" charset="0"/>
                <a:cs typeface="Times New Roman" pitchFamily="18" charset="0"/>
              </a:rPr>
              <a:t> = </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1</a:t>
            </a:r>
            <a:r>
              <a:rPr lang="sr-Latn-CS" sz="2200" b="1" dirty="0" smtClean="0">
                <a:latin typeface="Times New Roman" pitchFamily="18" charset="0"/>
                <a:cs typeface="Times New Roman" pitchFamily="18" charset="0"/>
              </a:rPr>
              <a:t>N</a:t>
            </a:r>
            <a:r>
              <a:rPr lang="sr-Cyrl-CS" sz="2200" b="1" dirty="0" smtClean="0">
                <a:latin typeface="Times New Roman" pitchFamily="18" charset="0"/>
                <a:cs typeface="Times New Roman" pitchFamily="18" charset="0"/>
              </a:rPr>
              <a:t>1</a:t>
            </a:r>
            <a:r>
              <a:rPr lang="sr-Latn-CS" sz="2200" b="1" dirty="0" smtClean="0">
                <a:latin typeface="Times New Roman" pitchFamily="18" charset="0"/>
                <a:cs typeface="Times New Roman" pitchFamily="18" charset="0"/>
              </a:rPr>
              <a:t>m</a:t>
            </a:r>
            <a:r>
              <a:rPr lang="sr-Cyrl-CS" sz="2200" b="1" dirty="0" smtClean="0">
                <a:latin typeface="Times New Roman" pitchFamily="18" charset="0"/>
                <a:cs typeface="Times New Roman" pitchFamily="18" charset="0"/>
              </a:rPr>
              <a:t>+</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1</a:t>
            </a:r>
            <a:r>
              <a:rPr lang="sr-Latn-CS" sz="2200" b="1" dirty="0" smtClean="0">
                <a:latin typeface="Times New Roman" pitchFamily="18" charset="0"/>
                <a:cs typeface="Times New Roman" pitchFamily="18" charset="0"/>
              </a:rPr>
              <a:t>F</a:t>
            </a:r>
            <a:r>
              <a:rPr lang="sr-Cyrl-CS" sz="2200" b="1" dirty="0" smtClean="0">
                <a:latin typeface="Times New Roman" pitchFamily="18" charset="0"/>
                <a:cs typeface="Times New Roman" pitchFamily="18" charset="0"/>
              </a:rPr>
              <a:t>2</a:t>
            </a:r>
            <a:r>
              <a:rPr lang="sr-Latn-CS" sz="2200" b="1" dirty="0" smtClean="0">
                <a:latin typeface="Times New Roman" pitchFamily="18" charset="0"/>
                <a:cs typeface="Times New Roman" pitchFamily="18" charset="0"/>
              </a:rPr>
              <a:t>m</a:t>
            </a:r>
            <a:r>
              <a:rPr lang="sr-Cyrl-CS" sz="2200" b="1" dirty="0" smtClean="0">
                <a:latin typeface="Times New Roman" pitchFamily="18" charset="0"/>
                <a:cs typeface="Times New Roman" pitchFamily="18" charset="0"/>
              </a:rPr>
              <a:t>+</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1</a:t>
            </a:r>
            <a:r>
              <a:rPr lang="sr-Latn-CS" sz="2200" b="1" dirty="0" smtClean="0">
                <a:latin typeface="Times New Roman" pitchFamily="18" charset="0"/>
                <a:cs typeface="Times New Roman" pitchFamily="18" charset="0"/>
              </a:rPr>
              <a:t>Fr</a:t>
            </a:r>
            <a:r>
              <a:rPr lang="sr-Cyrl-CS" sz="2200" b="1" dirty="0" smtClean="0">
                <a:latin typeface="Times New Roman" pitchFamily="18" charset="0"/>
                <a:cs typeface="Times New Roman" pitchFamily="18" charset="0"/>
              </a:rPr>
              <a:t>+</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2</a:t>
            </a:r>
            <a:r>
              <a:rPr lang="sr-Latn-CS" sz="2200" b="1" dirty="0" smtClean="0">
                <a:latin typeface="Times New Roman" pitchFamily="18" charset="0"/>
                <a:cs typeface="Times New Roman" pitchFamily="18" charset="0"/>
              </a:rPr>
              <a:t>Fr</a:t>
            </a:r>
            <a:r>
              <a:rPr lang="sr-Cyrl-CS" sz="2200" dirty="0" smtClean="0">
                <a:latin typeface="Times New Roman" pitchFamily="18" charset="0"/>
                <a:cs typeface="Times New Roman" pitchFamily="18" charset="0"/>
              </a:rPr>
              <a:t> </a:t>
            </a:r>
            <a:r>
              <a:rPr lang="sr-Latn-CS" sz="2200" dirty="0" smtClean="0">
                <a:latin typeface="Times New Roman" pitchFamily="18" charset="0"/>
                <a:cs typeface="Times New Roman" pitchFamily="18" charset="0"/>
              </a:rPr>
              <a:t>– sportovec, zvl. atlet, gymnasta (při závodě, utkáni); osvědčený, vynikající pracovník (SSČ) © S1Nm </a:t>
            </a:r>
            <a:r>
              <a:rPr lang="ru-RU" sz="2200" dirty="0" smtClean="0">
                <a:latin typeface="Times New Roman" pitchFamily="18" charset="0"/>
                <a:cs typeface="Times New Roman" pitchFamily="18" charset="0"/>
              </a:rPr>
              <a:t>© (#2: Тот, кто борется за</a:t>
            </a:r>
            <a:r>
              <a:rPr lang="en-US" sz="2200"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что-л. или против чего-л.) + </a:t>
            </a:r>
            <a:r>
              <a:rPr lang="en-US" sz="2200" dirty="0" smtClean="0">
                <a:latin typeface="Times New Roman" pitchFamily="18" charset="0"/>
                <a:cs typeface="Times New Roman" pitchFamily="18" charset="0"/>
              </a:rPr>
              <a:t>S</a:t>
            </a:r>
            <a:r>
              <a:rPr lang="ru-RU" sz="2200" dirty="0" smtClean="0">
                <a:latin typeface="Times New Roman" pitchFamily="18" charset="0"/>
                <a:cs typeface="Times New Roman" pitchFamily="18" charset="0"/>
              </a:rPr>
              <a:t>1</a:t>
            </a:r>
            <a:r>
              <a:rPr lang="en-US" sz="2200" dirty="0" smtClean="0">
                <a:latin typeface="Times New Roman" pitchFamily="18" charset="0"/>
                <a:cs typeface="Times New Roman" pitchFamily="18" charset="0"/>
              </a:rPr>
              <a:t>Fm</a:t>
            </a:r>
            <a:r>
              <a:rPr lang="ru-RU" sz="2200" dirty="0" smtClean="0">
                <a:latin typeface="Times New Roman" pitchFamily="18" charset="0"/>
                <a:cs typeface="Times New Roman" pitchFamily="18" charset="0"/>
              </a:rPr>
              <a:t> (#1: тот, кто участвует в борьбе /2</a:t>
            </a:r>
            <a:r>
              <a:rPr lang="en-US" sz="2200"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зн./; &lt;...&gt; или</a:t>
            </a:r>
            <a:r>
              <a:rPr lang="en-US" sz="2200"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артист цирка, занимающийся борьбой) + </a:t>
            </a:r>
            <a:r>
              <a:rPr lang="en-US" sz="2200" dirty="0" smtClean="0">
                <a:latin typeface="Times New Roman" pitchFamily="18" charset="0"/>
                <a:cs typeface="Times New Roman" pitchFamily="18" charset="0"/>
              </a:rPr>
              <a:t>S</a:t>
            </a:r>
            <a:r>
              <a:rPr lang="ru-RU" sz="2200" dirty="0" smtClean="0">
                <a:latin typeface="Times New Roman" pitchFamily="18" charset="0"/>
                <a:cs typeface="Times New Roman" pitchFamily="18" charset="0"/>
              </a:rPr>
              <a:t>1</a:t>
            </a:r>
            <a:r>
              <a:rPr lang="en-US" sz="2200" dirty="0" smtClean="0">
                <a:latin typeface="Times New Roman" pitchFamily="18" charset="0"/>
                <a:cs typeface="Times New Roman" pitchFamily="18" charset="0"/>
              </a:rPr>
              <a:t>Fr</a:t>
            </a:r>
            <a:r>
              <a:rPr lang="ru-RU" sz="2200" dirty="0" smtClean="0">
                <a:latin typeface="Times New Roman" pitchFamily="18" charset="0"/>
                <a:cs typeface="Times New Roman" pitchFamily="18" charset="0"/>
              </a:rPr>
              <a:t> (#: &lt;...&gt;</a:t>
            </a:r>
            <a:r>
              <a:rPr lang="sr-Latn-CS" sz="2200" dirty="0" smtClean="0">
                <a:latin typeface="Times New Roman" pitchFamily="18" charset="0"/>
                <a:cs typeface="Times New Roman" pitchFamily="18" charset="0"/>
              </a:rPr>
              <a:t> zvl. &lt;...&gt;) + </a:t>
            </a:r>
            <a:r>
              <a:rPr lang="en-U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2</a:t>
            </a:r>
            <a:r>
              <a:rPr lang="en-US" sz="2200" dirty="0" smtClean="0">
                <a:latin typeface="Times New Roman" pitchFamily="18" charset="0"/>
                <a:cs typeface="Times New Roman" pitchFamily="18" charset="0"/>
              </a:rPr>
              <a:t>Fr</a:t>
            </a:r>
            <a:r>
              <a:rPr lang="sr-Cyrl-CS" sz="2200" dirty="0" smtClean="0">
                <a:latin typeface="Times New Roman" pitchFamily="18" charset="0"/>
                <a:cs typeface="Times New Roman" pitchFamily="18" charset="0"/>
              </a:rPr>
              <a:t> (*: </a:t>
            </a:r>
            <a:r>
              <a:rPr lang="sr-Latn-CS" sz="2200" dirty="0" smtClean="0">
                <a:latin typeface="Times New Roman" pitchFamily="18" charset="0"/>
                <a:cs typeface="Times New Roman" pitchFamily="18" charset="0"/>
              </a:rPr>
              <a:t>atlet, gymnasta (při závodě, utkáni); osvědčený,</a:t>
            </a:r>
            <a:r>
              <a:rPr lang="en-US" sz="2200" dirty="0" smtClean="0">
                <a:latin typeface="Times New Roman" pitchFamily="18" charset="0"/>
                <a:cs typeface="Times New Roman" pitchFamily="18" charset="0"/>
              </a:rPr>
              <a:t> </a:t>
            </a:r>
            <a:r>
              <a:rPr lang="sr-Latn-CS" sz="2200" dirty="0" smtClean="0">
                <a:latin typeface="Times New Roman" pitchFamily="18" charset="0"/>
                <a:cs typeface="Times New Roman" pitchFamily="18" charset="0"/>
              </a:rPr>
              <a:t>vynikající pracovník) (</a:t>
            </a:r>
            <a:r>
              <a:rPr lang="sr-Cyrl-CS" sz="2200" dirty="0" smtClean="0">
                <a:latin typeface="Times New Roman" pitchFamily="18" charset="0"/>
                <a:cs typeface="Times New Roman" pitchFamily="18" charset="0"/>
              </a:rPr>
              <a:t>БТС</a:t>
            </a:r>
            <a:r>
              <a:rPr lang="sr-Cyrl-CS" sz="2200" b="1" baseline="30000" dirty="0" smtClean="0">
                <a:latin typeface="Times New Roman" pitchFamily="18" charset="0"/>
                <a:cs typeface="Times New Roman" pitchFamily="18" charset="0"/>
              </a:rPr>
              <a:t>1</a:t>
            </a:r>
            <a:r>
              <a:rPr lang="sr-Cyrl-CS" sz="2200" dirty="0" smtClean="0">
                <a:latin typeface="Times New Roman" pitchFamily="18" charset="0"/>
                <a:cs typeface="Times New Roman" pitchFamily="18" charset="0"/>
              </a:rPr>
              <a:t>).</a:t>
            </a:r>
            <a:endParaRPr lang="sr-Latn-CS" sz="2200" dirty="0" smtClean="0">
              <a:latin typeface="Times New Roman" pitchFamily="18" charset="0"/>
              <a:cs typeface="Times New Roman" pitchFamily="18" charset="0"/>
            </a:endParaRPr>
          </a:p>
          <a:p>
            <a:pPr algn="just"/>
            <a:endParaRPr lang="sr-Latn-CS" sz="1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19200"/>
            <a:ext cx="8839200" cy="5486400"/>
          </a:xfrm>
        </p:spPr>
        <p:txBody>
          <a:bodyPr>
            <a:normAutofit/>
          </a:bodyPr>
          <a:lstStyle/>
          <a:p>
            <a:r>
              <a:rPr lang="sr-Latn-CS" dirty="0" smtClean="0">
                <a:latin typeface="Times New Roman" pitchFamily="18" charset="0"/>
                <a:cs typeface="Times New Roman" pitchFamily="18" charset="0"/>
              </a:rPr>
              <a:t>R. Filipović i A. Menac u </a:t>
            </a:r>
            <a:r>
              <a:rPr lang="sr-Latn-CS" i="1" dirty="0" smtClean="0">
                <a:latin typeface="Times New Roman" pitchFamily="18" charset="0"/>
                <a:cs typeface="Times New Roman" pitchFamily="18" charset="0"/>
              </a:rPr>
              <a:t>Filipović, Menac 2005 </a:t>
            </a:r>
            <a:r>
              <a:rPr lang="sr-Latn-CS" dirty="0" smtClean="0">
                <a:latin typeface="Times New Roman" pitchFamily="18" charset="0"/>
                <a:cs typeface="Times New Roman" pitchFamily="18" charset="0"/>
              </a:rPr>
              <a:t>ne analiziraju semantičko pozajmljivanje, odn. “transfer značenja”</a:t>
            </a:r>
            <a:r>
              <a:rPr lang="en-US" dirty="0" smtClean="0">
                <a:latin typeface="Times New Roman" pitchFamily="18" charset="0"/>
                <a:cs typeface="Times New Roman" pitchFamily="18" charset="0"/>
              </a:rPr>
              <a:t>.</a:t>
            </a:r>
            <a:r>
              <a:rPr lang="sr-Latn-C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a:t>
            </a:r>
            <a:r>
              <a:rPr lang="sr-Latn-CS" dirty="0" smtClean="0">
                <a:latin typeface="Times New Roman" pitchFamily="18" charset="0"/>
                <a:cs typeface="Times New Roman" pitchFamily="18" charset="0"/>
              </a:rPr>
              <a:t>utori razlikuju nultu, primarnu i sekundarnu adaptaciju i zadržavaju podelu iz 1990. U prvom teorijskom delu knjige upotrebljavaju termin “transsemantizacija” (Filipović, Menac 2005: 12). </a:t>
            </a:r>
            <a:endParaRPr lang="sr-Latn-C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sr-Latn-CS" b="1" dirty="0" smtClean="0">
                <a:solidFill>
                  <a:srgbClr val="FFC000"/>
                </a:solidFill>
                <a:latin typeface="Times New Roman" pitchFamily="18" charset="0"/>
                <a:cs typeface="Times New Roman" pitchFamily="18" charset="0"/>
              </a:rPr>
              <a:t>Primer za S1</a:t>
            </a:r>
            <a:r>
              <a:rPr lang="en-US" b="1" dirty="0" smtClean="0">
                <a:solidFill>
                  <a:srgbClr val="FFC000"/>
                </a:solidFill>
                <a:latin typeface="Times New Roman" pitchFamily="18" charset="0"/>
                <a:cs typeface="Times New Roman" pitchFamily="18" charset="0"/>
              </a:rPr>
              <a:t>Nm+S1Fm+S1Fr+S2Nr</a:t>
            </a:r>
            <a:r>
              <a:rPr lang="sr-Latn-CS" b="1" dirty="0" smtClean="0">
                <a:solidFill>
                  <a:srgbClr val="FFC000"/>
                </a:solidFill>
                <a:latin typeface="Times New Roman" pitchFamily="18" charset="0"/>
                <a:cs typeface="Times New Roman" pitchFamily="18" charset="0"/>
              </a:rPr>
              <a:t> </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1447800"/>
            <a:ext cx="8305800" cy="5257800"/>
          </a:xfrm>
        </p:spPr>
        <p:txBody>
          <a:bodyPr>
            <a:noAutofit/>
          </a:bodyPr>
          <a:lstStyle/>
          <a:p>
            <a:pPr marL="0" indent="0" algn="just">
              <a:spcBef>
                <a:spcPts val="0"/>
              </a:spcBef>
            </a:pPr>
            <a:r>
              <a:rPr lang="en-US" sz="2200" dirty="0" smtClean="0">
                <a:solidFill>
                  <a:srgbClr val="92D050"/>
                </a:solidFill>
                <a:latin typeface="Times New Roman" pitchFamily="18" charset="0"/>
                <a:cs typeface="Times New Roman" pitchFamily="18" charset="0"/>
              </a:rPr>
              <a:t> </a:t>
            </a:r>
            <a:r>
              <a:rPr lang="en-US" sz="2200" b="1" dirty="0" smtClean="0">
                <a:solidFill>
                  <a:srgbClr val="92D050"/>
                </a:solidFill>
                <a:latin typeface="Times New Roman" pitchFamily="18" charset="0"/>
                <a:cs typeface="Times New Roman" pitchFamily="18" charset="0"/>
              </a:rPr>
              <a:t>RUS</a:t>
            </a:r>
            <a:r>
              <a:rPr lang="sr-Cyrl-CS" sz="2200" b="1" dirty="0" smtClean="0">
                <a:solidFill>
                  <a:srgbClr val="92D050"/>
                </a:solidFill>
                <a:latin typeface="Times New Roman" pitchFamily="18" charset="0"/>
                <a:cs typeface="Times New Roman" pitchFamily="18" charset="0"/>
              </a:rPr>
              <a:t>.</a:t>
            </a:r>
            <a:r>
              <a:rPr lang="sr-Cyrl-CS" sz="2200" dirty="0" smtClean="0">
                <a:latin typeface="Times New Roman" pitchFamily="18" charset="0"/>
                <a:cs typeface="Times New Roman" pitchFamily="18" charset="0"/>
              </a:rPr>
              <a:t> </a:t>
            </a:r>
            <a:r>
              <a:rPr lang="sr-Cyrl-CS" sz="2200" b="1" dirty="0" smtClean="0">
                <a:latin typeface="Times New Roman" pitchFamily="18" charset="0"/>
                <a:cs typeface="Times New Roman" pitchFamily="18" charset="0"/>
              </a:rPr>
              <a:t>азбука</a:t>
            </a:r>
            <a:r>
              <a:rPr lang="sr-Cyrl-C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t>
            </a:r>
            <a:r>
              <a:rPr lang="ru-RU" sz="2200" i="1" dirty="0" smtClean="0">
                <a:latin typeface="Times New Roman" pitchFamily="18" charset="0"/>
                <a:cs typeface="Times New Roman" pitchFamily="18" charset="0"/>
              </a:rPr>
              <a:t>1. Алфавит, совокупность букв для данного языка. </a:t>
            </a:r>
            <a:r>
              <a:rPr lang="en-US" sz="2200" i="1" dirty="0" smtClean="0">
                <a:latin typeface="Times New Roman" pitchFamily="18" charset="0"/>
                <a:cs typeface="Times New Roman" pitchFamily="18" charset="0"/>
              </a:rPr>
              <a:t>// </a:t>
            </a:r>
            <a:r>
              <a:rPr lang="ru-RU" sz="2200" i="1" dirty="0" smtClean="0">
                <a:latin typeface="Times New Roman" pitchFamily="18" charset="0"/>
                <a:cs typeface="Times New Roman" pitchFamily="18" charset="0"/>
              </a:rPr>
              <a:t>Совокупность знаков, служащих для передачи какого-н. текста. 2. Книга для начального обучения грамоте, букварь.</a:t>
            </a:r>
            <a:r>
              <a:rPr lang="en-US" sz="2200" i="1" dirty="0" smtClean="0">
                <a:latin typeface="Times New Roman" pitchFamily="18" charset="0"/>
                <a:cs typeface="Times New Roman" pitchFamily="18" charset="0"/>
              </a:rPr>
              <a:t> // </a:t>
            </a:r>
            <a:r>
              <a:rPr lang="ru-RU" sz="2200" i="1" dirty="0" smtClean="0">
                <a:latin typeface="Times New Roman" pitchFamily="18" charset="0"/>
                <a:cs typeface="Times New Roman" pitchFamily="18" charset="0"/>
              </a:rPr>
              <a:t>Основные начала какой-н. науки или системы знаний.</a:t>
            </a:r>
            <a:r>
              <a:rPr lang="en-US" sz="2200" i="1" dirty="0" smtClean="0">
                <a:latin typeface="Times New Roman" pitchFamily="18" charset="0"/>
                <a:cs typeface="Times New Roman" pitchFamily="18" charset="0"/>
              </a:rPr>
              <a:t> </a:t>
            </a:r>
            <a:r>
              <a:rPr lang="sr-Cyrl-CS" sz="2200" dirty="0" smtClean="0">
                <a:latin typeface="Times New Roman" pitchFamily="18" charset="0"/>
                <a:cs typeface="Times New Roman" pitchFamily="18" charset="0"/>
              </a:rPr>
              <a:t>ТСРЈ</a:t>
            </a:r>
            <a:r>
              <a:rPr lang="en-US" sz="2200" dirty="0" smtClean="0">
                <a:latin typeface="Times New Roman" pitchFamily="18" charset="0"/>
                <a:cs typeface="Times New Roman" pitchFamily="18" charset="0"/>
              </a:rPr>
              <a:t>] </a:t>
            </a:r>
            <a:r>
              <a:rPr lang="sr-Cyrl-CS" sz="2200" dirty="0" smtClean="0">
                <a:latin typeface="Times New Roman" pitchFamily="18" charset="0"/>
                <a:cs typeface="Times New Roman" pitchFamily="18" charset="0"/>
              </a:rPr>
              <a:t>► </a:t>
            </a:r>
            <a:r>
              <a:rPr lang="sr-Latn-CS" sz="2200" b="1" dirty="0" smtClean="0">
                <a:solidFill>
                  <a:srgbClr val="FFFF00"/>
                </a:solidFill>
                <a:latin typeface="Times New Roman" pitchFamily="18" charset="0"/>
                <a:cs typeface="Times New Roman" pitchFamily="18" charset="0"/>
              </a:rPr>
              <a:t>SLOVAČ</a:t>
            </a:r>
            <a:r>
              <a:rPr lang="sr-Cyrl-CS" sz="2200" dirty="0" smtClean="0">
                <a:latin typeface="Times New Roman" pitchFamily="18" charset="0"/>
                <a:cs typeface="Times New Roman" pitchFamily="18" charset="0"/>
              </a:rPr>
              <a:t>. </a:t>
            </a:r>
            <a:r>
              <a:rPr lang="sr-Latn-CS" sz="2200" b="1" dirty="0" smtClean="0">
                <a:latin typeface="Times New Roman" pitchFamily="18" charset="0"/>
                <a:cs typeface="Times New Roman" pitchFamily="18" charset="0"/>
              </a:rPr>
              <a:t>azbuka</a:t>
            </a:r>
            <a:r>
              <a:rPr lang="sr-Cyrl-CS" sz="2200" dirty="0" smtClean="0">
                <a:latin typeface="Times New Roman" pitchFamily="18" charset="0"/>
                <a:cs typeface="Times New Roman" pitchFamily="18" charset="0"/>
              </a:rPr>
              <a:t> = </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1</a:t>
            </a:r>
            <a:r>
              <a:rPr lang="sr-Latn-CS" sz="2200" b="1" dirty="0" smtClean="0">
                <a:latin typeface="Times New Roman" pitchFamily="18" charset="0"/>
                <a:cs typeface="Times New Roman" pitchFamily="18" charset="0"/>
              </a:rPr>
              <a:t>N</a:t>
            </a:r>
            <a:r>
              <a:rPr lang="sr-Cyrl-CS" sz="2200" b="1" dirty="0" smtClean="0">
                <a:latin typeface="Times New Roman" pitchFamily="18" charset="0"/>
                <a:cs typeface="Times New Roman" pitchFamily="18" charset="0"/>
              </a:rPr>
              <a:t>2</a:t>
            </a:r>
            <a:r>
              <a:rPr lang="sr-Latn-CS" sz="2200" b="1" dirty="0" smtClean="0">
                <a:latin typeface="Times New Roman" pitchFamily="18" charset="0"/>
                <a:cs typeface="Times New Roman" pitchFamily="18" charset="0"/>
              </a:rPr>
              <a:t>m</a:t>
            </a:r>
            <a:r>
              <a:rPr lang="sr-Cyrl-CS" sz="2200" b="1" dirty="0" smtClean="0">
                <a:latin typeface="Times New Roman" pitchFamily="18" charset="0"/>
                <a:cs typeface="Times New Roman" pitchFamily="18" charset="0"/>
              </a:rPr>
              <a:t>+</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1</a:t>
            </a:r>
            <a:r>
              <a:rPr lang="sr-Latn-CS" sz="2200" b="1" dirty="0" smtClean="0">
                <a:latin typeface="Times New Roman" pitchFamily="18" charset="0"/>
                <a:cs typeface="Times New Roman" pitchFamily="18" charset="0"/>
              </a:rPr>
              <a:t>F</a:t>
            </a:r>
            <a:r>
              <a:rPr lang="sr-Cyrl-CS" sz="2200" b="1" dirty="0" smtClean="0">
                <a:latin typeface="Times New Roman" pitchFamily="18" charset="0"/>
                <a:cs typeface="Times New Roman" pitchFamily="18" charset="0"/>
              </a:rPr>
              <a:t>1</a:t>
            </a:r>
            <a:r>
              <a:rPr lang="sr-Latn-CS" sz="2200" b="1" dirty="0" smtClean="0">
                <a:latin typeface="Times New Roman" pitchFamily="18" charset="0"/>
                <a:cs typeface="Times New Roman" pitchFamily="18" charset="0"/>
              </a:rPr>
              <a:t>m</a:t>
            </a:r>
            <a:r>
              <a:rPr lang="sr-Cyrl-CS" sz="2200" b="1" dirty="0" smtClean="0">
                <a:latin typeface="Times New Roman" pitchFamily="18" charset="0"/>
                <a:cs typeface="Times New Roman" pitchFamily="18" charset="0"/>
              </a:rPr>
              <a:t>+</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1</a:t>
            </a:r>
            <a:r>
              <a:rPr lang="sr-Latn-CS" sz="2200" b="1" dirty="0" smtClean="0">
                <a:latin typeface="Times New Roman" pitchFamily="18" charset="0"/>
                <a:cs typeface="Times New Roman" pitchFamily="18" charset="0"/>
              </a:rPr>
              <a:t>F</a:t>
            </a:r>
            <a:r>
              <a:rPr lang="sr-Cyrl-CS" sz="2200" b="1" dirty="0" smtClean="0">
                <a:latin typeface="Times New Roman" pitchFamily="18" charset="0"/>
                <a:cs typeface="Times New Roman" pitchFamily="18" charset="0"/>
              </a:rPr>
              <a:t>1,2</a:t>
            </a:r>
            <a:r>
              <a:rPr lang="sr-Latn-CS" sz="2200" b="1" dirty="0" smtClean="0">
                <a:latin typeface="Times New Roman" pitchFamily="18" charset="0"/>
                <a:cs typeface="Times New Roman" pitchFamily="18" charset="0"/>
              </a:rPr>
              <a:t>r</a:t>
            </a:r>
            <a:r>
              <a:rPr lang="sr-Cyrl-CS" sz="2200" b="1" dirty="0" smtClean="0">
                <a:latin typeface="Times New Roman" pitchFamily="18" charset="0"/>
                <a:cs typeface="Times New Roman" pitchFamily="18" charset="0"/>
              </a:rPr>
              <a:t>+</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2</a:t>
            </a:r>
            <a:r>
              <a:rPr lang="sr-Latn-CS" sz="2200" b="1" dirty="0" smtClean="0">
                <a:latin typeface="Times New Roman" pitchFamily="18" charset="0"/>
                <a:cs typeface="Times New Roman" pitchFamily="18" charset="0"/>
              </a:rPr>
              <a:t>N</a:t>
            </a:r>
            <a:r>
              <a:rPr lang="sr-Cyrl-CS" sz="2200" b="1" dirty="0" smtClean="0">
                <a:latin typeface="Times New Roman" pitchFamily="18" charset="0"/>
                <a:cs typeface="Times New Roman" pitchFamily="18" charset="0"/>
              </a:rPr>
              <a:t>3</a:t>
            </a:r>
            <a:r>
              <a:rPr lang="sr-Latn-CS" sz="2200" b="1" dirty="0" smtClean="0">
                <a:latin typeface="Times New Roman" pitchFamily="18" charset="0"/>
                <a:cs typeface="Times New Roman" pitchFamily="18" charset="0"/>
              </a:rPr>
              <a:t>r</a:t>
            </a:r>
            <a:r>
              <a:rPr lang="sr-Cyrl-CS" sz="2200" dirty="0" smtClean="0">
                <a:latin typeface="Times New Roman" pitchFamily="18" charset="0"/>
                <a:cs typeface="Times New Roman" pitchFamily="18" charset="0"/>
              </a:rPr>
              <a:t> </a:t>
            </a:r>
            <a:r>
              <a:rPr lang="sr-Latn-CS" sz="2200" dirty="0" smtClean="0">
                <a:latin typeface="Times New Roman" pitchFamily="18" charset="0"/>
                <a:cs typeface="Times New Roman" pitchFamily="18" charset="0"/>
              </a:rPr>
              <a:t>– 1. pomenovanie pre súhrn a poradie pismen ruskej abecedy, ktoré vzniklo z prvých dvoch písmen staroslovienskej abecedy; 2. písmo, ktoré postupne vzniklo z písmen cirkvenoslovanských a obsahuje znaku písma použivaného východnými Slovanmi /hlaholika, cyrilika, graždanka/; 3. teoretická štúdia o ruskom bohoslužobnom speve a o jeho notácii /do 19 stor./ (SCSI) © S</a:t>
            </a:r>
            <a:r>
              <a:rPr lang="sr-Cyrl-CS" sz="2200" dirty="0" smtClean="0">
                <a:latin typeface="Times New Roman" pitchFamily="18" charset="0"/>
                <a:cs typeface="Times New Roman" pitchFamily="18" charset="0"/>
              </a:rPr>
              <a:t>1</a:t>
            </a:r>
            <a:r>
              <a:rPr lang="sr-Latn-CS" sz="2200" dirty="0" smtClean="0">
                <a:latin typeface="Times New Roman" pitchFamily="18" charset="0"/>
                <a:cs typeface="Times New Roman" pitchFamily="18" charset="0"/>
              </a:rPr>
              <a:t>Nm</a:t>
            </a:r>
            <a:r>
              <a:rPr lang="sr-Cyrl-CS" sz="2200" dirty="0" smtClean="0">
                <a:latin typeface="Times New Roman" pitchFamily="18" charset="0"/>
                <a:cs typeface="Times New Roman" pitchFamily="18" charset="0"/>
              </a:rPr>
              <a:t> (#2: книга для начального обучения грамоте, бук</a:t>
            </a:r>
            <a:r>
              <a:rPr lang="en-US" sz="2200" dirty="0" smtClean="0">
                <a:latin typeface="Times New Roman" pitchFamily="18" charset="0"/>
                <a:cs typeface="Times New Roman" pitchFamily="18" charset="0"/>
              </a:rPr>
              <a:t>-</a:t>
            </a:r>
            <a:r>
              <a:rPr lang="sr-Cyrl-CS" sz="2200" dirty="0" smtClean="0">
                <a:latin typeface="Times New Roman" pitchFamily="18" charset="0"/>
                <a:cs typeface="Times New Roman" pitchFamily="18" charset="0"/>
              </a:rPr>
              <a:t>варь // основные начала какой-н. науки или системы знаний) + </a:t>
            </a:r>
            <a:r>
              <a:rPr lang="sr-Latn-C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1</a:t>
            </a:r>
            <a:r>
              <a:rPr lang="sr-Latn-CS" sz="2200" dirty="0" smtClean="0">
                <a:latin typeface="Times New Roman" pitchFamily="18" charset="0"/>
                <a:cs typeface="Times New Roman" pitchFamily="18" charset="0"/>
              </a:rPr>
              <a:t>Fm</a:t>
            </a:r>
            <a:r>
              <a:rPr lang="sr-Cyrl-CS" sz="2200" dirty="0" smtClean="0">
                <a:latin typeface="Times New Roman" pitchFamily="18" charset="0"/>
                <a:cs typeface="Times New Roman" pitchFamily="18" charset="0"/>
              </a:rPr>
              <a:t> (#1: совокупность знаков, служащих для передачи какого-н. текста) + </a:t>
            </a:r>
            <a:r>
              <a:rPr lang="sr-Latn-C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1</a:t>
            </a:r>
            <a:r>
              <a:rPr lang="sr-Latn-CS" sz="2200" dirty="0" smtClean="0">
                <a:latin typeface="Times New Roman" pitchFamily="18" charset="0"/>
                <a:cs typeface="Times New Roman" pitchFamily="18" charset="0"/>
              </a:rPr>
              <a:t>Fr</a:t>
            </a:r>
            <a:r>
              <a:rPr lang="sr-Cyrl-CS" sz="2200" dirty="0" smtClean="0">
                <a:latin typeface="Times New Roman" pitchFamily="18" charset="0"/>
                <a:cs typeface="Times New Roman" pitchFamily="18" charset="0"/>
              </a:rPr>
              <a:t> (#1: </a:t>
            </a:r>
            <a:r>
              <a:rPr lang="sr-Latn-CS" sz="2200" dirty="0" smtClean="0">
                <a:latin typeface="Times New Roman" pitchFamily="18" charset="0"/>
                <a:cs typeface="Times New Roman" pitchFamily="18" charset="0"/>
              </a:rPr>
              <a:t>ruskej</a:t>
            </a:r>
            <a:r>
              <a:rPr lang="sr-Cyrl-CS" sz="2200" dirty="0" smtClean="0">
                <a:latin typeface="Times New Roman" pitchFamily="18" charset="0"/>
                <a:cs typeface="Times New Roman" pitchFamily="18" charset="0"/>
              </a:rPr>
              <a:t>; #2: </a:t>
            </a:r>
            <a:r>
              <a:rPr lang="sr-Latn-CS" sz="2200" dirty="0" smtClean="0">
                <a:latin typeface="Times New Roman" pitchFamily="18" charset="0"/>
                <a:cs typeface="Times New Roman" pitchFamily="18" charset="0"/>
              </a:rPr>
              <a:t>východnými Slovanmi</a:t>
            </a:r>
            <a:r>
              <a:rPr lang="sr-Cyrl-CS" sz="2200" dirty="0" smtClean="0">
                <a:latin typeface="Times New Roman" pitchFamily="18" charset="0"/>
                <a:cs typeface="Times New Roman" pitchFamily="18" charset="0"/>
              </a:rPr>
              <a:t>) (ТСРЈ</a:t>
            </a:r>
            <a:r>
              <a:rPr lang="sr-Latn-CS" sz="2200" dirty="0" smtClean="0">
                <a:latin typeface="Times New Roman" pitchFamily="18" charset="0"/>
                <a:cs typeface="Times New Roman" pitchFamily="18" charset="0"/>
              </a:rPr>
              <a:t>)</a:t>
            </a:r>
            <a:r>
              <a:rPr lang="sr-Cyrl-CS" sz="2200" dirty="0" smtClean="0">
                <a:latin typeface="Times New Roman" pitchFamily="18" charset="0"/>
                <a:cs typeface="Times New Roman" pitchFamily="18" charset="0"/>
              </a:rPr>
              <a:t>.</a:t>
            </a:r>
            <a:endParaRPr lang="sr-Latn-CS" sz="2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rmAutofit fontScale="90000"/>
          </a:bodyPr>
          <a:lstStyle/>
          <a:p>
            <a:r>
              <a:rPr lang="sr-Latn-CS" b="1" dirty="0" smtClean="0">
                <a:solidFill>
                  <a:srgbClr val="FFC000"/>
                </a:solidFill>
                <a:latin typeface="Times New Roman" pitchFamily="18" charset="0"/>
                <a:cs typeface="Times New Roman" pitchFamily="18" charset="0"/>
              </a:rPr>
              <a:t>Primer za S1</a:t>
            </a:r>
            <a:r>
              <a:rPr lang="en-US" b="1" dirty="0" smtClean="0">
                <a:solidFill>
                  <a:srgbClr val="FFC000"/>
                </a:solidFill>
                <a:latin typeface="Times New Roman" pitchFamily="18" charset="0"/>
                <a:cs typeface="Times New Roman" pitchFamily="18" charset="0"/>
              </a:rPr>
              <a:t>Nm+S1Fm+S2Nr+S2Fr</a:t>
            </a:r>
            <a:r>
              <a:rPr lang="sr-Latn-CS" b="1" dirty="0" smtClean="0">
                <a:solidFill>
                  <a:srgbClr val="FFC000"/>
                </a:solidFill>
                <a:latin typeface="Times New Roman" pitchFamily="18" charset="0"/>
                <a:cs typeface="Times New Roman" pitchFamily="18" charset="0"/>
              </a:rPr>
              <a:t> </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685800" y="1905000"/>
            <a:ext cx="7924800" cy="4800600"/>
          </a:xfrm>
        </p:spPr>
        <p:txBody>
          <a:bodyPr>
            <a:noAutofit/>
          </a:bodyPr>
          <a:lstStyle/>
          <a:p>
            <a:pPr marL="0" indent="0" algn="just">
              <a:spcBef>
                <a:spcPts val="0"/>
              </a:spcBef>
            </a:pPr>
            <a:r>
              <a:rPr lang="en-US" sz="2200" b="1" dirty="0" smtClean="0">
                <a:solidFill>
                  <a:srgbClr val="92D050"/>
                </a:solidFill>
                <a:latin typeface="Times New Roman" pitchFamily="18" charset="0"/>
                <a:cs typeface="Times New Roman" pitchFamily="18" charset="0"/>
              </a:rPr>
              <a:t> RUS</a:t>
            </a:r>
            <a:r>
              <a:rPr lang="sr-Cyrl-CS" sz="2200" b="1" dirty="0" smtClean="0">
                <a:solidFill>
                  <a:srgbClr val="92D050"/>
                </a:solidFill>
                <a:latin typeface="Times New Roman" pitchFamily="18" charset="0"/>
                <a:cs typeface="Times New Roman" pitchFamily="18" charset="0"/>
              </a:rPr>
              <a:t>.</a:t>
            </a:r>
            <a:r>
              <a:rPr lang="sr-Cyrl-CS" sz="2200" dirty="0" smtClean="0">
                <a:solidFill>
                  <a:srgbClr val="92D050"/>
                </a:solidFill>
                <a:latin typeface="Times New Roman" pitchFamily="18" charset="0"/>
                <a:cs typeface="Times New Roman" pitchFamily="18" charset="0"/>
              </a:rPr>
              <a:t> </a:t>
            </a:r>
            <a:r>
              <a:rPr lang="sr-Cyrl-CS" sz="2200" b="1" dirty="0" smtClean="0">
                <a:latin typeface="Times New Roman" pitchFamily="18" charset="0"/>
                <a:cs typeface="Times New Roman" pitchFamily="18" charset="0"/>
              </a:rPr>
              <a:t>журнал</a:t>
            </a:r>
            <a:r>
              <a:rPr lang="sr-Cyrl-C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t>
            </a:r>
            <a:r>
              <a:rPr lang="sr-Cyrl-CS" sz="2200" i="1" dirty="0" smtClean="0">
                <a:latin typeface="Times New Roman" pitchFamily="18" charset="0"/>
                <a:cs typeface="Times New Roman" pitchFamily="18" charset="0"/>
              </a:rPr>
              <a:t>1. Периодическое издание в виде книжки, а также отдельная книжка этого издания. 2. Книга или тетрадь для периодической записи событий. </a:t>
            </a:r>
            <a:r>
              <a:rPr lang="sr-Cyrl-CS" sz="2200" dirty="0" smtClean="0">
                <a:latin typeface="Times New Roman" pitchFamily="18" charset="0"/>
                <a:cs typeface="Times New Roman" pitchFamily="18" charset="0"/>
              </a:rPr>
              <a:t>МАС</a:t>
            </a:r>
            <a:r>
              <a:rPr lang="en-US" sz="2200" dirty="0" smtClean="0">
                <a:latin typeface="Times New Roman" pitchFamily="18" charset="0"/>
                <a:cs typeface="Times New Roman" pitchFamily="18" charset="0"/>
              </a:rPr>
              <a:t>] </a:t>
            </a:r>
            <a:r>
              <a:rPr lang="sr-Cyrl-CS" sz="2200" dirty="0" smtClean="0">
                <a:latin typeface="Times New Roman" pitchFamily="18" charset="0"/>
                <a:cs typeface="Times New Roman" pitchFamily="18" charset="0"/>
              </a:rPr>
              <a:t>► </a:t>
            </a:r>
            <a:r>
              <a:rPr lang="en-US" sz="2200" b="1" dirty="0" smtClean="0">
                <a:solidFill>
                  <a:srgbClr val="FFFF00"/>
                </a:solidFill>
                <a:latin typeface="Times New Roman" pitchFamily="18" charset="0"/>
                <a:cs typeface="Times New Roman" pitchFamily="18" charset="0"/>
              </a:rPr>
              <a:t>MAK</a:t>
            </a:r>
            <a:r>
              <a:rPr lang="sr-Cyrl-CS" sz="2200" b="1" dirty="0" smtClean="0">
                <a:solidFill>
                  <a:srgbClr val="FFFF00"/>
                </a:solidFill>
                <a:latin typeface="Times New Roman" pitchFamily="18" charset="0"/>
                <a:cs typeface="Times New Roman" pitchFamily="18" charset="0"/>
              </a:rPr>
              <a:t>.</a:t>
            </a:r>
            <a:r>
              <a:rPr lang="sr-Cyrl-CS" sz="2200" dirty="0" smtClean="0">
                <a:latin typeface="Times New Roman" pitchFamily="18" charset="0"/>
                <a:cs typeface="Times New Roman" pitchFamily="18" charset="0"/>
              </a:rPr>
              <a:t> </a:t>
            </a:r>
            <a:r>
              <a:rPr lang="sr-Cyrl-CS" sz="2200" b="1" dirty="0" smtClean="0">
                <a:latin typeface="Times New Roman" pitchFamily="18" charset="0"/>
                <a:cs typeface="Times New Roman" pitchFamily="18" charset="0"/>
              </a:rPr>
              <a:t>журнал</a:t>
            </a:r>
            <a:r>
              <a:rPr lang="sr-Cyrl-CS" sz="2200" dirty="0" smtClean="0">
                <a:latin typeface="Times New Roman" pitchFamily="18" charset="0"/>
                <a:cs typeface="Times New Roman" pitchFamily="18" charset="0"/>
              </a:rPr>
              <a:t> = </a:t>
            </a:r>
            <a:r>
              <a:rPr lang="en-U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1</a:t>
            </a:r>
            <a:r>
              <a:rPr lang="en-US" sz="2200" b="1" dirty="0" smtClean="0">
                <a:latin typeface="Times New Roman" pitchFamily="18" charset="0"/>
                <a:cs typeface="Times New Roman" pitchFamily="18" charset="0"/>
              </a:rPr>
              <a:t>N</a:t>
            </a:r>
            <a:r>
              <a:rPr lang="sr-Cyrl-CS" sz="2200" b="1" dirty="0" smtClean="0">
                <a:latin typeface="Times New Roman" pitchFamily="18" charset="0"/>
                <a:cs typeface="Times New Roman" pitchFamily="18" charset="0"/>
              </a:rPr>
              <a:t>2</a:t>
            </a:r>
            <a:r>
              <a:rPr lang="en-US" sz="2200" b="1" dirty="0" smtClean="0">
                <a:latin typeface="Times New Roman" pitchFamily="18" charset="0"/>
                <a:cs typeface="Times New Roman" pitchFamily="18" charset="0"/>
              </a:rPr>
              <a:t>m</a:t>
            </a:r>
            <a:r>
              <a:rPr lang="sr-Cyrl-CS" sz="2200" b="1" dirty="0" smtClean="0">
                <a:latin typeface="Times New Roman" pitchFamily="18" charset="0"/>
                <a:cs typeface="Times New Roman" pitchFamily="18" charset="0"/>
              </a:rPr>
              <a:t>+</a:t>
            </a:r>
            <a:r>
              <a:rPr lang="en-U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1</a:t>
            </a:r>
            <a:r>
              <a:rPr lang="en-US" sz="2200" b="1" dirty="0" smtClean="0">
                <a:latin typeface="Times New Roman" pitchFamily="18" charset="0"/>
                <a:cs typeface="Times New Roman" pitchFamily="18" charset="0"/>
              </a:rPr>
              <a:t>F</a:t>
            </a:r>
            <a:r>
              <a:rPr lang="sr-Cyrl-CS" sz="2200" b="1" dirty="0" smtClean="0">
                <a:latin typeface="Times New Roman" pitchFamily="18" charset="0"/>
                <a:cs typeface="Times New Roman" pitchFamily="18" charset="0"/>
              </a:rPr>
              <a:t>1</a:t>
            </a:r>
            <a:r>
              <a:rPr lang="en-US" sz="2200" b="1" dirty="0" smtClean="0">
                <a:latin typeface="Times New Roman" pitchFamily="18" charset="0"/>
                <a:cs typeface="Times New Roman" pitchFamily="18" charset="0"/>
              </a:rPr>
              <a:t>m</a:t>
            </a:r>
            <a:r>
              <a:rPr lang="sr-Cyrl-CS" sz="2200" b="1" dirty="0" smtClean="0">
                <a:latin typeface="Times New Roman" pitchFamily="18" charset="0"/>
                <a:cs typeface="Times New Roman" pitchFamily="18" charset="0"/>
              </a:rPr>
              <a:t>+</a:t>
            </a:r>
            <a:r>
              <a:rPr lang="en-U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2</a:t>
            </a:r>
            <a:r>
              <a:rPr lang="en-US" sz="2200" b="1" dirty="0" smtClean="0">
                <a:latin typeface="Times New Roman" pitchFamily="18" charset="0"/>
                <a:cs typeface="Times New Roman" pitchFamily="18" charset="0"/>
              </a:rPr>
              <a:t>N</a:t>
            </a:r>
            <a:r>
              <a:rPr lang="sr-Cyrl-CS" sz="2200" b="1" dirty="0" smtClean="0">
                <a:latin typeface="Times New Roman" pitchFamily="18" charset="0"/>
                <a:cs typeface="Times New Roman" pitchFamily="18" charset="0"/>
              </a:rPr>
              <a:t>2</a:t>
            </a:r>
            <a:r>
              <a:rPr lang="en-US" sz="2200" b="1" dirty="0" smtClean="0">
                <a:latin typeface="Times New Roman" pitchFamily="18" charset="0"/>
                <a:cs typeface="Times New Roman" pitchFamily="18" charset="0"/>
              </a:rPr>
              <a:t>r</a:t>
            </a:r>
            <a:r>
              <a:rPr lang="sr-Cyrl-CS" sz="2200" b="1" dirty="0" smtClean="0">
                <a:latin typeface="Times New Roman" pitchFamily="18" charset="0"/>
                <a:cs typeface="Times New Roman" pitchFamily="18" charset="0"/>
              </a:rPr>
              <a:t>+</a:t>
            </a:r>
            <a:r>
              <a:rPr lang="en-U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2</a:t>
            </a:r>
            <a:r>
              <a:rPr lang="en-US" sz="2200" b="1" dirty="0" smtClean="0">
                <a:latin typeface="Times New Roman" pitchFamily="18" charset="0"/>
                <a:cs typeface="Times New Roman" pitchFamily="18" charset="0"/>
              </a:rPr>
              <a:t>F</a:t>
            </a:r>
            <a:r>
              <a:rPr lang="sr-Cyrl-CS" sz="2200" b="1" dirty="0" smtClean="0">
                <a:latin typeface="Times New Roman" pitchFamily="18" charset="0"/>
                <a:cs typeface="Times New Roman" pitchFamily="18" charset="0"/>
              </a:rPr>
              <a:t>1</a:t>
            </a:r>
            <a:r>
              <a:rPr lang="en-US" sz="2200" b="1" dirty="0" smtClean="0">
                <a:latin typeface="Times New Roman" pitchFamily="18" charset="0"/>
                <a:cs typeface="Times New Roman" pitchFamily="18" charset="0"/>
              </a:rPr>
              <a:t>r</a:t>
            </a:r>
            <a:r>
              <a:rPr lang="sr-Cyrl-CS" sz="2200" b="1" dirty="0" smtClean="0">
                <a:latin typeface="Times New Roman" pitchFamily="18" charset="0"/>
                <a:cs typeface="Times New Roman" pitchFamily="18" charset="0"/>
              </a:rPr>
              <a:t> </a:t>
            </a:r>
            <a:r>
              <a:rPr lang="sr-Latn-CS" sz="2200" dirty="0" smtClean="0">
                <a:latin typeface="Times New Roman" pitchFamily="18" charset="0"/>
                <a:cs typeface="Times New Roman" pitchFamily="18" charset="0"/>
              </a:rPr>
              <a:t>–</a:t>
            </a:r>
            <a:r>
              <a:rPr lang="sr-Cyrl-CS" sz="2200" dirty="0" smtClean="0">
                <a:latin typeface="Times New Roman" pitchFamily="18" charset="0"/>
                <a:cs typeface="Times New Roman" pitchFamily="18" charset="0"/>
              </a:rPr>
              <a:t> 1. дневен весник или периодич</a:t>
            </a:r>
            <a:r>
              <a:rPr lang="en-US" sz="2200" dirty="0" smtClean="0">
                <a:latin typeface="Times New Roman" pitchFamily="18" charset="0"/>
                <a:cs typeface="Times New Roman" pitchFamily="18" charset="0"/>
              </a:rPr>
              <a:t>-</a:t>
            </a:r>
            <a:r>
              <a:rPr lang="sr-Cyrl-CS" sz="2200" dirty="0" smtClean="0">
                <a:latin typeface="Times New Roman" pitchFamily="18" charset="0"/>
                <a:cs typeface="Times New Roman" pitchFamily="18" charset="0"/>
              </a:rPr>
              <a:t>но списание; 2. краток информативен филм за современите свет</a:t>
            </a:r>
            <a:r>
              <a:rPr lang="en-US" sz="2200" dirty="0" smtClean="0">
                <a:latin typeface="Times New Roman" pitchFamily="18" charset="0"/>
                <a:cs typeface="Times New Roman" pitchFamily="18" charset="0"/>
              </a:rPr>
              <a:t>-</a:t>
            </a:r>
            <a:r>
              <a:rPr lang="sr-Cyrl-CS" sz="2200" dirty="0" smtClean="0">
                <a:latin typeface="Times New Roman" pitchFamily="18" charset="0"/>
                <a:cs typeface="Times New Roman" pitchFamily="18" charset="0"/>
              </a:rPr>
              <a:t>ски случувања (ТРМЈ) © </a:t>
            </a:r>
            <a:r>
              <a:rPr lang="en-U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1</a:t>
            </a:r>
            <a:r>
              <a:rPr lang="en-US" sz="2200" dirty="0" smtClean="0">
                <a:latin typeface="Times New Roman" pitchFamily="18" charset="0"/>
                <a:cs typeface="Times New Roman" pitchFamily="18" charset="0"/>
              </a:rPr>
              <a:t>Nm</a:t>
            </a:r>
            <a:r>
              <a:rPr lang="sr-Cyrl-CS" sz="2200" dirty="0" smtClean="0">
                <a:latin typeface="Times New Roman" pitchFamily="18" charset="0"/>
                <a:cs typeface="Times New Roman" pitchFamily="18" charset="0"/>
              </a:rPr>
              <a:t> (#2: книга или тетрадь для пери</a:t>
            </a:r>
            <a:r>
              <a:rPr lang="en-US" sz="2200" dirty="0" smtClean="0">
                <a:latin typeface="Times New Roman" pitchFamily="18" charset="0"/>
                <a:cs typeface="Times New Roman" pitchFamily="18" charset="0"/>
              </a:rPr>
              <a:t>-</a:t>
            </a:r>
            <a:r>
              <a:rPr lang="sr-Cyrl-CS" sz="2200" dirty="0" smtClean="0">
                <a:latin typeface="Times New Roman" pitchFamily="18" charset="0"/>
                <a:cs typeface="Times New Roman" pitchFamily="18" charset="0"/>
              </a:rPr>
              <a:t>одической записи событий) + </a:t>
            </a:r>
            <a:r>
              <a:rPr lang="en-U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1</a:t>
            </a:r>
            <a:r>
              <a:rPr lang="en-US" sz="2200" dirty="0" smtClean="0">
                <a:latin typeface="Times New Roman" pitchFamily="18" charset="0"/>
                <a:cs typeface="Times New Roman" pitchFamily="18" charset="0"/>
              </a:rPr>
              <a:t>Fm</a:t>
            </a:r>
            <a:r>
              <a:rPr lang="sr-Cyrl-CS" sz="2200" dirty="0" smtClean="0">
                <a:latin typeface="Times New Roman" pitchFamily="18" charset="0"/>
                <a:cs typeface="Times New Roman" pitchFamily="18" charset="0"/>
              </a:rPr>
              <a:t> (#1: а также отдельная книжка этого издания) + </a:t>
            </a:r>
            <a:r>
              <a:rPr lang="en-U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2</a:t>
            </a:r>
            <a:r>
              <a:rPr lang="en-US" sz="2200" dirty="0" smtClean="0">
                <a:latin typeface="Times New Roman" pitchFamily="18" charset="0"/>
                <a:cs typeface="Times New Roman" pitchFamily="18" charset="0"/>
              </a:rPr>
              <a:t>Fr</a:t>
            </a:r>
            <a:r>
              <a:rPr lang="sr-Cyrl-CS" sz="2200" dirty="0" smtClean="0">
                <a:latin typeface="Times New Roman" pitchFamily="18" charset="0"/>
                <a:cs typeface="Times New Roman" pitchFamily="18" charset="0"/>
              </a:rPr>
              <a:t> (*1: дневен весник) (МАС).</a:t>
            </a:r>
            <a:endParaRPr lang="sr-Latn-CS" sz="2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219200"/>
          </a:xfrm>
        </p:spPr>
        <p:txBody>
          <a:bodyPr>
            <a:normAutofit fontScale="90000"/>
          </a:bodyPr>
          <a:lstStyle/>
          <a:p>
            <a:r>
              <a:rPr lang="sr-Latn-CS" b="1" dirty="0" smtClean="0">
                <a:solidFill>
                  <a:srgbClr val="FFC000"/>
                </a:solidFill>
                <a:latin typeface="Times New Roman" pitchFamily="18" charset="0"/>
                <a:cs typeface="Times New Roman" pitchFamily="18" charset="0"/>
              </a:rPr>
              <a:t>Primer za S1</a:t>
            </a:r>
            <a:r>
              <a:rPr lang="en-US" b="1" dirty="0" smtClean="0">
                <a:solidFill>
                  <a:srgbClr val="FFC000"/>
                </a:solidFill>
                <a:latin typeface="Times New Roman" pitchFamily="18" charset="0"/>
                <a:cs typeface="Times New Roman" pitchFamily="18" charset="0"/>
              </a:rPr>
              <a:t>Nm+S1Fm+S2Nr+S2F&gt;r</a:t>
            </a:r>
            <a:r>
              <a:rPr lang="sr-Latn-CS" b="1" dirty="0" smtClean="0">
                <a:solidFill>
                  <a:srgbClr val="FFC000"/>
                </a:solidFill>
                <a:latin typeface="Times New Roman" pitchFamily="18" charset="0"/>
                <a:cs typeface="Times New Roman" pitchFamily="18" charset="0"/>
              </a:rPr>
              <a:t> </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209800"/>
            <a:ext cx="8229600" cy="4267200"/>
          </a:xfrm>
        </p:spPr>
        <p:txBody>
          <a:bodyPr>
            <a:noAutofit/>
          </a:bodyPr>
          <a:lstStyle/>
          <a:p>
            <a:pPr marL="0" indent="0" algn="just">
              <a:spcBef>
                <a:spcPts val="0"/>
              </a:spcBef>
            </a:pPr>
            <a:r>
              <a:rPr lang="en-US" sz="2400" b="1" dirty="0" smtClean="0">
                <a:solidFill>
                  <a:srgbClr val="92D050"/>
                </a:solidFill>
                <a:latin typeface="Times New Roman" pitchFamily="18" charset="0"/>
                <a:cs typeface="Times New Roman" pitchFamily="18" charset="0"/>
              </a:rPr>
              <a:t> RUS.</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пятилетка</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I 1. Пятилетний план развития народ</a:t>
            </a:r>
            <a:r>
              <a:rPr lang="en-US" sz="2400" i="1"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ного хозяйства (в СССР). // Период, охватываемый таким планом. 2. То же, что пятилетие 1.</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СТСРЈ</a:t>
            </a:r>
            <a:r>
              <a:rPr lang="sr-Cyrl-CS" sz="2400" baseline="30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 </a:t>
            </a:r>
            <a:r>
              <a:rPr lang="en-US" sz="2400" b="1" dirty="0" smtClean="0">
                <a:solidFill>
                  <a:srgbClr val="FFFF00"/>
                </a:solidFill>
                <a:latin typeface="Times New Roman" pitchFamily="18" charset="0"/>
                <a:cs typeface="Times New Roman" pitchFamily="18" charset="0"/>
              </a:rPr>
              <a:t>SRP.</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пето</a:t>
            </a:r>
            <a:r>
              <a:rPr lang="en-US" sz="2400" b="1" dirty="0" smtClean="0">
                <a:latin typeface="Times New Roman" pitchFamily="18" charset="0"/>
                <a:cs typeface="Times New Roman" pitchFamily="18" charset="0"/>
              </a:rPr>
              <a:t>-</a:t>
            </a:r>
            <a:r>
              <a:rPr lang="sr-Cyrl-CS" sz="2400" b="1" dirty="0" smtClean="0">
                <a:latin typeface="Times New Roman" pitchFamily="18" charset="0"/>
                <a:cs typeface="Times New Roman" pitchFamily="18" charset="0"/>
              </a:rPr>
              <a:t>летка</a:t>
            </a:r>
            <a:r>
              <a:rPr lang="sr-Cyrl-CS" sz="2400"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N</a:t>
            </a:r>
            <a:r>
              <a:rPr lang="sr-Cyrl-CS"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m</a:t>
            </a:r>
            <a:r>
              <a:rPr lang="sr-Cyrl-CS"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F</a:t>
            </a:r>
            <a:r>
              <a:rPr lang="sr-Cyrl-CS" sz="2400" b="1" dirty="0" smtClean="0">
                <a:latin typeface="Times New Roman" pitchFamily="18" charset="0"/>
                <a:cs typeface="Times New Roman" pitchFamily="18" charset="0"/>
              </a:rPr>
              <a:t>1</a:t>
            </a:r>
            <a:r>
              <a:rPr lang="en-US" sz="2400" b="1" dirty="0" smtClean="0">
                <a:latin typeface="Times New Roman" pitchFamily="18" charset="0"/>
                <a:cs typeface="Times New Roman" pitchFamily="18" charset="0"/>
              </a:rPr>
              <a:t>m</a:t>
            </a:r>
            <a:r>
              <a:rPr lang="sr-Cyrl-CS"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N</a:t>
            </a:r>
            <a:r>
              <a:rPr lang="sr-Cyrl-CS"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r</a:t>
            </a:r>
            <a:r>
              <a:rPr lang="sr-Cyrl-CS"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en-US" sz="2400" b="1" dirty="0" smtClean="0">
                <a:latin typeface="Times New Roman" pitchFamily="18" charset="0"/>
                <a:cs typeface="Times New Roman" pitchFamily="18" charset="0"/>
              </a:rPr>
              <a:t>F</a:t>
            </a:r>
            <a:r>
              <a:rPr lang="sr-Cyrl-CS" sz="2400" b="1" dirty="0" smtClean="0">
                <a:latin typeface="Times New Roman" pitchFamily="18" charset="0"/>
                <a:cs typeface="Times New Roman" pitchFamily="18" charset="0"/>
              </a:rPr>
              <a:t>1&gt;</a:t>
            </a:r>
            <a:r>
              <a:rPr lang="en-US" sz="2400" b="1" dirty="0" smtClean="0">
                <a:latin typeface="Times New Roman" pitchFamily="18" charset="0"/>
                <a:cs typeface="Times New Roman" pitchFamily="18" charset="0"/>
              </a:rPr>
              <a:t>r</a:t>
            </a:r>
            <a:r>
              <a:rPr lang="sr-Cyrl-CS" sz="2400" b="1" dirty="0" smtClean="0">
                <a:latin typeface="Times New Roman" pitchFamily="18" charset="0"/>
                <a:cs typeface="Times New Roman" pitchFamily="18" charset="0"/>
              </a:rPr>
              <a:t> </a:t>
            </a:r>
            <a:r>
              <a:rPr lang="sr-Latn-CS" sz="2400" dirty="0" smtClean="0">
                <a:latin typeface="Times New Roman" pitchFamily="18" charset="0"/>
                <a:cs typeface="Times New Roman" pitchFamily="18" charset="0"/>
              </a:rPr>
              <a:t>–</a:t>
            </a:r>
            <a:r>
              <a:rPr lang="sr-Cyrl-CS" sz="2400" dirty="0" smtClean="0">
                <a:latin typeface="Times New Roman" pitchFamily="18" charset="0"/>
                <a:cs typeface="Times New Roman" pitchFamily="18" charset="0"/>
              </a:rPr>
              <a:t> 1. привредни план развоја земље за период од пет година; 2. школа која траје пет година (СЛСР) © </a:t>
            </a:r>
            <a:r>
              <a:rPr lang="en-U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Nm</a:t>
            </a:r>
            <a:r>
              <a:rPr lang="sr-Cyrl-CS" sz="2400" dirty="0" smtClean="0">
                <a:latin typeface="Times New Roman" pitchFamily="18" charset="0"/>
                <a:cs typeface="Times New Roman" pitchFamily="18" charset="0"/>
              </a:rPr>
              <a:t> (#2: то же, что пятилетие) + </a:t>
            </a:r>
            <a:r>
              <a:rPr lang="en-U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Fm</a:t>
            </a:r>
            <a:r>
              <a:rPr lang="sr-Cyrl-CS" sz="2400" dirty="0" smtClean="0">
                <a:latin typeface="Times New Roman" pitchFamily="18" charset="0"/>
                <a:cs typeface="Times New Roman" pitchFamily="18" charset="0"/>
              </a:rPr>
              <a:t> (#1: период, охватываемый таким планом) + </a:t>
            </a:r>
            <a:r>
              <a:rPr lang="en-US" sz="2400" dirty="0" smtClean="0">
                <a:latin typeface="Times New Roman" pitchFamily="18" charset="0"/>
                <a:cs typeface="Times New Roman" pitchFamily="18" charset="0"/>
              </a:rPr>
              <a:t>S</a:t>
            </a:r>
            <a:r>
              <a:rPr lang="sr-Cyrl-CS" sz="24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F</a:t>
            </a:r>
            <a:r>
              <a:rPr lang="sr-Cyrl-CS" sz="2400" dirty="0" smtClean="0">
                <a:latin typeface="Times New Roman" pitchFamily="18" charset="0"/>
                <a:cs typeface="Times New Roman" pitchFamily="18" charset="0"/>
              </a:rPr>
              <a:t>&gt;</a:t>
            </a:r>
            <a:r>
              <a:rPr lang="en-US" sz="2400" dirty="0" smtClean="0">
                <a:latin typeface="Times New Roman" pitchFamily="18" charset="0"/>
                <a:cs typeface="Times New Roman" pitchFamily="18" charset="0"/>
              </a:rPr>
              <a:t>r</a:t>
            </a:r>
            <a:r>
              <a:rPr lang="sr-Cyrl-CS" sz="2400" dirty="0" smtClean="0">
                <a:latin typeface="Times New Roman" pitchFamily="18" charset="0"/>
                <a:cs typeface="Times New Roman" pitchFamily="18" charset="0"/>
              </a:rPr>
              <a:t> (в СССР) (СТСРЈ</a:t>
            </a:r>
            <a:r>
              <a:rPr lang="sr-Cyrl-CS" sz="2400" baseline="30000" dirty="0" smtClean="0">
                <a:latin typeface="Times New Roman" pitchFamily="18" charset="0"/>
                <a:cs typeface="Times New Roman" pitchFamily="18" charset="0"/>
              </a:rPr>
              <a:t>1</a:t>
            </a:r>
            <a:r>
              <a:rPr lang="sr-Cyrl-CS" sz="2400" dirty="0" smtClean="0">
                <a:latin typeface="Times New Roman" pitchFamily="18" charset="0"/>
                <a:cs typeface="Times New Roman" pitchFamily="18" charset="0"/>
              </a:rPr>
              <a:t>).</a:t>
            </a:r>
            <a:endParaRPr lang="sr-Latn-C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sr-Latn-CS" b="1" dirty="0" smtClean="0">
                <a:solidFill>
                  <a:srgbClr val="FFC000"/>
                </a:solidFill>
                <a:latin typeface="Times New Roman" pitchFamily="18" charset="0"/>
                <a:cs typeface="Times New Roman" pitchFamily="18" charset="0"/>
              </a:rPr>
              <a:t>Primer za</a:t>
            </a:r>
            <a:r>
              <a:rPr lang="en-US" b="1" dirty="0" smtClean="0">
                <a:solidFill>
                  <a:srgbClr val="FFC000"/>
                </a:solidFill>
                <a:latin typeface="Times New Roman" pitchFamily="18" charset="0"/>
                <a:cs typeface="Times New Roman" pitchFamily="18" charset="0"/>
              </a:rPr>
              <a:t> </a:t>
            </a:r>
            <a:r>
              <a:rPr lang="sr-Latn-CS" b="1" dirty="0" smtClean="0">
                <a:solidFill>
                  <a:srgbClr val="FFC000"/>
                </a:solidFill>
                <a:latin typeface="Times New Roman" pitchFamily="18" charset="0"/>
                <a:cs typeface="Times New Roman" pitchFamily="18" charset="0"/>
              </a:rPr>
              <a:t>S1</a:t>
            </a:r>
            <a:r>
              <a:rPr lang="en-US" b="1" dirty="0" smtClean="0">
                <a:solidFill>
                  <a:srgbClr val="FFC000"/>
                </a:solidFill>
                <a:latin typeface="Times New Roman" pitchFamily="18" charset="0"/>
                <a:cs typeface="Times New Roman" pitchFamily="18" charset="0"/>
              </a:rPr>
              <a:t>Nm+S1Fm+S2Fr+S2F&gt;r</a:t>
            </a:r>
            <a:r>
              <a:rPr lang="sr-Latn-CS" b="1" dirty="0" smtClean="0">
                <a:solidFill>
                  <a:srgbClr val="FFC000"/>
                </a:solidFill>
                <a:latin typeface="Times New Roman" pitchFamily="18" charset="0"/>
                <a:cs typeface="Times New Roman" pitchFamily="18" charset="0"/>
              </a:rPr>
              <a:t> </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1600200"/>
            <a:ext cx="8305800" cy="5105400"/>
          </a:xfrm>
        </p:spPr>
        <p:txBody>
          <a:bodyPr>
            <a:noAutofit/>
          </a:bodyPr>
          <a:lstStyle/>
          <a:p>
            <a:pPr marL="0" indent="0" algn="just">
              <a:spcBef>
                <a:spcPts val="0"/>
              </a:spcBef>
            </a:pPr>
            <a:r>
              <a:rPr lang="en-US" sz="2200" dirty="0" smtClean="0">
                <a:latin typeface="Times New Roman" pitchFamily="18" charset="0"/>
                <a:cs typeface="Times New Roman" pitchFamily="18" charset="0"/>
              </a:rPr>
              <a:t> </a:t>
            </a:r>
            <a:r>
              <a:rPr lang="en-US" sz="2200" b="1" dirty="0" smtClean="0">
                <a:solidFill>
                  <a:srgbClr val="92D050"/>
                </a:solidFill>
                <a:latin typeface="Times New Roman" pitchFamily="18" charset="0"/>
                <a:cs typeface="Times New Roman" pitchFamily="18" charset="0"/>
              </a:rPr>
              <a:t>RUS</a:t>
            </a:r>
            <a:r>
              <a:rPr lang="sr-Cyrl-CS" sz="2200" b="1" dirty="0" smtClean="0">
                <a:solidFill>
                  <a:srgbClr val="92D050"/>
                </a:solidFill>
                <a:latin typeface="Times New Roman" pitchFamily="18" charset="0"/>
                <a:cs typeface="Times New Roman" pitchFamily="18" charset="0"/>
              </a:rPr>
              <a:t>.</a:t>
            </a:r>
            <a:r>
              <a:rPr lang="sr-Cyrl-CS" sz="2200" dirty="0" smtClean="0">
                <a:latin typeface="Times New Roman" pitchFamily="18" charset="0"/>
                <a:cs typeface="Times New Roman" pitchFamily="18" charset="0"/>
              </a:rPr>
              <a:t> </a:t>
            </a:r>
            <a:r>
              <a:rPr lang="sr-Cyrl-CS" sz="2200" b="1" dirty="0" smtClean="0">
                <a:latin typeface="Times New Roman" pitchFamily="18" charset="0"/>
                <a:cs typeface="Times New Roman" pitchFamily="18" charset="0"/>
              </a:rPr>
              <a:t>село</a:t>
            </a:r>
            <a:r>
              <a:rPr lang="sr-Cyrl-C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t>
            </a:r>
            <a:r>
              <a:rPr lang="ru-RU" sz="2200" i="1" dirty="0" smtClean="0">
                <a:latin typeface="Times New Roman" pitchFamily="18" charset="0"/>
                <a:cs typeface="Times New Roman" pitchFamily="18" charset="0"/>
              </a:rPr>
              <a:t>1. Большое крестьянское селение, хозяйственный и административный центр для близлежащих деревень (в России до 1917 г. – обязательно с церковью);</a:t>
            </a:r>
            <a:r>
              <a:rPr lang="en-US" sz="2200" i="1" dirty="0" smtClean="0">
                <a:latin typeface="Times New Roman" pitchFamily="18" charset="0"/>
                <a:cs typeface="Times New Roman" pitchFamily="18" charset="0"/>
              </a:rPr>
              <a:t> </a:t>
            </a:r>
            <a:r>
              <a:rPr lang="ru-RU" sz="2200" i="1" dirty="0" smtClean="0">
                <a:latin typeface="Times New Roman" pitchFamily="18" charset="0"/>
                <a:cs typeface="Times New Roman" pitchFamily="18" charset="0"/>
              </a:rPr>
              <a:t>любой населённый пункт него</a:t>
            </a:r>
            <a:r>
              <a:rPr lang="en-US" sz="2200" i="1" dirty="0" smtClean="0">
                <a:latin typeface="Times New Roman" pitchFamily="18" charset="0"/>
                <a:cs typeface="Times New Roman" pitchFamily="18" charset="0"/>
              </a:rPr>
              <a:t>-</a:t>
            </a:r>
            <a:r>
              <a:rPr lang="ru-RU" sz="2200" i="1" dirty="0" smtClean="0">
                <a:latin typeface="Times New Roman" pitchFamily="18" charset="0"/>
                <a:cs typeface="Times New Roman" pitchFamily="18" charset="0"/>
              </a:rPr>
              <a:t>родского типа.</a:t>
            </a:r>
            <a:r>
              <a:rPr lang="en-US" sz="2200" i="1" dirty="0" smtClean="0">
                <a:latin typeface="Times New Roman" pitchFamily="18" charset="0"/>
                <a:cs typeface="Times New Roman" pitchFamily="18" charset="0"/>
              </a:rPr>
              <a:t> </a:t>
            </a:r>
            <a:r>
              <a:rPr lang="ru-RU" sz="2200" i="1" dirty="0" smtClean="0">
                <a:latin typeface="Times New Roman" pitchFamily="18" charset="0"/>
                <a:cs typeface="Times New Roman" pitchFamily="18" charset="0"/>
              </a:rPr>
              <a:t>2. Жители такого селения. /</a:t>
            </a:r>
            <a:r>
              <a:rPr lang="en-US" sz="2200" i="1" dirty="0" smtClean="0">
                <a:latin typeface="Times New Roman" pitchFamily="18" charset="0"/>
                <a:cs typeface="Times New Roman" pitchFamily="18" charset="0"/>
              </a:rPr>
              <a:t>/</a:t>
            </a:r>
            <a:r>
              <a:rPr lang="ru-RU" sz="2200" i="1" dirty="0" smtClean="0">
                <a:latin typeface="Times New Roman" pitchFamily="18" charset="0"/>
                <a:cs typeface="Times New Roman" pitchFamily="18" charset="0"/>
              </a:rPr>
              <a:t> О невежественном, наивном или отсталом в чём-л. человеке.</a:t>
            </a:r>
            <a:r>
              <a:rPr lang="sr-Latn-CS" sz="2200" i="1" dirty="0" smtClean="0">
                <a:latin typeface="Times New Roman" pitchFamily="18" charset="0"/>
                <a:cs typeface="Times New Roman" pitchFamily="18" charset="0"/>
              </a:rPr>
              <a:t> </a:t>
            </a:r>
            <a:r>
              <a:rPr lang="ru-RU" sz="2200" i="1" dirty="0" smtClean="0">
                <a:latin typeface="Times New Roman" pitchFamily="18" charset="0"/>
                <a:cs typeface="Times New Roman" pitchFamily="18" charset="0"/>
              </a:rPr>
              <a:t>3. Сельская местность, деревня</a:t>
            </a:r>
            <a:r>
              <a:rPr lang="en-US" sz="2200" i="1" dirty="0" smtClean="0">
                <a:latin typeface="Times New Roman" pitchFamily="18" charset="0"/>
                <a:cs typeface="Times New Roman" pitchFamily="18" charset="0"/>
              </a:rPr>
              <a:t>. </a:t>
            </a:r>
            <a:r>
              <a:rPr lang="sr-Cyrl-CS" sz="2200" dirty="0" smtClean="0">
                <a:latin typeface="Times New Roman" pitchFamily="18" charset="0"/>
                <a:cs typeface="Times New Roman" pitchFamily="18" charset="0"/>
              </a:rPr>
              <a:t>БТС</a:t>
            </a:r>
            <a:r>
              <a:rPr lang="en-US" sz="2200" dirty="0" smtClean="0">
                <a:latin typeface="Times New Roman" pitchFamily="18" charset="0"/>
                <a:cs typeface="Times New Roman" pitchFamily="18" charset="0"/>
              </a:rPr>
              <a:t>] </a:t>
            </a:r>
            <a:r>
              <a:rPr lang="sr-Cyrl-CS" sz="2200" dirty="0" smtClean="0">
                <a:latin typeface="Times New Roman" pitchFamily="18" charset="0"/>
                <a:cs typeface="Times New Roman" pitchFamily="18" charset="0"/>
              </a:rPr>
              <a:t>► </a:t>
            </a:r>
            <a:r>
              <a:rPr lang="sr-Latn-CS" sz="2200" b="1" dirty="0" smtClean="0">
                <a:solidFill>
                  <a:srgbClr val="FFFF00"/>
                </a:solidFill>
                <a:latin typeface="Times New Roman" pitchFamily="18" charset="0"/>
                <a:cs typeface="Times New Roman" pitchFamily="18" charset="0"/>
              </a:rPr>
              <a:t>ČEŠ.</a:t>
            </a:r>
            <a:r>
              <a:rPr lang="sr-Cyrl-CS" sz="2200" dirty="0" smtClean="0">
                <a:latin typeface="Times New Roman" pitchFamily="18" charset="0"/>
                <a:cs typeface="Times New Roman" pitchFamily="18" charset="0"/>
              </a:rPr>
              <a:t> </a:t>
            </a:r>
            <a:r>
              <a:rPr lang="sr-Latn-CS" sz="2200" b="1" dirty="0" smtClean="0">
                <a:latin typeface="Times New Roman" pitchFamily="18" charset="0"/>
                <a:cs typeface="Times New Roman" pitchFamily="18" charset="0"/>
              </a:rPr>
              <a:t>selo </a:t>
            </a:r>
            <a:r>
              <a:rPr lang="sr-Cyrl-CS" sz="2200" dirty="0" smtClean="0">
                <a:latin typeface="Times New Roman" pitchFamily="18" charset="0"/>
                <a:cs typeface="Times New Roman" pitchFamily="18" charset="0"/>
              </a:rPr>
              <a:t>= </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1</a:t>
            </a:r>
            <a:r>
              <a:rPr lang="sr-Latn-CS" sz="2200" b="1" dirty="0" smtClean="0">
                <a:latin typeface="Times New Roman" pitchFamily="18" charset="0"/>
                <a:cs typeface="Times New Roman" pitchFamily="18" charset="0"/>
              </a:rPr>
              <a:t>N</a:t>
            </a:r>
            <a:r>
              <a:rPr lang="sr-Cyrl-CS" sz="2200" b="1" dirty="0" smtClean="0">
                <a:latin typeface="Times New Roman" pitchFamily="18" charset="0"/>
                <a:cs typeface="Times New Roman" pitchFamily="18" charset="0"/>
              </a:rPr>
              <a:t>2,3</a:t>
            </a:r>
            <a:r>
              <a:rPr lang="sr-Latn-CS" sz="2200" b="1" dirty="0" smtClean="0">
                <a:latin typeface="Times New Roman" pitchFamily="18" charset="0"/>
                <a:cs typeface="Times New Roman" pitchFamily="18" charset="0"/>
              </a:rPr>
              <a:t>m</a:t>
            </a:r>
            <a:r>
              <a:rPr lang="sr-Cyrl-CS" sz="2200" b="1" dirty="0" smtClean="0">
                <a:latin typeface="Times New Roman" pitchFamily="18" charset="0"/>
                <a:cs typeface="Times New Roman" pitchFamily="18" charset="0"/>
              </a:rPr>
              <a:t>+</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1</a:t>
            </a:r>
            <a:r>
              <a:rPr lang="sr-Latn-CS" sz="2200" b="1" dirty="0" smtClean="0">
                <a:latin typeface="Times New Roman" pitchFamily="18" charset="0"/>
                <a:cs typeface="Times New Roman" pitchFamily="18" charset="0"/>
              </a:rPr>
              <a:t>F</a:t>
            </a:r>
            <a:r>
              <a:rPr lang="sr-Cyrl-CS" sz="2200" b="1" dirty="0" smtClean="0">
                <a:latin typeface="Times New Roman" pitchFamily="18" charset="0"/>
                <a:cs typeface="Times New Roman" pitchFamily="18" charset="0"/>
              </a:rPr>
              <a:t>1</a:t>
            </a:r>
            <a:r>
              <a:rPr lang="sr-Latn-CS" sz="2200" b="1" dirty="0" smtClean="0">
                <a:latin typeface="Times New Roman" pitchFamily="18" charset="0"/>
                <a:cs typeface="Times New Roman" pitchFamily="18" charset="0"/>
              </a:rPr>
              <a:t>m</a:t>
            </a:r>
            <a:r>
              <a:rPr lang="sr-Cyrl-CS" sz="2200" b="1" dirty="0" smtClean="0">
                <a:latin typeface="Times New Roman" pitchFamily="18" charset="0"/>
                <a:cs typeface="Times New Roman" pitchFamily="18" charset="0"/>
              </a:rPr>
              <a:t>+</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2</a:t>
            </a:r>
            <a:r>
              <a:rPr lang="sr-Latn-CS" sz="2200" b="1" dirty="0" smtClean="0">
                <a:latin typeface="Times New Roman" pitchFamily="18" charset="0"/>
                <a:cs typeface="Times New Roman" pitchFamily="18" charset="0"/>
              </a:rPr>
              <a:t>Fr</a:t>
            </a:r>
            <a:r>
              <a:rPr lang="sr-Cyrl-CS" sz="2200" b="1" dirty="0" smtClean="0">
                <a:latin typeface="Times New Roman" pitchFamily="18" charset="0"/>
                <a:cs typeface="Times New Roman" pitchFamily="18" charset="0"/>
              </a:rPr>
              <a:t>+</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2</a:t>
            </a:r>
            <a:r>
              <a:rPr lang="sr-Latn-CS" sz="2200" b="1" dirty="0" smtClean="0">
                <a:latin typeface="Times New Roman" pitchFamily="18" charset="0"/>
                <a:cs typeface="Times New Roman" pitchFamily="18" charset="0"/>
              </a:rPr>
              <a:t>F</a:t>
            </a:r>
            <a:r>
              <a:rPr lang="sr-Cyrl-CS" sz="2200" b="1" dirty="0" smtClean="0">
                <a:latin typeface="Times New Roman" pitchFamily="18" charset="0"/>
                <a:cs typeface="Times New Roman" pitchFamily="18" charset="0"/>
              </a:rPr>
              <a:t>1&gt;</a:t>
            </a:r>
            <a:r>
              <a:rPr lang="sr-Latn-CS" sz="2200" b="1" dirty="0" smtClean="0">
                <a:latin typeface="Times New Roman" pitchFamily="18" charset="0"/>
                <a:cs typeface="Times New Roman" pitchFamily="18" charset="0"/>
              </a:rPr>
              <a:t>r</a:t>
            </a:r>
            <a:r>
              <a:rPr lang="sr-Cyrl-CS" sz="2200" dirty="0" smtClean="0">
                <a:latin typeface="Times New Roman" pitchFamily="18" charset="0"/>
                <a:cs typeface="Times New Roman" pitchFamily="18" charset="0"/>
              </a:rPr>
              <a:t> </a:t>
            </a:r>
            <a:r>
              <a:rPr lang="sr-Latn-CS" sz="2200" dirty="0" smtClean="0">
                <a:latin typeface="Times New Roman" pitchFamily="18" charset="0"/>
                <a:cs typeface="Times New Roman" pitchFamily="18" charset="0"/>
              </a:rPr>
              <a:t>– sídlo; ves s kostelem v Rusku (SCSK) © S</a:t>
            </a:r>
            <a:r>
              <a:rPr lang="sr-Cyrl-CS" sz="2200" dirty="0" smtClean="0">
                <a:latin typeface="Times New Roman" pitchFamily="18" charset="0"/>
                <a:cs typeface="Times New Roman" pitchFamily="18" charset="0"/>
              </a:rPr>
              <a:t>1</a:t>
            </a:r>
            <a:r>
              <a:rPr lang="sr-Latn-CS" sz="2200" dirty="0" smtClean="0">
                <a:latin typeface="Times New Roman" pitchFamily="18" charset="0"/>
                <a:cs typeface="Times New Roman" pitchFamily="18" charset="0"/>
              </a:rPr>
              <a:t>Nm</a:t>
            </a:r>
            <a:r>
              <a:rPr lang="sr-Cyrl-CS" sz="2200" dirty="0" smtClean="0">
                <a:latin typeface="Times New Roman" pitchFamily="18" charset="0"/>
                <a:cs typeface="Times New Roman" pitchFamily="18" charset="0"/>
              </a:rPr>
              <a:t> (#2: жители такого селения // о невежественном, наивном или отсталом в чём-л. чело</a:t>
            </a:r>
            <a:r>
              <a:rPr lang="en-US" sz="2200" dirty="0" smtClean="0">
                <a:latin typeface="Times New Roman" pitchFamily="18" charset="0"/>
                <a:cs typeface="Times New Roman" pitchFamily="18" charset="0"/>
              </a:rPr>
              <a:t>-</a:t>
            </a:r>
            <a:r>
              <a:rPr lang="sr-Cyrl-CS" sz="2200" dirty="0" smtClean="0">
                <a:latin typeface="Times New Roman" pitchFamily="18" charset="0"/>
                <a:cs typeface="Times New Roman" pitchFamily="18" charset="0"/>
              </a:rPr>
              <a:t>веке; #3: сельская местность, деревня) + </a:t>
            </a:r>
            <a:r>
              <a:rPr lang="sr-Latn-C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1</a:t>
            </a:r>
            <a:r>
              <a:rPr lang="sr-Latn-CS" sz="2200" dirty="0" smtClean="0">
                <a:latin typeface="Times New Roman" pitchFamily="18" charset="0"/>
                <a:cs typeface="Times New Roman" pitchFamily="18" charset="0"/>
              </a:rPr>
              <a:t>Fm</a:t>
            </a:r>
            <a:r>
              <a:rPr lang="sr-Cyrl-CS" sz="2200" dirty="0" smtClean="0">
                <a:latin typeface="Times New Roman" pitchFamily="18" charset="0"/>
                <a:cs typeface="Times New Roman" pitchFamily="18" charset="0"/>
              </a:rPr>
              <a:t> (#1: хозяйственный и административный центр для близлежащих деревень // любой населённый пункт негородского типа) + </a:t>
            </a:r>
            <a:r>
              <a:rPr lang="sr-Latn-C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2</a:t>
            </a:r>
            <a:r>
              <a:rPr lang="sr-Latn-CS" sz="2200" dirty="0" smtClean="0">
                <a:latin typeface="Times New Roman" pitchFamily="18" charset="0"/>
                <a:cs typeface="Times New Roman" pitchFamily="18" charset="0"/>
              </a:rPr>
              <a:t>Fr</a:t>
            </a:r>
            <a:r>
              <a:rPr lang="sr-Cyrl-CS" sz="2200" dirty="0" smtClean="0">
                <a:latin typeface="Times New Roman" pitchFamily="18" charset="0"/>
                <a:cs typeface="Times New Roman" pitchFamily="18" charset="0"/>
              </a:rPr>
              <a:t> (*: </a:t>
            </a:r>
            <a:r>
              <a:rPr lang="sr-Latn-CS" sz="2200" dirty="0" smtClean="0">
                <a:latin typeface="Times New Roman" pitchFamily="18" charset="0"/>
                <a:cs typeface="Times New Roman" pitchFamily="18" charset="0"/>
              </a:rPr>
              <a:t>sídlo</a:t>
            </a:r>
            <a:r>
              <a:rPr lang="sr-Cyrl-CS" sz="2200" dirty="0" smtClean="0">
                <a:latin typeface="Times New Roman" pitchFamily="18" charset="0"/>
                <a:cs typeface="Times New Roman" pitchFamily="18" charset="0"/>
              </a:rPr>
              <a:t>) + </a:t>
            </a:r>
            <a:r>
              <a:rPr lang="sr-Latn-C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2</a:t>
            </a:r>
            <a:r>
              <a:rPr lang="sr-Latn-CS" sz="2200" dirty="0" smtClean="0">
                <a:latin typeface="Times New Roman" pitchFamily="18" charset="0"/>
                <a:cs typeface="Times New Roman" pitchFamily="18" charset="0"/>
              </a:rPr>
              <a:t>F</a:t>
            </a:r>
            <a:r>
              <a:rPr lang="sr-Cyrl-CS" sz="2200" dirty="0" smtClean="0">
                <a:latin typeface="Times New Roman" pitchFamily="18" charset="0"/>
                <a:cs typeface="Times New Roman" pitchFamily="18" charset="0"/>
              </a:rPr>
              <a:t>&gt;</a:t>
            </a:r>
            <a:r>
              <a:rPr lang="sr-Latn-CS" sz="2200" dirty="0" smtClean="0">
                <a:latin typeface="Times New Roman" pitchFamily="18" charset="0"/>
                <a:cs typeface="Times New Roman" pitchFamily="18" charset="0"/>
              </a:rPr>
              <a:t>r</a:t>
            </a:r>
            <a:r>
              <a:rPr lang="sr-Cyrl-C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1</a:t>
            </a:r>
            <a:r>
              <a:rPr lang="sr-Cyrl-CS" sz="2200" dirty="0" smtClean="0">
                <a:latin typeface="Times New Roman" pitchFamily="18" charset="0"/>
                <a:cs typeface="Times New Roman" pitchFamily="18" charset="0"/>
              </a:rPr>
              <a:t>&gt;: в России до 1917 г) (БТС).</a:t>
            </a:r>
            <a:endParaRPr lang="sr-Latn-CS" sz="2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sr-Latn-CS" b="1" dirty="0" smtClean="0">
                <a:solidFill>
                  <a:srgbClr val="FFC000"/>
                </a:solidFill>
                <a:latin typeface="Times New Roman" pitchFamily="18" charset="0"/>
                <a:cs typeface="Times New Roman" pitchFamily="18" charset="0"/>
              </a:rPr>
              <a:t>Primer za S1</a:t>
            </a:r>
            <a:r>
              <a:rPr lang="en-US" b="1" dirty="0" smtClean="0">
                <a:solidFill>
                  <a:srgbClr val="FFC000"/>
                </a:solidFill>
                <a:latin typeface="Times New Roman" pitchFamily="18" charset="0"/>
                <a:cs typeface="Times New Roman" pitchFamily="18" charset="0"/>
              </a:rPr>
              <a:t>Nm+S1Fr+S2Nr+S2Fr</a:t>
            </a:r>
            <a:r>
              <a:rPr lang="sr-Latn-CS" b="1" dirty="0" smtClean="0">
                <a:solidFill>
                  <a:srgbClr val="FFC000"/>
                </a:solidFill>
                <a:latin typeface="Times New Roman" pitchFamily="18" charset="0"/>
                <a:cs typeface="Times New Roman" pitchFamily="18" charset="0"/>
              </a:rPr>
              <a:t> </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1524000"/>
            <a:ext cx="8382000" cy="5181600"/>
          </a:xfrm>
        </p:spPr>
        <p:txBody>
          <a:bodyPr>
            <a:noAutofit/>
          </a:bodyPr>
          <a:lstStyle/>
          <a:p>
            <a:pPr marL="0" indent="0" algn="just">
              <a:spcBef>
                <a:spcPts val="0"/>
              </a:spcBef>
            </a:pPr>
            <a:r>
              <a:rPr lang="en-US" sz="2000" b="1" dirty="0" smtClean="0">
                <a:solidFill>
                  <a:srgbClr val="92D050"/>
                </a:solidFill>
                <a:latin typeface="Times New Roman" pitchFamily="18" charset="0"/>
                <a:cs typeface="Times New Roman" pitchFamily="18" charset="0"/>
              </a:rPr>
              <a:t> RUS.</a:t>
            </a:r>
            <a:r>
              <a:rPr lang="sr-Cyrl-CS" sz="2000" dirty="0" smtClean="0">
                <a:latin typeface="Times New Roman" pitchFamily="18" charset="0"/>
                <a:cs typeface="Times New Roman" pitchFamily="18" charset="0"/>
              </a:rPr>
              <a:t> </a:t>
            </a:r>
            <a:r>
              <a:rPr lang="sr-Cyrl-CS" sz="2000" b="1" dirty="0" smtClean="0">
                <a:latin typeface="Times New Roman" pitchFamily="18" charset="0"/>
                <a:cs typeface="Times New Roman" pitchFamily="18" charset="0"/>
              </a:rPr>
              <a:t>посвятить</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t>
            </a:r>
            <a:r>
              <a:rPr lang="ru-RU" sz="2000" i="1" dirty="0" smtClean="0">
                <a:latin typeface="Times New Roman" pitchFamily="18" charset="0"/>
                <a:cs typeface="Times New Roman" pitchFamily="18" charset="0"/>
              </a:rPr>
              <a:t>1. Детально осведомить о чем-нибудь. 2. Предназна</a:t>
            </a:r>
            <a:r>
              <a:rPr lang="en-US" sz="2000" i="1" dirty="0" smtClean="0">
                <a:latin typeface="Times New Roman" pitchFamily="18" charset="0"/>
                <a:cs typeface="Times New Roman" pitchFamily="18" charset="0"/>
              </a:rPr>
              <a:t>-</a:t>
            </a:r>
            <a:r>
              <a:rPr lang="ru-RU" sz="2000" i="1" dirty="0" smtClean="0">
                <a:latin typeface="Times New Roman" pitchFamily="18" charset="0"/>
                <a:cs typeface="Times New Roman" pitchFamily="18" charset="0"/>
              </a:rPr>
              <a:t>чить, затратить для какой-нибудь деятельности, работы.</a:t>
            </a:r>
            <a:r>
              <a:rPr lang="en-US" sz="2000" i="1" dirty="0" smtClean="0">
                <a:latin typeface="Times New Roman" pitchFamily="18" charset="0"/>
                <a:cs typeface="Times New Roman" pitchFamily="18" charset="0"/>
              </a:rPr>
              <a:t> // </a:t>
            </a:r>
            <a:r>
              <a:rPr lang="ru-RU" sz="2000" i="1" dirty="0" smtClean="0">
                <a:latin typeface="Times New Roman" pitchFamily="18" charset="0"/>
                <a:cs typeface="Times New Roman" pitchFamily="18" charset="0"/>
              </a:rPr>
              <a:t>Наполнить содержанием, непосредственно относящимся к кому-нибудь, к какой-нибудь сфере деятельности, сосредоточить содержание чего-нибудь на ком-чем-нибудь.</a:t>
            </a:r>
            <a:r>
              <a:rPr lang="en-US" sz="2000" i="1" dirty="0" smtClean="0">
                <a:latin typeface="Times New Roman" pitchFamily="18" charset="0"/>
                <a:cs typeface="Times New Roman" pitchFamily="18" charset="0"/>
              </a:rPr>
              <a:t> // </a:t>
            </a:r>
            <a:r>
              <a:rPr lang="ru-RU" sz="2000" i="1" dirty="0" smtClean="0">
                <a:latin typeface="Times New Roman" pitchFamily="18" charset="0"/>
                <a:cs typeface="Times New Roman" pitchFamily="18" charset="0"/>
              </a:rPr>
              <a:t>Преподнести (преим. литературное произведение) в дар, признать данью своего уважения, почета, любви и т.п., сделав о том надпись. 3. Возвести в какое-нибудь звание или сан, с исполнением тех или иных установленных обрядов.</a:t>
            </a:r>
            <a:r>
              <a:rPr lang="en-US" sz="2000" i="1" dirty="0" smtClean="0">
                <a:latin typeface="Times New Roman" pitchFamily="18" charset="0"/>
                <a:cs typeface="Times New Roman" pitchFamily="18" charset="0"/>
              </a:rPr>
              <a:t> </a:t>
            </a:r>
            <a:r>
              <a:rPr lang="sr-Cyrl-CS" sz="2000" dirty="0" smtClean="0">
                <a:latin typeface="Times New Roman" pitchFamily="18" charset="0"/>
                <a:cs typeface="Times New Roman" pitchFamily="18" charset="0"/>
              </a:rPr>
              <a:t>ТСРЈ</a:t>
            </a:r>
            <a:r>
              <a:rPr lang="en-US" sz="2000" dirty="0" smtClean="0">
                <a:latin typeface="Times New Roman" pitchFamily="18" charset="0"/>
                <a:cs typeface="Times New Roman" pitchFamily="18" charset="0"/>
              </a:rPr>
              <a:t>]</a:t>
            </a:r>
            <a:r>
              <a:rPr lang="sr-Cyrl-CS" sz="2000" baseline="30000" dirty="0" smtClean="0">
                <a:latin typeface="Times New Roman" pitchFamily="18" charset="0"/>
                <a:cs typeface="Times New Roman" pitchFamily="18" charset="0"/>
              </a:rPr>
              <a:t> </a:t>
            </a:r>
            <a:r>
              <a:rPr lang="sr-Cyrl-CS" sz="2000" dirty="0" smtClean="0">
                <a:latin typeface="Times New Roman" pitchFamily="18" charset="0"/>
                <a:cs typeface="Times New Roman" pitchFamily="18" charset="0"/>
              </a:rPr>
              <a:t>► </a:t>
            </a:r>
            <a:r>
              <a:rPr lang="sr-Cyrl-CS" sz="2000" b="1" dirty="0" smtClean="0">
                <a:solidFill>
                  <a:srgbClr val="FFFF00"/>
                </a:solidFill>
                <a:latin typeface="Times New Roman" pitchFamily="18" charset="0"/>
                <a:cs typeface="Times New Roman" pitchFamily="18" charset="0"/>
              </a:rPr>
              <a:t>ХРВ.</a:t>
            </a:r>
            <a:r>
              <a:rPr lang="sr-Cyrl-CS" sz="2000" dirty="0" smtClean="0">
                <a:latin typeface="Times New Roman" pitchFamily="18" charset="0"/>
                <a:cs typeface="Times New Roman" pitchFamily="18" charset="0"/>
              </a:rPr>
              <a:t> </a:t>
            </a:r>
            <a:r>
              <a:rPr lang="sr-Latn-CS" sz="2000" b="1" dirty="0" smtClean="0">
                <a:latin typeface="Times New Roman" pitchFamily="18" charset="0"/>
                <a:cs typeface="Times New Roman" pitchFamily="18" charset="0"/>
              </a:rPr>
              <a:t>posvetiti</a:t>
            </a:r>
            <a:r>
              <a:rPr lang="sr-Cyrl-CS" sz="2000" dirty="0" smtClean="0">
                <a:latin typeface="Times New Roman" pitchFamily="18" charset="0"/>
                <a:cs typeface="Times New Roman" pitchFamily="18" charset="0"/>
              </a:rPr>
              <a:t> = </a:t>
            </a:r>
            <a:r>
              <a:rPr lang="en-US" sz="2000" b="1" dirty="0" smtClean="0">
                <a:latin typeface="Times New Roman" pitchFamily="18" charset="0"/>
                <a:cs typeface="Times New Roman" pitchFamily="18" charset="0"/>
              </a:rPr>
              <a:t>S</a:t>
            </a:r>
            <a:r>
              <a:rPr lang="sr-Cyrl-CS" sz="2000" b="1" dirty="0" smtClean="0">
                <a:latin typeface="Times New Roman" pitchFamily="18" charset="0"/>
                <a:cs typeface="Times New Roman" pitchFamily="18" charset="0"/>
              </a:rPr>
              <a:t>1</a:t>
            </a:r>
            <a:r>
              <a:rPr lang="en-US" sz="2000" b="1" dirty="0" smtClean="0">
                <a:latin typeface="Times New Roman" pitchFamily="18" charset="0"/>
                <a:cs typeface="Times New Roman" pitchFamily="18" charset="0"/>
              </a:rPr>
              <a:t>N</a:t>
            </a:r>
            <a:r>
              <a:rPr lang="sr-Cyrl-CS" sz="2000" b="1" dirty="0" smtClean="0">
                <a:latin typeface="Times New Roman" pitchFamily="18" charset="0"/>
                <a:cs typeface="Times New Roman" pitchFamily="18" charset="0"/>
              </a:rPr>
              <a:t>1,3</a:t>
            </a:r>
            <a:r>
              <a:rPr lang="en-US" sz="2000" b="1" dirty="0" smtClean="0">
                <a:latin typeface="Times New Roman" pitchFamily="18" charset="0"/>
                <a:cs typeface="Times New Roman" pitchFamily="18" charset="0"/>
              </a:rPr>
              <a:t>m</a:t>
            </a:r>
            <a:r>
              <a:rPr lang="sr-Cyrl-CS" sz="2000" b="1"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S</a:t>
            </a:r>
            <a:r>
              <a:rPr lang="sr-Cyrl-CS" sz="2000" b="1" dirty="0" smtClean="0">
                <a:latin typeface="Times New Roman" pitchFamily="18" charset="0"/>
                <a:cs typeface="Times New Roman" pitchFamily="18" charset="0"/>
              </a:rPr>
              <a:t>1</a:t>
            </a:r>
            <a:r>
              <a:rPr lang="en-US" sz="2000" b="1" dirty="0" smtClean="0">
                <a:latin typeface="Times New Roman" pitchFamily="18" charset="0"/>
                <a:cs typeface="Times New Roman" pitchFamily="18" charset="0"/>
              </a:rPr>
              <a:t>F</a:t>
            </a:r>
            <a:r>
              <a:rPr lang="sr-Cyrl-CS" sz="2000" b="1" dirty="0" smtClean="0">
                <a:latin typeface="Times New Roman" pitchFamily="18" charset="0"/>
                <a:cs typeface="Times New Roman" pitchFamily="18" charset="0"/>
              </a:rPr>
              <a:t>4</a:t>
            </a:r>
            <a:r>
              <a:rPr lang="en-US" sz="2000" b="1" dirty="0" smtClean="0">
                <a:latin typeface="Times New Roman" pitchFamily="18" charset="0"/>
                <a:cs typeface="Times New Roman" pitchFamily="18" charset="0"/>
              </a:rPr>
              <a:t>r </a:t>
            </a:r>
            <a:r>
              <a:rPr lang="sr-Cyrl-CS" sz="2000" b="1"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S</a:t>
            </a:r>
            <a:r>
              <a:rPr lang="sr-Cyrl-CS" sz="2000" b="1"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N</a:t>
            </a:r>
            <a:r>
              <a:rPr lang="sr-Cyrl-CS" sz="2000" b="1" dirty="0" smtClean="0">
                <a:latin typeface="Times New Roman" pitchFamily="18" charset="0"/>
                <a:cs typeface="Times New Roman" pitchFamily="18" charset="0"/>
              </a:rPr>
              <a:t>1</a:t>
            </a:r>
            <a:r>
              <a:rPr lang="en-US" sz="2000" b="1" dirty="0" smtClean="0">
                <a:latin typeface="Times New Roman" pitchFamily="18" charset="0"/>
                <a:cs typeface="Times New Roman" pitchFamily="18" charset="0"/>
              </a:rPr>
              <a:t>r</a:t>
            </a:r>
            <a:r>
              <a:rPr lang="sr-Cyrl-CS" sz="2000" b="1"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S</a:t>
            </a:r>
            <a:r>
              <a:rPr lang="sr-Cyrl-CS" sz="2000" b="1"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F</a:t>
            </a:r>
            <a:r>
              <a:rPr lang="sr-Cyrl-CS" sz="2000" b="1" dirty="0" smtClean="0">
                <a:latin typeface="Times New Roman" pitchFamily="18" charset="0"/>
                <a:cs typeface="Times New Roman" pitchFamily="18" charset="0"/>
              </a:rPr>
              <a:t>3</a:t>
            </a:r>
            <a:r>
              <a:rPr lang="en-US" sz="2000" b="1" baseline="30000" dirty="0" smtClean="0">
                <a:latin typeface="Times New Roman" pitchFamily="18" charset="0"/>
                <a:cs typeface="Times New Roman" pitchFamily="18" charset="0"/>
              </a:rPr>
              <a:t>b</a:t>
            </a:r>
            <a:r>
              <a:rPr lang="en-US" sz="2000" b="1" dirty="0" smtClean="0">
                <a:latin typeface="Times New Roman" pitchFamily="18" charset="0"/>
                <a:cs typeface="Times New Roman" pitchFamily="18" charset="0"/>
              </a:rPr>
              <a:t>r</a:t>
            </a:r>
            <a:r>
              <a:rPr lang="sr-Cyrl-CS" sz="2000" b="1" dirty="0" smtClean="0">
                <a:latin typeface="Times New Roman" pitchFamily="18" charset="0"/>
                <a:cs typeface="Times New Roman" pitchFamily="18" charset="0"/>
              </a:rPr>
              <a:t> </a:t>
            </a:r>
            <a:r>
              <a:rPr lang="sr-Cyrl-CS" sz="2000" dirty="0" smtClean="0">
                <a:latin typeface="Times New Roman" pitchFamily="18" charset="0"/>
                <a:cs typeface="Times New Roman" pitchFamily="18" charset="0"/>
              </a:rPr>
              <a:t>– 1.</a:t>
            </a:r>
            <a:r>
              <a:rPr lang="sr-Latn-CS" sz="2000" dirty="0" smtClean="0">
                <a:latin typeface="Times New Roman" pitchFamily="18" charset="0"/>
                <a:cs typeface="Times New Roman" pitchFamily="18" charset="0"/>
              </a:rPr>
              <a:t>a. učiniti posvećenim obavivši nad čim crkveni obred; b. učiniti što važećim, poštovanim, uobičajenim; 2.a. predati se /radu, zanimanju, pozivu i sl./; b. obratiti u potpunosti pažnju na što; 3.a. predati se sasvim čemu; b. izabrati što kao poziv, zanimanje; 4. namijeniti što /knjigu, radnju/ kao znak poštovanja, napisati posvetu (RHJ) </a:t>
            </a:r>
            <a:r>
              <a:rPr lang="sr-Cyrl-C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S</a:t>
            </a:r>
            <a:r>
              <a:rPr lang="sr-Cyrl-CS" sz="2000" dirty="0" smtClean="0">
                <a:latin typeface="Times New Roman" pitchFamily="18" charset="0"/>
                <a:cs typeface="Times New Roman" pitchFamily="18" charset="0"/>
              </a:rPr>
              <a:t>1</a:t>
            </a:r>
            <a:r>
              <a:rPr lang="en-US" sz="2000" dirty="0" smtClean="0">
                <a:latin typeface="Times New Roman" pitchFamily="18" charset="0"/>
                <a:cs typeface="Times New Roman" pitchFamily="18" charset="0"/>
              </a:rPr>
              <a:t>Nm</a:t>
            </a:r>
            <a:r>
              <a:rPr lang="sr-Cyrl-C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1</a:t>
            </a:r>
            <a:r>
              <a:rPr lang="sr-Cyrl-CS" sz="2000" dirty="0" smtClean="0">
                <a:latin typeface="Times New Roman" pitchFamily="18" charset="0"/>
                <a:cs typeface="Times New Roman" pitchFamily="18" charset="0"/>
              </a:rPr>
              <a:t>: детально осведомить о чем-нибудь; #3: возвести в какое-нибудь звание или сан, с исполнением тех или иных установленных обрядов) + </a:t>
            </a:r>
            <a:r>
              <a:rPr lang="en-US" sz="2000" dirty="0" smtClean="0">
                <a:latin typeface="Times New Roman" pitchFamily="18" charset="0"/>
                <a:cs typeface="Times New Roman" pitchFamily="18" charset="0"/>
              </a:rPr>
              <a:t>S</a:t>
            </a:r>
            <a:r>
              <a:rPr lang="sr-Cyrl-CS" sz="2000" dirty="0" smtClean="0">
                <a:latin typeface="Times New Roman" pitchFamily="18" charset="0"/>
                <a:cs typeface="Times New Roman" pitchFamily="18" charset="0"/>
              </a:rPr>
              <a:t>1</a:t>
            </a:r>
            <a:r>
              <a:rPr lang="en-US" sz="2000" dirty="0" smtClean="0">
                <a:latin typeface="Times New Roman" pitchFamily="18" charset="0"/>
                <a:cs typeface="Times New Roman" pitchFamily="18" charset="0"/>
              </a:rPr>
              <a:t>Fr</a:t>
            </a:r>
            <a:r>
              <a:rPr lang="sr-Cyrl-C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4</a:t>
            </a:r>
            <a:r>
              <a:rPr lang="sr-Cyrl-CS" sz="2000" dirty="0" smtClean="0">
                <a:latin typeface="Times New Roman" pitchFamily="18" charset="0"/>
                <a:cs typeface="Times New Roman" pitchFamily="18" charset="0"/>
              </a:rPr>
              <a:t>: </a:t>
            </a:r>
            <a:r>
              <a:rPr lang="sr-Latn-CS" sz="2000" dirty="0" smtClean="0">
                <a:latin typeface="Times New Roman" pitchFamily="18" charset="0"/>
                <a:cs typeface="Times New Roman" pitchFamily="18" charset="0"/>
              </a:rPr>
              <a:t>kao znak poštovanja</a:t>
            </a:r>
            <a:r>
              <a:rPr lang="sr-Cyrl-CS" sz="2000" dirty="0" smtClean="0">
                <a:latin typeface="Times New Roman" pitchFamily="18" charset="0"/>
                <a:cs typeface="Times New Roman" pitchFamily="18" charset="0"/>
              </a:rPr>
              <a:t>) (ТСРЈ).</a:t>
            </a:r>
            <a:endParaRPr lang="sr-Latn-C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sr-Latn-CS" b="1" dirty="0" smtClean="0">
                <a:solidFill>
                  <a:srgbClr val="FFC000"/>
                </a:solidFill>
                <a:latin typeface="Times New Roman" pitchFamily="18" charset="0"/>
                <a:cs typeface="Times New Roman" pitchFamily="18" charset="0"/>
              </a:rPr>
              <a:t>Primer za S1</a:t>
            </a:r>
            <a:r>
              <a:rPr lang="en-US" b="1" dirty="0" smtClean="0">
                <a:solidFill>
                  <a:srgbClr val="FFC000"/>
                </a:solidFill>
                <a:latin typeface="Times New Roman" pitchFamily="18" charset="0"/>
                <a:cs typeface="Times New Roman" pitchFamily="18" charset="0"/>
              </a:rPr>
              <a:t>Nm+S1Fr+S2Nr+S2F&gt;r</a:t>
            </a:r>
            <a:r>
              <a:rPr lang="sr-Latn-CS" b="1" dirty="0" smtClean="0">
                <a:solidFill>
                  <a:srgbClr val="FFC000"/>
                </a:solidFill>
                <a:latin typeface="Times New Roman" pitchFamily="18" charset="0"/>
                <a:cs typeface="Times New Roman" pitchFamily="18" charset="0"/>
              </a:rPr>
              <a:t> </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1600200"/>
            <a:ext cx="8382000" cy="5105400"/>
          </a:xfrm>
        </p:spPr>
        <p:txBody>
          <a:bodyPr>
            <a:noAutofit/>
          </a:bodyPr>
          <a:lstStyle/>
          <a:p>
            <a:pPr marL="0" indent="0" algn="just">
              <a:spcBef>
                <a:spcPts val="0"/>
              </a:spcBef>
            </a:pPr>
            <a:r>
              <a:rPr lang="en-US" sz="2200" dirty="0" smtClean="0">
                <a:latin typeface="Times New Roman" pitchFamily="18" charset="0"/>
                <a:cs typeface="Times New Roman" pitchFamily="18" charset="0"/>
              </a:rPr>
              <a:t> </a:t>
            </a:r>
            <a:r>
              <a:rPr lang="en-US" sz="2200" b="1" dirty="0" smtClean="0">
                <a:solidFill>
                  <a:srgbClr val="92D050"/>
                </a:solidFill>
                <a:latin typeface="Times New Roman" pitchFamily="18" charset="0"/>
                <a:cs typeface="Times New Roman" pitchFamily="18" charset="0"/>
              </a:rPr>
              <a:t>RUS.</a:t>
            </a:r>
            <a:r>
              <a:rPr lang="sr-Cyrl-CS" sz="2200" dirty="0" smtClean="0">
                <a:latin typeface="Times New Roman" pitchFamily="18" charset="0"/>
                <a:cs typeface="Times New Roman" pitchFamily="18" charset="0"/>
              </a:rPr>
              <a:t> </a:t>
            </a:r>
            <a:r>
              <a:rPr lang="sr-Cyrl-CS" sz="2200" b="1" dirty="0" smtClean="0">
                <a:latin typeface="Times New Roman" pitchFamily="18" charset="0"/>
                <a:cs typeface="Times New Roman" pitchFamily="18" charset="0"/>
              </a:rPr>
              <a:t>ящик</a:t>
            </a:r>
            <a:r>
              <a:rPr lang="sr-Cyrl-C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t>
            </a:r>
            <a:r>
              <a:rPr lang="ru-RU" sz="2200" i="1" dirty="0" smtClean="0">
                <a:latin typeface="Times New Roman" pitchFamily="18" charset="0"/>
                <a:cs typeface="Times New Roman" pitchFamily="18" charset="0"/>
              </a:rPr>
              <a:t>I 1. Полый предмет четырёхугольной формы, состоящий из четырёх стенок и дна (иногда - ещё и крышки), сделанных из досок, фанеры и т.п. и служащий для укладывания, хранения и транспортировки чего-либо. 2. Количество чего-либо, вмещающееся в такой предмет. </a:t>
            </a:r>
            <a:r>
              <a:rPr lang="sr-Cyrl-CS" sz="2200" dirty="0" smtClean="0">
                <a:latin typeface="Times New Roman" pitchFamily="18" charset="0"/>
                <a:cs typeface="Times New Roman" pitchFamily="18" charset="0"/>
              </a:rPr>
              <a:t>СТСРЈ</a:t>
            </a:r>
            <a:r>
              <a:rPr lang="en-US" sz="2200" baseline="30000" dirty="0" smtClean="0">
                <a:latin typeface="Times New Roman" pitchFamily="18" charset="0"/>
                <a:cs typeface="Times New Roman" pitchFamily="18" charset="0"/>
              </a:rPr>
              <a:t>1</a:t>
            </a:r>
            <a:r>
              <a:rPr lang="en-US" sz="2200" dirty="0" smtClean="0">
                <a:latin typeface="Times New Roman" pitchFamily="18" charset="0"/>
                <a:cs typeface="Times New Roman" pitchFamily="18" charset="0"/>
              </a:rPr>
              <a:t>] </a:t>
            </a:r>
            <a:r>
              <a:rPr lang="sr-Cyrl-CS" sz="2200" dirty="0" smtClean="0">
                <a:latin typeface="Times New Roman" pitchFamily="18" charset="0"/>
                <a:cs typeface="Times New Roman" pitchFamily="18" charset="0"/>
              </a:rPr>
              <a:t>► </a:t>
            </a:r>
            <a:r>
              <a:rPr lang="en-US" sz="2200" b="1" dirty="0" smtClean="0">
                <a:solidFill>
                  <a:srgbClr val="FFFF00"/>
                </a:solidFill>
                <a:latin typeface="Times New Roman" pitchFamily="18" charset="0"/>
                <a:cs typeface="Times New Roman" pitchFamily="18" charset="0"/>
              </a:rPr>
              <a:t>POLJ.</a:t>
            </a:r>
            <a:r>
              <a:rPr lang="sr-Cyrl-CS" sz="2200"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jaszczyk</a:t>
            </a:r>
            <a:r>
              <a:rPr lang="sr-Cyrl-CS" sz="2200" dirty="0" smtClean="0">
                <a:latin typeface="Times New Roman" pitchFamily="18" charset="0"/>
                <a:cs typeface="Times New Roman" pitchFamily="18" charset="0"/>
              </a:rPr>
              <a:t> = </a:t>
            </a:r>
            <a:r>
              <a:rPr lang="en-U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1</a:t>
            </a:r>
            <a:r>
              <a:rPr lang="en-US" sz="2200" b="1" dirty="0" smtClean="0">
                <a:latin typeface="Times New Roman" pitchFamily="18" charset="0"/>
                <a:cs typeface="Times New Roman" pitchFamily="18" charset="0"/>
              </a:rPr>
              <a:t>N</a:t>
            </a:r>
            <a:r>
              <a:rPr lang="sr-Cyrl-CS" sz="2200" b="1" dirty="0" smtClean="0">
                <a:latin typeface="Times New Roman" pitchFamily="18" charset="0"/>
                <a:cs typeface="Times New Roman" pitchFamily="18" charset="0"/>
              </a:rPr>
              <a:t>2</a:t>
            </a:r>
            <a:r>
              <a:rPr lang="en-US" sz="2200" b="1" dirty="0" smtClean="0">
                <a:latin typeface="Times New Roman" pitchFamily="18" charset="0"/>
                <a:cs typeface="Times New Roman" pitchFamily="18" charset="0"/>
              </a:rPr>
              <a:t>m</a:t>
            </a:r>
            <a:r>
              <a:rPr lang="sr-Cyrl-CS" sz="2200" b="1" dirty="0" smtClean="0">
                <a:latin typeface="Times New Roman" pitchFamily="18" charset="0"/>
                <a:cs typeface="Times New Roman" pitchFamily="18" charset="0"/>
              </a:rPr>
              <a:t>+</a:t>
            </a:r>
            <a:r>
              <a:rPr lang="en-U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1</a:t>
            </a:r>
            <a:r>
              <a:rPr lang="en-US" sz="2200" b="1" dirty="0" smtClean="0">
                <a:latin typeface="Times New Roman" pitchFamily="18" charset="0"/>
                <a:cs typeface="Times New Roman" pitchFamily="18" charset="0"/>
              </a:rPr>
              <a:t>F</a:t>
            </a:r>
            <a:r>
              <a:rPr lang="sr-Cyrl-CS" sz="2200" b="1" dirty="0" smtClean="0">
                <a:latin typeface="Times New Roman" pitchFamily="18" charset="0"/>
                <a:cs typeface="Times New Roman" pitchFamily="18" charset="0"/>
              </a:rPr>
              <a:t>2</a:t>
            </a:r>
            <a:r>
              <a:rPr lang="en-US" sz="2200" b="1" dirty="0" smtClean="0">
                <a:latin typeface="Times New Roman" pitchFamily="18" charset="0"/>
                <a:cs typeface="Times New Roman" pitchFamily="18" charset="0"/>
              </a:rPr>
              <a:t>r</a:t>
            </a:r>
            <a:r>
              <a:rPr lang="sr-Cyrl-CS" sz="2200" b="1" dirty="0" smtClean="0">
                <a:latin typeface="Times New Roman" pitchFamily="18" charset="0"/>
                <a:cs typeface="Times New Roman" pitchFamily="18" charset="0"/>
              </a:rPr>
              <a:t>+</a:t>
            </a:r>
            <a:r>
              <a:rPr lang="en-U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2</a:t>
            </a:r>
            <a:r>
              <a:rPr lang="en-US" sz="2200" b="1" dirty="0" smtClean="0">
                <a:latin typeface="Times New Roman" pitchFamily="18" charset="0"/>
                <a:cs typeface="Times New Roman" pitchFamily="18" charset="0"/>
              </a:rPr>
              <a:t>N</a:t>
            </a:r>
            <a:r>
              <a:rPr lang="sr-Cyrl-CS" sz="2200" b="1" dirty="0" smtClean="0">
                <a:latin typeface="Times New Roman" pitchFamily="18" charset="0"/>
                <a:cs typeface="Times New Roman" pitchFamily="18" charset="0"/>
              </a:rPr>
              <a:t>1</a:t>
            </a:r>
            <a:r>
              <a:rPr lang="en-US" sz="2200" b="1" dirty="0" smtClean="0">
                <a:latin typeface="Times New Roman" pitchFamily="18" charset="0"/>
                <a:cs typeface="Times New Roman" pitchFamily="18" charset="0"/>
              </a:rPr>
              <a:t>r</a:t>
            </a:r>
            <a:r>
              <a:rPr lang="sr-Cyrl-CS" sz="2200" b="1" dirty="0" smtClean="0">
                <a:latin typeface="Times New Roman" pitchFamily="18" charset="0"/>
                <a:cs typeface="Times New Roman" pitchFamily="18" charset="0"/>
              </a:rPr>
              <a:t>+</a:t>
            </a:r>
            <a:r>
              <a:rPr lang="en-U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2</a:t>
            </a:r>
            <a:r>
              <a:rPr lang="en-US" sz="2200" b="1" dirty="0" smtClean="0">
                <a:latin typeface="Times New Roman" pitchFamily="18" charset="0"/>
                <a:cs typeface="Times New Roman" pitchFamily="18" charset="0"/>
              </a:rPr>
              <a:t>F</a:t>
            </a:r>
            <a:r>
              <a:rPr lang="sr-Cyrl-CS" sz="2200" b="1" dirty="0" smtClean="0">
                <a:latin typeface="Times New Roman" pitchFamily="18" charset="0"/>
                <a:cs typeface="Times New Roman" pitchFamily="18" charset="0"/>
              </a:rPr>
              <a:t>1&gt;</a:t>
            </a:r>
            <a:r>
              <a:rPr lang="en-US" sz="2200" b="1" dirty="0" smtClean="0">
                <a:latin typeface="Times New Roman" pitchFamily="18" charset="0"/>
                <a:cs typeface="Times New Roman" pitchFamily="18" charset="0"/>
              </a:rPr>
              <a:t>r</a:t>
            </a:r>
            <a:r>
              <a:rPr lang="sr-Cyrl-CS" sz="2200" b="1" dirty="0" smtClean="0">
                <a:latin typeface="Times New Roman" pitchFamily="18" charset="0"/>
                <a:cs typeface="Times New Roman" pitchFamily="18" charset="0"/>
              </a:rPr>
              <a:t> </a:t>
            </a:r>
            <a:r>
              <a:rPr lang="sr-Cyrl-CS" sz="2200" dirty="0" smtClean="0">
                <a:latin typeface="Times New Roman" pitchFamily="18" charset="0"/>
                <a:cs typeface="Times New Roman" pitchFamily="18" charset="0"/>
              </a:rPr>
              <a:t>– 1. </a:t>
            </a:r>
            <a:r>
              <a:rPr lang="en-US" sz="2200" dirty="0" smtClean="0">
                <a:latin typeface="Times New Roman" pitchFamily="18" charset="0"/>
                <a:cs typeface="Times New Roman" pitchFamily="18" charset="0"/>
              </a:rPr>
              <a:t>p</a:t>
            </a:r>
            <a:r>
              <a:rPr lang="sr-Cyrl-C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jaszcz</a:t>
            </a:r>
            <a:r>
              <a:rPr lang="sr-Cyrl-CS" sz="2200" dirty="0" smtClean="0">
                <a:latin typeface="Times New Roman" pitchFamily="18" charset="0"/>
                <a:cs typeface="Times New Roman" pitchFamily="18" charset="0"/>
              </a:rPr>
              <a:t> /1/, </a:t>
            </a:r>
            <a:r>
              <a:rPr lang="en-US" sz="2200" dirty="0" smtClean="0">
                <a:latin typeface="Times New Roman" pitchFamily="18" charset="0"/>
                <a:cs typeface="Times New Roman" pitchFamily="18" charset="0"/>
              </a:rPr>
              <a:t>w</a:t>
            </a:r>
            <a:r>
              <a:rPr lang="sr-Cyrl-CS" sz="2200" dirty="0" smtClean="0">
                <a:latin typeface="Times New Roman" pitchFamily="18" charset="0"/>
                <a:cs typeface="Times New Roman" pitchFamily="18" charset="0"/>
              </a:rPr>
              <a:t>ó</a:t>
            </a:r>
            <a:r>
              <a:rPr lang="en-US" sz="2200" dirty="0" smtClean="0">
                <a:latin typeface="Times New Roman" pitchFamily="18" charset="0"/>
                <a:cs typeface="Times New Roman" pitchFamily="18" charset="0"/>
              </a:rPr>
              <a:t>z z okut</a:t>
            </a:r>
            <a:r>
              <a:rPr lang="sr-Cyrl-CS" sz="2200" dirty="0" smtClean="0">
                <a:latin typeface="Times New Roman" pitchFamily="18" charset="0"/>
                <a:cs typeface="Times New Roman" pitchFamily="18" charset="0"/>
              </a:rPr>
              <a:t>ą </a:t>
            </a:r>
            <a:r>
              <a:rPr lang="en-US" sz="2200" dirty="0" smtClean="0">
                <a:latin typeface="Times New Roman" pitchFamily="18" charset="0"/>
                <a:cs typeface="Times New Roman" pitchFamily="18" charset="0"/>
              </a:rPr>
              <a:t>skrzyni</a:t>
            </a:r>
            <a:r>
              <a:rPr lang="sr-Cyrl-CS" sz="2200" dirty="0" smtClean="0">
                <a:latin typeface="Times New Roman" pitchFamily="18" charset="0"/>
                <a:cs typeface="Times New Roman" pitchFamily="18" charset="0"/>
              </a:rPr>
              <a:t>ą, </a:t>
            </a:r>
            <a:r>
              <a:rPr lang="en-U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ł</a:t>
            </a:r>
            <a:r>
              <a:rPr lang="en-US" sz="2200" dirty="0" smtClean="0">
                <a:latin typeface="Times New Roman" pitchFamily="18" charset="0"/>
                <a:cs typeface="Times New Roman" pitchFamily="18" charset="0"/>
              </a:rPr>
              <a:t>u</a:t>
            </a:r>
            <a:r>
              <a:rPr lang="sr-Cyrl-CS" sz="2200" dirty="0" smtClean="0">
                <a:latin typeface="Times New Roman" pitchFamily="18" charset="0"/>
                <a:cs typeface="Times New Roman" pitchFamily="18" charset="0"/>
              </a:rPr>
              <a:t>żą</a:t>
            </a:r>
            <a:r>
              <a:rPr lang="en-US" sz="2200" dirty="0" smtClean="0">
                <a:latin typeface="Times New Roman" pitchFamily="18" charset="0"/>
                <a:cs typeface="Times New Roman" pitchFamily="18" charset="0"/>
              </a:rPr>
              <a:t>cy do przewo</a:t>
            </a:r>
            <a:r>
              <a:rPr lang="sr-Cyrl-CS" sz="2200" dirty="0" smtClean="0">
                <a:latin typeface="Times New Roman" pitchFamily="18" charset="0"/>
                <a:cs typeface="Times New Roman" pitchFamily="18" charset="0"/>
              </a:rPr>
              <a:t>ż</a:t>
            </a:r>
            <a:r>
              <a:rPr lang="en-US" sz="2200" dirty="0" smtClean="0">
                <a:latin typeface="Times New Roman" pitchFamily="18" charset="0"/>
                <a:cs typeface="Times New Roman" pitchFamily="18" charset="0"/>
              </a:rPr>
              <a:t>enia amunicji artyleryjskiej</a:t>
            </a:r>
            <a:r>
              <a:rPr lang="sr-Cyrl-CS" sz="2200" dirty="0" smtClean="0">
                <a:latin typeface="Times New Roman" pitchFamily="18" charset="0"/>
                <a:cs typeface="Times New Roman" pitchFamily="18" charset="0"/>
              </a:rPr>
              <a:t>; 2. </a:t>
            </a:r>
            <a:r>
              <a:rPr lang="en-US" sz="2200" dirty="0" smtClean="0">
                <a:latin typeface="Times New Roman" pitchFamily="18" charset="0"/>
                <a:cs typeface="Times New Roman" pitchFamily="18" charset="0"/>
              </a:rPr>
              <a:t>ma</a:t>
            </a:r>
            <a:r>
              <a:rPr lang="sr-Cyrl-CS" sz="2200" dirty="0" smtClean="0">
                <a:latin typeface="Times New Roman" pitchFamily="18" charset="0"/>
                <a:cs typeface="Times New Roman" pitchFamily="18" charset="0"/>
              </a:rPr>
              <a:t>ł</a:t>
            </a:r>
            <a:r>
              <a:rPr lang="en-US" sz="2200" dirty="0" smtClean="0">
                <a:latin typeface="Times New Roman" pitchFamily="18" charset="0"/>
                <a:cs typeface="Times New Roman" pitchFamily="18" charset="0"/>
              </a:rPr>
              <a:t>a skrzynka</a:t>
            </a:r>
            <a:r>
              <a:rPr lang="sr-Cyrl-C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puszka</a:t>
            </a:r>
            <a:r>
              <a:rPr lang="sr-Cyrl-C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pude</a:t>
            </a:r>
            <a:r>
              <a:rPr lang="sr-Cyrl-CS" sz="2200" dirty="0" smtClean="0">
                <a:latin typeface="Times New Roman" pitchFamily="18" charset="0"/>
                <a:cs typeface="Times New Roman" pitchFamily="18" charset="0"/>
              </a:rPr>
              <a:t>ł</a:t>
            </a:r>
            <a:r>
              <a:rPr lang="en-US" sz="2200" dirty="0" smtClean="0">
                <a:latin typeface="Times New Roman" pitchFamily="18" charset="0"/>
                <a:cs typeface="Times New Roman" pitchFamily="18" charset="0"/>
              </a:rPr>
              <a:t>ko na</a:t>
            </a:r>
            <a:r>
              <a:rPr lang="sr-Cyrl-CS" sz="2200" dirty="0" smtClean="0">
                <a:latin typeface="Times New Roman" pitchFamily="18" charset="0"/>
                <a:cs typeface="Times New Roman" pitchFamily="18" charset="0"/>
              </a:rPr>
              <a:t> ż</a:t>
            </a:r>
            <a:r>
              <a:rPr lang="en-US" sz="2200" dirty="0" smtClean="0">
                <a:latin typeface="Times New Roman" pitchFamily="18" charset="0"/>
                <a:cs typeface="Times New Roman" pitchFamily="18" charset="0"/>
              </a:rPr>
              <a:t>ywno</a:t>
            </a:r>
            <a:r>
              <a:rPr lang="sr-Cyrl-CS" sz="2200" dirty="0" smtClean="0">
                <a:latin typeface="Times New Roman" pitchFamily="18" charset="0"/>
                <a:cs typeface="Times New Roman" pitchFamily="18" charset="0"/>
              </a:rPr>
              <a:t>ść, </a:t>
            </a:r>
            <a:r>
              <a:rPr lang="en-US" sz="2200" dirty="0" smtClean="0">
                <a:latin typeface="Times New Roman" pitchFamily="18" charset="0"/>
                <a:cs typeface="Times New Roman" pitchFamily="18" charset="0"/>
              </a:rPr>
              <a:t>zw</a:t>
            </a:r>
            <a:r>
              <a:rPr lang="sr-Cyrl-CS" sz="2200" dirty="0" smtClean="0">
                <a:latin typeface="Times New Roman" pitchFamily="18" charset="0"/>
                <a:cs typeface="Times New Roman" pitchFamily="18" charset="0"/>
              </a:rPr>
              <a:t>ł</a:t>
            </a:r>
            <a:r>
              <a:rPr lang="en-US" sz="2200" dirty="0" smtClean="0">
                <a:latin typeface="Times New Roman" pitchFamily="18" charset="0"/>
                <a:cs typeface="Times New Roman" pitchFamily="18" charset="0"/>
              </a:rPr>
              <a:t>aszcza do mas</a:t>
            </a:r>
            <a:r>
              <a:rPr lang="sr-Cyrl-CS" sz="2200" dirty="0" smtClean="0">
                <a:latin typeface="Times New Roman" pitchFamily="18" charset="0"/>
                <a:cs typeface="Times New Roman" pitchFamily="18" charset="0"/>
              </a:rPr>
              <a:t>ł</a:t>
            </a:r>
            <a:r>
              <a:rPr lang="en-US" sz="2200" dirty="0" smtClean="0">
                <a:latin typeface="Times New Roman" pitchFamily="18" charset="0"/>
                <a:cs typeface="Times New Roman" pitchFamily="18" charset="0"/>
              </a:rPr>
              <a:t>a</a:t>
            </a:r>
            <a:r>
              <a:rPr lang="sr-Cyrl-C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SJPD</a:t>
            </a:r>
            <a:r>
              <a:rPr lang="sr-Cyrl-CS" sz="2200" dirty="0" smtClean="0">
                <a:latin typeface="Times New Roman" pitchFamily="18" charset="0"/>
                <a:cs typeface="Times New Roman" pitchFamily="18" charset="0"/>
              </a:rPr>
              <a:t>) © </a:t>
            </a:r>
            <a:r>
              <a:rPr lang="en-U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1</a:t>
            </a:r>
            <a:r>
              <a:rPr lang="en-US" sz="2200" dirty="0" smtClean="0">
                <a:latin typeface="Times New Roman" pitchFamily="18" charset="0"/>
                <a:cs typeface="Times New Roman" pitchFamily="18" charset="0"/>
              </a:rPr>
              <a:t>Nm</a:t>
            </a:r>
            <a:r>
              <a:rPr lang="sr-Cyrl-CS" sz="2200" dirty="0" smtClean="0">
                <a:latin typeface="Times New Roman" pitchFamily="18" charset="0"/>
                <a:cs typeface="Times New Roman" pitchFamily="18" charset="0"/>
              </a:rPr>
              <a:t> (#2: количество чего-либо, вмещающееся в такой предмет) + </a:t>
            </a:r>
            <a:r>
              <a:rPr lang="en-U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1</a:t>
            </a:r>
            <a:r>
              <a:rPr lang="en-US" sz="2200" dirty="0" smtClean="0">
                <a:latin typeface="Times New Roman" pitchFamily="18" charset="0"/>
                <a:cs typeface="Times New Roman" pitchFamily="18" charset="0"/>
              </a:rPr>
              <a:t>Fr</a:t>
            </a:r>
            <a:r>
              <a:rPr lang="sr-Cyrl-CS" sz="2200" dirty="0" smtClean="0">
                <a:latin typeface="Times New Roman" pitchFamily="18" charset="0"/>
                <a:cs typeface="Times New Roman" pitchFamily="18" charset="0"/>
              </a:rPr>
              <a:t> (#2: </a:t>
            </a:r>
            <a:r>
              <a:rPr lang="en-US" sz="2200" dirty="0" smtClean="0">
                <a:latin typeface="Times New Roman" pitchFamily="18" charset="0"/>
                <a:cs typeface="Times New Roman" pitchFamily="18" charset="0"/>
              </a:rPr>
              <a:t>zw</a:t>
            </a:r>
            <a:r>
              <a:rPr lang="sr-Cyrl-CS" sz="2200" dirty="0" smtClean="0">
                <a:latin typeface="Times New Roman" pitchFamily="18" charset="0"/>
                <a:cs typeface="Times New Roman" pitchFamily="18" charset="0"/>
              </a:rPr>
              <a:t>ł</a:t>
            </a:r>
            <a:r>
              <a:rPr lang="en-US" sz="2200" dirty="0" smtClean="0">
                <a:latin typeface="Times New Roman" pitchFamily="18" charset="0"/>
                <a:cs typeface="Times New Roman" pitchFamily="18" charset="0"/>
              </a:rPr>
              <a:t>aszcza do mas</a:t>
            </a:r>
            <a:r>
              <a:rPr lang="sr-Cyrl-CS" sz="2200" dirty="0" smtClean="0">
                <a:latin typeface="Times New Roman" pitchFamily="18" charset="0"/>
                <a:cs typeface="Times New Roman" pitchFamily="18" charset="0"/>
              </a:rPr>
              <a:t>ł</a:t>
            </a:r>
            <a:r>
              <a:rPr lang="en-US" sz="2200" dirty="0" smtClean="0">
                <a:latin typeface="Times New Roman" pitchFamily="18" charset="0"/>
                <a:cs typeface="Times New Roman" pitchFamily="18" charset="0"/>
              </a:rPr>
              <a:t>a</a:t>
            </a:r>
            <a:r>
              <a:rPr lang="sr-Cyrl-CS" sz="2200" dirty="0" smtClean="0">
                <a:latin typeface="Times New Roman" pitchFamily="18" charset="0"/>
                <a:cs typeface="Times New Roman" pitchFamily="18" charset="0"/>
              </a:rPr>
              <a:t>) + </a:t>
            </a:r>
            <a:r>
              <a:rPr lang="en-U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2</a:t>
            </a:r>
            <a:r>
              <a:rPr lang="en-US" sz="2200" dirty="0" smtClean="0">
                <a:latin typeface="Times New Roman" pitchFamily="18" charset="0"/>
                <a:cs typeface="Times New Roman" pitchFamily="18" charset="0"/>
              </a:rPr>
              <a:t>F</a:t>
            </a:r>
            <a:r>
              <a:rPr lang="sr-Cyrl-CS" sz="2200" dirty="0" smtClean="0">
                <a:latin typeface="Times New Roman" pitchFamily="18" charset="0"/>
                <a:cs typeface="Times New Roman" pitchFamily="18" charset="0"/>
              </a:rPr>
              <a:t>&gt;</a:t>
            </a:r>
            <a:r>
              <a:rPr lang="en-US" sz="2200" dirty="0" smtClean="0">
                <a:latin typeface="Times New Roman" pitchFamily="18" charset="0"/>
                <a:cs typeface="Times New Roman" pitchFamily="18" charset="0"/>
              </a:rPr>
              <a:t>r</a:t>
            </a:r>
            <a:r>
              <a:rPr lang="sr-Cyrl-CS" sz="2200" dirty="0" smtClean="0">
                <a:latin typeface="Times New Roman" pitchFamily="18" charset="0"/>
                <a:cs typeface="Times New Roman" pitchFamily="18" charset="0"/>
              </a:rPr>
              <a:t> (#1: </a:t>
            </a:r>
            <a:r>
              <a:rPr lang="ru-RU" sz="2200" dirty="0" smtClean="0">
                <a:latin typeface="Times New Roman" pitchFamily="18" charset="0"/>
                <a:cs typeface="Times New Roman" pitchFamily="18" charset="0"/>
              </a:rPr>
              <a:t>четырёхугольной формы</a:t>
            </a:r>
            <a:r>
              <a:rPr lang="en-US" sz="2200" dirty="0" smtClean="0">
                <a:latin typeface="Times New Roman" pitchFamily="18" charset="0"/>
                <a:cs typeface="Times New Roman" pitchFamily="18" charset="0"/>
              </a:rPr>
              <a:t>) </a:t>
            </a:r>
            <a:r>
              <a:rPr lang="sr-Cyrl-CS" sz="2200" dirty="0" smtClean="0">
                <a:latin typeface="Times New Roman" pitchFamily="18" charset="0"/>
                <a:cs typeface="Times New Roman" pitchFamily="18" charset="0"/>
              </a:rPr>
              <a:t>(СТСРЈ</a:t>
            </a:r>
            <a:r>
              <a:rPr lang="sr-Cyrl-CS" sz="2200" baseline="30000" dirty="0" smtClean="0">
                <a:latin typeface="Times New Roman" pitchFamily="18" charset="0"/>
                <a:cs typeface="Times New Roman" pitchFamily="18" charset="0"/>
              </a:rPr>
              <a:t>1</a:t>
            </a:r>
            <a:r>
              <a:rPr lang="sr-Cyrl-CS" sz="2200" dirty="0" smtClean="0">
                <a:latin typeface="Times New Roman" pitchFamily="18" charset="0"/>
                <a:cs typeface="Times New Roman" pitchFamily="18" charset="0"/>
              </a:rPr>
              <a:t>).</a:t>
            </a:r>
            <a:endParaRPr lang="en-US" sz="2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normAutofit fontScale="90000"/>
          </a:bodyPr>
          <a:lstStyle/>
          <a:p>
            <a:r>
              <a:rPr lang="sr-Latn-CS" b="1" dirty="0" smtClean="0">
                <a:solidFill>
                  <a:srgbClr val="FFC000"/>
                </a:solidFill>
                <a:latin typeface="Times New Roman" pitchFamily="18" charset="0"/>
                <a:cs typeface="Times New Roman" pitchFamily="18" charset="0"/>
              </a:rPr>
              <a:t>Primer za S1</a:t>
            </a:r>
            <a:r>
              <a:rPr lang="en-US" b="1" dirty="0" smtClean="0">
                <a:solidFill>
                  <a:srgbClr val="FFC000"/>
                </a:solidFill>
                <a:latin typeface="Times New Roman" pitchFamily="18" charset="0"/>
                <a:cs typeface="Times New Roman" pitchFamily="18" charset="0"/>
              </a:rPr>
              <a:t>Fm+S1Fr+S2Nr+S2F&gt;r</a:t>
            </a:r>
            <a:r>
              <a:rPr lang="sr-Latn-CS" b="1" dirty="0" smtClean="0">
                <a:solidFill>
                  <a:srgbClr val="FFC000"/>
                </a:solidFill>
                <a:latin typeface="Times New Roman" pitchFamily="18" charset="0"/>
                <a:cs typeface="Times New Roman" pitchFamily="18" charset="0"/>
              </a:rPr>
              <a:t> </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001000" cy="5105400"/>
          </a:xfrm>
        </p:spPr>
        <p:txBody>
          <a:bodyPr>
            <a:noAutofit/>
          </a:bodyPr>
          <a:lstStyle/>
          <a:p>
            <a:pPr marL="0" indent="0" algn="just">
              <a:spcBef>
                <a:spcPts val="0"/>
              </a:spcBef>
            </a:pPr>
            <a:r>
              <a:rPr lang="en-US" sz="2200" b="1" dirty="0" smtClean="0">
                <a:solidFill>
                  <a:srgbClr val="92D050"/>
                </a:solidFill>
                <a:latin typeface="Times New Roman" pitchFamily="18" charset="0"/>
                <a:cs typeface="Times New Roman" pitchFamily="18" charset="0"/>
              </a:rPr>
              <a:t>RUS.</a:t>
            </a:r>
            <a:r>
              <a:rPr lang="sr-Cyrl-CS" sz="2200" dirty="0" smtClean="0">
                <a:latin typeface="Times New Roman" pitchFamily="18" charset="0"/>
                <a:cs typeface="Times New Roman" pitchFamily="18" charset="0"/>
              </a:rPr>
              <a:t> </a:t>
            </a:r>
            <a:r>
              <a:rPr lang="sr-Cyrl-CS" sz="2200" b="1" dirty="0" smtClean="0">
                <a:latin typeface="Times New Roman" pitchFamily="18" charset="0"/>
                <a:cs typeface="Times New Roman" pitchFamily="18" charset="0"/>
              </a:rPr>
              <a:t>департамент</a:t>
            </a:r>
            <a:r>
              <a:rPr lang="sr-Cyrl-C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t>
            </a:r>
            <a:r>
              <a:rPr lang="ru-RU" sz="2200" i="1" dirty="0" smtClean="0">
                <a:latin typeface="Times New Roman" pitchFamily="18" charset="0"/>
                <a:cs typeface="Times New Roman" pitchFamily="18" charset="0"/>
              </a:rPr>
              <a:t>I </a:t>
            </a:r>
            <a:r>
              <a:rPr lang="sr-Latn-CS" sz="2200" i="1" dirty="0" smtClean="0">
                <a:latin typeface="Times New Roman" pitchFamily="18" charset="0"/>
                <a:cs typeface="Times New Roman" pitchFamily="18" charset="0"/>
              </a:rPr>
              <a:t>Отдел министерства или какого-либо иного правительственного учреждения.</a:t>
            </a:r>
            <a:r>
              <a:rPr lang="en-US" sz="2200" i="1" dirty="0" smtClean="0">
                <a:latin typeface="Times New Roman" pitchFamily="18" charset="0"/>
                <a:cs typeface="Times New Roman" pitchFamily="18" charset="0"/>
              </a:rPr>
              <a:t> </a:t>
            </a:r>
            <a:r>
              <a:rPr lang="sr-Latn-CS" sz="2200" i="1" dirty="0" smtClean="0">
                <a:latin typeface="Times New Roman" pitchFamily="18" charset="0"/>
                <a:cs typeface="Times New Roman" pitchFamily="18" charset="0"/>
              </a:rPr>
              <a:t>II </a:t>
            </a:r>
            <a:r>
              <a:rPr lang="en-US" sz="2200" i="1" dirty="0" smtClean="0">
                <a:latin typeface="Times New Roman" pitchFamily="18" charset="0"/>
                <a:cs typeface="Times New Roman" pitchFamily="18" charset="0"/>
              </a:rPr>
              <a:t> </a:t>
            </a:r>
            <a:r>
              <a:rPr lang="sr-Latn-CS" sz="2200" i="1" dirty="0" smtClean="0">
                <a:latin typeface="Times New Roman" pitchFamily="18" charset="0"/>
                <a:cs typeface="Times New Roman" pitchFamily="18" charset="0"/>
              </a:rPr>
              <a:t>Административно-территориальный округ (во Франции и в некоторых других госу</a:t>
            </a:r>
            <a:r>
              <a:rPr lang="en-US" sz="2200" i="1" dirty="0" smtClean="0">
                <a:latin typeface="Times New Roman" pitchFamily="18" charset="0"/>
                <a:cs typeface="Times New Roman" pitchFamily="18" charset="0"/>
              </a:rPr>
              <a:t>-</a:t>
            </a:r>
            <a:r>
              <a:rPr lang="sr-Latn-CS" sz="2200" i="1" dirty="0" smtClean="0">
                <a:latin typeface="Times New Roman" pitchFamily="18" charset="0"/>
                <a:cs typeface="Times New Roman" pitchFamily="18" charset="0"/>
              </a:rPr>
              <a:t>дарствах)</a:t>
            </a:r>
            <a:r>
              <a:rPr lang="sr-Latn-CS" sz="2200"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 </a:t>
            </a:r>
            <a:r>
              <a:rPr lang="sr-Cyrl-CS" sz="2200" dirty="0" smtClean="0">
                <a:latin typeface="Times New Roman" pitchFamily="18" charset="0"/>
                <a:cs typeface="Times New Roman" pitchFamily="18" charset="0"/>
              </a:rPr>
              <a:t>СТСРЈ</a:t>
            </a:r>
            <a:r>
              <a:rPr lang="sr-Cyrl-CS" sz="2200" baseline="30000" dirty="0" smtClean="0">
                <a:latin typeface="Times New Roman" pitchFamily="18" charset="0"/>
                <a:cs typeface="Times New Roman" pitchFamily="18" charset="0"/>
              </a:rPr>
              <a:t>1</a:t>
            </a:r>
            <a:r>
              <a:rPr lang="en-US" sz="2200" baseline="30000" dirty="0" smtClean="0">
                <a:latin typeface="Times New Roman" pitchFamily="18" charset="0"/>
                <a:cs typeface="Times New Roman" pitchFamily="18" charset="0"/>
              </a:rPr>
              <a:t>,2</a:t>
            </a:r>
            <a:r>
              <a:rPr lang="en-US" sz="2200" dirty="0" smtClean="0">
                <a:latin typeface="Times New Roman" pitchFamily="18" charset="0"/>
                <a:cs typeface="Times New Roman" pitchFamily="18" charset="0"/>
              </a:rPr>
              <a:t>] </a:t>
            </a:r>
            <a:r>
              <a:rPr lang="sr-Cyrl-CS" sz="2200" dirty="0" smtClean="0">
                <a:latin typeface="Times New Roman" pitchFamily="18" charset="0"/>
                <a:cs typeface="Times New Roman" pitchFamily="18" charset="0"/>
              </a:rPr>
              <a:t>► </a:t>
            </a:r>
            <a:r>
              <a:rPr lang="en-US" sz="2200" b="1" dirty="0" smtClean="0">
                <a:solidFill>
                  <a:srgbClr val="FFFF00"/>
                </a:solidFill>
                <a:latin typeface="Times New Roman" pitchFamily="18" charset="0"/>
                <a:cs typeface="Times New Roman" pitchFamily="18" charset="0"/>
              </a:rPr>
              <a:t>BUG.</a:t>
            </a:r>
            <a:r>
              <a:rPr lang="sr-Cyrl-CS" sz="2200" dirty="0" smtClean="0">
                <a:latin typeface="Times New Roman" pitchFamily="18" charset="0"/>
                <a:cs typeface="Times New Roman" pitchFamily="18" charset="0"/>
              </a:rPr>
              <a:t> </a:t>
            </a:r>
            <a:r>
              <a:rPr lang="sr-Cyrl-CS" sz="2200" b="1" dirty="0" smtClean="0">
                <a:latin typeface="Times New Roman" pitchFamily="18" charset="0"/>
                <a:cs typeface="Times New Roman" pitchFamily="18" charset="0"/>
              </a:rPr>
              <a:t>департамент</a:t>
            </a:r>
            <a:r>
              <a:rPr lang="sr-Cyrl-CS" sz="2200" dirty="0" smtClean="0">
                <a:latin typeface="Times New Roman" pitchFamily="18" charset="0"/>
                <a:cs typeface="Times New Roman" pitchFamily="18" charset="0"/>
              </a:rPr>
              <a:t> = </a:t>
            </a:r>
            <a:r>
              <a:rPr lang="en-U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1</a:t>
            </a:r>
            <a:r>
              <a:rPr lang="en-US" sz="2200" b="1" dirty="0" smtClean="0">
                <a:latin typeface="Times New Roman" pitchFamily="18" charset="0"/>
                <a:cs typeface="Times New Roman" pitchFamily="18" charset="0"/>
              </a:rPr>
              <a:t>Fm</a:t>
            </a:r>
            <a:r>
              <a:rPr lang="sr-Cyrl-CS" sz="2200" b="1" baseline="30000" dirty="0" smtClean="0">
                <a:latin typeface="Times New Roman" pitchFamily="18" charset="0"/>
                <a:cs typeface="Times New Roman" pitchFamily="18" charset="0"/>
              </a:rPr>
              <a:t>2</a:t>
            </a:r>
            <a:r>
              <a:rPr lang="sr-Cyrl-CS" sz="2200" b="1" dirty="0" smtClean="0">
                <a:latin typeface="Times New Roman" pitchFamily="18" charset="0"/>
                <a:cs typeface="Times New Roman" pitchFamily="18" charset="0"/>
              </a:rPr>
              <a:t>+</a:t>
            </a:r>
            <a:r>
              <a:rPr lang="en-U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1</a:t>
            </a:r>
            <a:r>
              <a:rPr lang="en-US" sz="2200" b="1" dirty="0" smtClean="0">
                <a:latin typeface="Times New Roman" pitchFamily="18" charset="0"/>
                <a:cs typeface="Times New Roman" pitchFamily="18" charset="0"/>
              </a:rPr>
              <a:t>Fr</a:t>
            </a:r>
            <a:r>
              <a:rPr lang="sr-Cyrl-CS" sz="2200" b="1" baseline="30000" dirty="0" smtClean="0">
                <a:latin typeface="Times New Roman" pitchFamily="18" charset="0"/>
                <a:cs typeface="Times New Roman" pitchFamily="18" charset="0"/>
              </a:rPr>
              <a:t>1</a:t>
            </a:r>
            <a:r>
              <a:rPr lang="sr-Cyrl-CS" sz="2200" b="1" dirty="0" smtClean="0">
                <a:latin typeface="Times New Roman" pitchFamily="18" charset="0"/>
                <a:cs typeface="Times New Roman" pitchFamily="18" charset="0"/>
              </a:rPr>
              <a:t>+</a:t>
            </a:r>
            <a:r>
              <a:rPr lang="en-US" sz="2200" b="1" dirty="0" smtClean="0">
                <a:latin typeface="Times New Roman" pitchFamily="18" charset="0"/>
                <a:cs typeface="Times New Roman" pitchFamily="18" charset="0"/>
              </a:rPr>
              <a:t> S</a:t>
            </a:r>
            <a:r>
              <a:rPr lang="sr-Cyrl-CS" sz="2200" b="1" dirty="0" smtClean="0">
                <a:latin typeface="Times New Roman" pitchFamily="18" charset="0"/>
                <a:cs typeface="Times New Roman" pitchFamily="18" charset="0"/>
              </a:rPr>
              <a:t>2</a:t>
            </a:r>
            <a:r>
              <a:rPr lang="en-US" sz="2200" b="1" dirty="0" smtClean="0">
                <a:latin typeface="Times New Roman" pitchFamily="18" charset="0"/>
                <a:cs typeface="Times New Roman" pitchFamily="18" charset="0"/>
              </a:rPr>
              <a:t>N</a:t>
            </a:r>
            <a:r>
              <a:rPr lang="sr-Cyrl-CS" sz="2200" b="1" dirty="0" smtClean="0">
                <a:latin typeface="Times New Roman" pitchFamily="18" charset="0"/>
                <a:cs typeface="Times New Roman" pitchFamily="18" charset="0"/>
              </a:rPr>
              <a:t>3,4</a:t>
            </a:r>
            <a:r>
              <a:rPr lang="en-US" sz="2200" b="1" dirty="0" smtClean="0">
                <a:latin typeface="Times New Roman" pitchFamily="18" charset="0"/>
                <a:cs typeface="Times New Roman" pitchFamily="18" charset="0"/>
              </a:rPr>
              <a:t>r</a:t>
            </a:r>
            <a:r>
              <a:rPr lang="sr-Cyrl-CS" sz="2200" b="1" dirty="0" smtClean="0">
                <a:latin typeface="Times New Roman" pitchFamily="18" charset="0"/>
                <a:cs typeface="Times New Roman" pitchFamily="18" charset="0"/>
              </a:rPr>
              <a:t>+</a:t>
            </a:r>
            <a:r>
              <a:rPr lang="en-U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2</a:t>
            </a:r>
            <a:r>
              <a:rPr lang="en-US" sz="2200" b="1" dirty="0" smtClean="0">
                <a:latin typeface="Times New Roman" pitchFamily="18" charset="0"/>
                <a:cs typeface="Times New Roman" pitchFamily="18" charset="0"/>
              </a:rPr>
              <a:t>F</a:t>
            </a:r>
            <a:r>
              <a:rPr lang="sr-Cyrl-CS" sz="2200" b="1" dirty="0" smtClean="0">
                <a:latin typeface="Times New Roman" pitchFamily="18" charset="0"/>
                <a:cs typeface="Times New Roman" pitchFamily="18" charset="0"/>
              </a:rPr>
              <a:t>&gt;</a:t>
            </a:r>
            <a:r>
              <a:rPr lang="en-US" sz="2200" b="1" dirty="0" smtClean="0">
                <a:latin typeface="Times New Roman" pitchFamily="18" charset="0"/>
                <a:cs typeface="Times New Roman" pitchFamily="18" charset="0"/>
              </a:rPr>
              <a:t>r</a:t>
            </a:r>
            <a:r>
              <a:rPr lang="sr-Cyrl-CS" sz="2200" b="1" baseline="30000" dirty="0" smtClean="0">
                <a:latin typeface="Times New Roman" pitchFamily="18" charset="0"/>
                <a:cs typeface="Times New Roman" pitchFamily="18" charset="0"/>
              </a:rPr>
              <a:t>1</a:t>
            </a:r>
            <a:r>
              <a:rPr lang="sr-Cyrl-CS" sz="2200" b="1" dirty="0" smtClean="0">
                <a:latin typeface="Times New Roman" pitchFamily="18" charset="0"/>
                <a:cs typeface="Times New Roman" pitchFamily="18" charset="0"/>
              </a:rPr>
              <a:t> </a:t>
            </a:r>
            <a:r>
              <a:rPr lang="sr-Cyrl-CS" sz="2200" dirty="0" smtClean="0">
                <a:latin typeface="Times New Roman" pitchFamily="18" charset="0"/>
                <a:cs typeface="Times New Roman" pitchFamily="18" charset="0"/>
              </a:rPr>
              <a:t>– 1. в царска Русия – министерство или висше административно учреждение; 2. във Франция – основна терито</a:t>
            </a:r>
            <a:r>
              <a:rPr lang="en-US" sz="2200" dirty="0" smtClean="0">
                <a:latin typeface="Times New Roman" pitchFamily="18" charset="0"/>
                <a:cs typeface="Times New Roman" pitchFamily="18" charset="0"/>
              </a:rPr>
              <a:t>-</a:t>
            </a:r>
            <a:r>
              <a:rPr lang="sr-Cyrl-CS" sz="2200" dirty="0" smtClean="0">
                <a:latin typeface="Times New Roman" pitchFamily="18" charset="0"/>
                <a:cs typeface="Times New Roman" pitchFamily="18" charset="0"/>
              </a:rPr>
              <a:t>риално-административна единица; 3. в САЩ, Швейцария – наз</a:t>
            </a:r>
            <a:r>
              <a:rPr lang="en-US" sz="2200" dirty="0" smtClean="0">
                <a:latin typeface="Times New Roman" pitchFamily="18" charset="0"/>
                <a:cs typeface="Times New Roman" pitchFamily="18" charset="0"/>
              </a:rPr>
              <a:t>-</a:t>
            </a:r>
            <a:r>
              <a:rPr lang="sr-Cyrl-CS" sz="2200" dirty="0" smtClean="0">
                <a:latin typeface="Times New Roman" pitchFamily="18" charset="0"/>
                <a:cs typeface="Times New Roman" pitchFamily="18" charset="0"/>
              </a:rPr>
              <a:t>вание на министерство; 4. название на факултет или на катедра в рамките на висше учебно заведение (ГРЧД) © </a:t>
            </a:r>
            <a:r>
              <a:rPr lang="sr-Latn-C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1</a:t>
            </a:r>
            <a:r>
              <a:rPr lang="sr-Latn-CS" sz="2200" dirty="0" smtClean="0">
                <a:latin typeface="Times New Roman" pitchFamily="18" charset="0"/>
                <a:cs typeface="Times New Roman" pitchFamily="18" charset="0"/>
              </a:rPr>
              <a:t>Fr</a:t>
            </a:r>
            <a:r>
              <a:rPr lang="sr-Cyrl-CS" sz="2200" dirty="0" smtClean="0">
                <a:latin typeface="Times New Roman" pitchFamily="18" charset="0"/>
                <a:cs typeface="Times New Roman" pitchFamily="18" charset="0"/>
              </a:rPr>
              <a:t> (#1: в царска Русия) + </a:t>
            </a:r>
            <a:r>
              <a:rPr lang="sr-Latn-C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2</a:t>
            </a:r>
            <a:r>
              <a:rPr lang="sr-Latn-CS" sz="2200" dirty="0" smtClean="0">
                <a:latin typeface="Times New Roman" pitchFamily="18" charset="0"/>
                <a:cs typeface="Times New Roman" pitchFamily="18" charset="0"/>
              </a:rPr>
              <a:t>Fr</a:t>
            </a:r>
            <a:r>
              <a:rPr lang="sr-Cyrl-CS" sz="2200" dirty="0" smtClean="0">
                <a:latin typeface="Times New Roman" pitchFamily="18" charset="0"/>
                <a:cs typeface="Times New Roman" pitchFamily="18" charset="0"/>
              </a:rPr>
              <a:t> (*1&gt;: отдел) (</a:t>
            </a:r>
            <a:r>
              <a:rPr lang="sr-Latn-CS" sz="2200" dirty="0" smtClean="0">
                <a:latin typeface="Times New Roman" pitchFamily="18" charset="0"/>
                <a:cs typeface="Times New Roman" pitchFamily="18" charset="0"/>
              </a:rPr>
              <a:t>STSRJ</a:t>
            </a:r>
            <a:r>
              <a:rPr lang="sr-Cyrl-CS" sz="2200" baseline="30000" dirty="0" smtClean="0">
                <a:latin typeface="Times New Roman" pitchFamily="18" charset="0"/>
                <a:cs typeface="Times New Roman" pitchFamily="18" charset="0"/>
              </a:rPr>
              <a:t>1</a:t>
            </a:r>
            <a:r>
              <a:rPr lang="sr-Cyrl-CS" sz="2200" dirty="0" smtClean="0">
                <a:latin typeface="Times New Roman" pitchFamily="18" charset="0"/>
                <a:cs typeface="Times New Roman" pitchFamily="18" charset="0"/>
              </a:rPr>
              <a:t>); © #: и в некоторых других государствах (СТСРЈ</a:t>
            </a:r>
            <a:r>
              <a:rPr lang="sr-Cyrl-CS" sz="2200" baseline="30000" dirty="0" smtClean="0">
                <a:latin typeface="Times New Roman" pitchFamily="18" charset="0"/>
                <a:cs typeface="Times New Roman" pitchFamily="18" charset="0"/>
              </a:rPr>
              <a:t>2</a:t>
            </a:r>
            <a:r>
              <a:rPr lang="sr-Cyrl-CS" sz="2200" dirty="0" smtClean="0">
                <a:latin typeface="Times New Roman" pitchFamily="18" charset="0"/>
                <a:cs typeface="Times New Roman" pitchFamily="18" charset="0"/>
              </a:rPr>
              <a:t>/</a:t>
            </a:r>
            <a:r>
              <a:rPr lang="sr-Latn-CS" sz="2200" dirty="0" smtClean="0">
                <a:latin typeface="Times New Roman" pitchFamily="18" charset="0"/>
                <a:cs typeface="Times New Roman" pitchFamily="18" charset="0"/>
              </a:rPr>
              <a:t>Ajduković</a:t>
            </a:r>
            <a:r>
              <a:rPr lang="sr-Cyrl-CS" sz="2200" dirty="0" smtClean="0">
                <a:latin typeface="Times New Roman" pitchFamily="18" charset="0"/>
                <a:cs typeface="Times New Roman" pitchFamily="18" charset="0"/>
              </a:rPr>
              <a:t> 201</a:t>
            </a:r>
            <a:r>
              <a:rPr lang="sr-Latn-CS" sz="2200" dirty="0" smtClean="0">
                <a:latin typeface="Times New Roman" pitchFamily="18" charset="0"/>
                <a:cs typeface="Times New Roman" pitchFamily="18" charset="0"/>
              </a:rPr>
              <a:t>4</a:t>
            </a:r>
            <a:r>
              <a:rPr lang="sr-Cyrl-CS" sz="2200" dirty="0" smtClean="0">
                <a:latin typeface="Times New Roman" pitchFamily="18" charset="0"/>
                <a:cs typeface="Times New Roman" pitchFamily="18" charset="0"/>
              </a:rPr>
              <a:t>, е</a:t>
            </a:r>
            <a:r>
              <a:rPr lang="sr-Latn-CS" sz="2200" dirty="0" smtClean="0">
                <a:latin typeface="Times New Roman" pitchFamily="18" charset="0"/>
                <a:cs typeface="Times New Roman" pitchFamily="18" charset="0"/>
              </a:rPr>
              <a:t>l</a:t>
            </a:r>
            <a:r>
              <a:rPr lang="sr-Cyrl-CS" sz="2200" dirty="0" smtClean="0">
                <a:latin typeface="Times New Roman" pitchFamily="18" charset="0"/>
                <a:cs typeface="Times New Roman" pitchFamily="18" charset="0"/>
              </a:rPr>
              <a:t>. </a:t>
            </a:r>
            <a:r>
              <a:rPr lang="sr-Latn-CS" sz="2200" dirty="0" smtClean="0">
                <a:latin typeface="Times New Roman" pitchFamily="18" charset="0"/>
                <a:cs typeface="Times New Roman" pitchFamily="18" charset="0"/>
              </a:rPr>
              <a:t>ver</a:t>
            </a:r>
            <a:r>
              <a:rPr lang="sr-Cyrl-CS" sz="2200" dirty="0" smtClean="0">
                <a:latin typeface="Times New Roman" pitchFamily="18" charset="0"/>
                <a:cs typeface="Times New Roman" pitchFamily="18" charset="0"/>
              </a:rPr>
              <a:t>.).</a:t>
            </a:r>
            <a:endParaRPr lang="sr-Latn-CS" sz="2200" dirty="0" smtClean="0">
              <a:latin typeface="Times New Roman" pitchFamily="18" charset="0"/>
              <a:cs typeface="Times New Roman" pitchFamily="18" charset="0"/>
            </a:endParaRPr>
          </a:p>
          <a:p>
            <a:pPr algn="just"/>
            <a:endParaRPr lang="sr-Latn-CS" sz="1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normAutofit fontScale="90000"/>
          </a:bodyPr>
          <a:lstStyle/>
          <a:p>
            <a:r>
              <a:rPr lang="sr-Latn-CS" b="1" dirty="0" smtClean="0">
                <a:solidFill>
                  <a:srgbClr val="FFC000"/>
                </a:solidFill>
                <a:latin typeface="Times New Roman" pitchFamily="18" charset="0"/>
                <a:cs typeface="Times New Roman" pitchFamily="18" charset="0"/>
              </a:rPr>
              <a:t>Primer za S1</a:t>
            </a:r>
            <a:r>
              <a:rPr lang="en-US" b="1" dirty="0" smtClean="0">
                <a:solidFill>
                  <a:srgbClr val="FFC000"/>
                </a:solidFill>
                <a:latin typeface="Times New Roman" pitchFamily="18" charset="0"/>
                <a:cs typeface="Times New Roman" pitchFamily="18" charset="0"/>
              </a:rPr>
              <a:t>Nm+S2Nr+S2Fr+S2F&gt;r</a:t>
            </a:r>
            <a:r>
              <a:rPr lang="sr-Latn-CS" b="1" dirty="0" smtClean="0">
                <a:solidFill>
                  <a:srgbClr val="FFC000"/>
                </a:solidFill>
                <a:latin typeface="Times New Roman" pitchFamily="18" charset="0"/>
                <a:cs typeface="Times New Roman" pitchFamily="18" charset="0"/>
              </a:rPr>
              <a:t> </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1600200"/>
            <a:ext cx="8077200" cy="4876800"/>
          </a:xfrm>
        </p:spPr>
        <p:txBody>
          <a:bodyPr>
            <a:noAutofit/>
          </a:bodyPr>
          <a:lstStyle/>
          <a:p>
            <a:pPr marL="0" indent="0" algn="just">
              <a:spcBef>
                <a:spcPts val="0"/>
              </a:spcBef>
            </a:pPr>
            <a:r>
              <a:rPr lang="sr-Latn-CS" sz="2200" dirty="0" smtClean="0">
                <a:latin typeface="Times New Roman" pitchFamily="18" charset="0"/>
                <a:cs typeface="Times New Roman" pitchFamily="18" charset="0"/>
              </a:rPr>
              <a:t> </a:t>
            </a:r>
            <a:r>
              <a:rPr lang="sr-Latn-CS" sz="2200" b="1" dirty="0" smtClean="0">
                <a:solidFill>
                  <a:srgbClr val="92D050"/>
                </a:solidFill>
                <a:latin typeface="Times New Roman" pitchFamily="18" charset="0"/>
                <a:cs typeface="Times New Roman" pitchFamily="18" charset="0"/>
              </a:rPr>
              <a:t>RUS.</a:t>
            </a:r>
            <a:r>
              <a:rPr lang="sr-Cyrl-CS" sz="2200" dirty="0" smtClean="0">
                <a:latin typeface="Times New Roman" pitchFamily="18" charset="0"/>
                <a:cs typeface="Times New Roman" pitchFamily="18" charset="0"/>
              </a:rPr>
              <a:t> </a:t>
            </a:r>
            <a:r>
              <a:rPr lang="sr-Cyrl-CS" sz="2200" b="1" dirty="0" smtClean="0">
                <a:latin typeface="Times New Roman" pitchFamily="18" charset="0"/>
                <a:cs typeface="Times New Roman" pitchFamily="18" charset="0"/>
              </a:rPr>
              <a:t>бригада</a:t>
            </a:r>
            <a:r>
              <a:rPr lang="sr-Cyrl-C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t>
            </a:r>
            <a:r>
              <a:rPr lang="sr-Cyrl-CS" sz="2200" i="1" dirty="0" smtClean="0">
                <a:latin typeface="Times New Roman" pitchFamily="18" charset="0"/>
                <a:cs typeface="Times New Roman" pitchFamily="18" charset="0"/>
              </a:rPr>
              <a:t>1. Отряд войск, состоящий в России из 2-х полков или 6-8 батарей. 2. Бригада кондукторска – состав кондукторов данного поезда. </a:t>
            </a:r>
            <a:r>
              <a:rPr lang="sr-Cyrl-CS" sz="2200" dirty="0" smtClean="0">
                <a:latin typeface="Times New Roman" pitchFamily="18" charset="0"/>
                <a:cs typeface="Times New Roman" pitchFamily="18" charset="0"/>
              </a:rPr>
              <a:t>СИСЧ</a:t>
            </a:r>
            <a:r>
              <a:rPr lang="en-US" sz="2200" dirty="0" smtClean="0">
                <a:latin typeface="Times New Roman" pitchFamily="18" charset="0"/>
                <a:cs typeface="Times New Roman" pitchFamily="18" charset="0"/>
              </a:rPr>
              <a:t>] </a:t>
            </a:r>
            <a:r>
              <a:rPr lang="sr-Cyrl-CS" sz="2200" dirty="0" smtClean="0">
                <a:latin typeface="Times New Roman" pitchFamily="18" charset="0"/>
                <a:cs typeface="Times New Roman" pitchFamily="18" charset="0"/>
              </a:rPr>
              <a:t>► </a:t>
            </a:r>
            <a:r>
              <a:rPr lang="sr-Latn-CS" sz="2200" b="1" dirty="0" smtClean="0">
                <a:solidFill>
                  <a:srgbClr val="FFFF00"/>
                </a:solidFill>
                <a:latin typeface="Times New Roman" pitchFamily="18" charset="0"/>
                <a:cs typeface="Times New Roman" pitchFamily="18" charset="0"/>
              </a:rPr>
              <a:t>SLOVEN.</a:t>
            </a:r>
            <a:r>
              <a:rPr lang="sr-Cyrl-CS" sz="2200"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brigada</a:t>
            </a:r>
            <a:r>
              <a:rPr lang="sr-Cyrl-CS" sz="2200" dirty="0" smtClean="0">
                <a:latin typeface="Times New Roman" pitchFamily="18" charset="0"/>
                <a:cs typeface="Times New Roman" pitchFamily="18" charset="0"/>
              </a:rPr>
              <a:t> = </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1</a:t>
            </a:r>
            <a:r>
              <a:rPr lang="sr-Latn-CS" sz="2200" b="1" dirty="0" smtClean="0">
                <a:latin typeface="Times New Roman" pitchFamily="18" charset="0"/>
                <a:cs typeface="Times New Roman" pitchFamily="18" charset="0"/>
              </a:rPr>
              <a:t>N</a:t>
            </a:r>
            <a:r>
              <a:rPr lang="sr-Cyrl-CS" sz="2200" b="1" dirty="0" smtClean="0">
                <a:latin typeface="Times New Roman" pitchFamily="18" charset="0"/>
                <a:cs typeface="Times New Roman" pitchFamily="18" charset="0"/>
              </a:rPr>
              <a:t>2</a:t>
            </a:r>
            <a:r>
              <a:rPr lang="sr-Latn-CS" sz="2200" b="1" dirty="0" smtClean="0">
                <a:latin typeface="Times New Roman" pitchFamily="18" charset="0"/>
                <a:cs typeface="Times New Roman" pitchFamily="18" charset="0"/>
              </a:rPr>
              <a:t>m</a:t>
            </a:r>
            <a:r>
              <a:rPr lang="sr-Cyrl-CS" sz="2200" b="1" dirty="0" smtClean="0">
                <a:latin typeface="Times New Roman" pitchFamily="18" charset="0"/>
                <a:cs typeface="Times New Roman" pitchFamily="18" charset="0"/>
              </a:rPr>
              <a:t>+</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2</a:t>
            </a:r>
            <a:r>
              <a:rPr lang="sr-Latn-CS" sz="2200" b="1" dirty="0" smtClean="0">
                <a:latin typeface="Times New Roman" pitchFamily="18" charset="0"/>
                <a:cs typeface="Times New Roman" pitchFamily="18" charset="0"/>
              </a:rPr>
              <a:t>N</a:t>
            </a:r>
            <a:r>
              <a:rPr lang="sr-Cyrl-CS" sz="2200" b="1" dirty="0" smtClean="0">
                <a:latin typeface="Times New Roman" pitchFamily="18" charset="0"/>
                <a:cs typeface="Times New Roman" pitchFamily="18" charset="0"/>
              </a:rPr>
              <a:t>2</a:t>
            </a:r>
            <a:r>
              <a:rPr lang="sr-Latn-CS" sz="2200" b="1" dirty="0" smtClean="0">
                <a:latin typeface="Times New Roman" pitchFamily="18" charset="0"/>
                <a:cs typeface="Times New Roman" pitchFamily="18" charset="0"/>
              </a:rPr>
              <a:t>r</a:t>
            </a:r>
            <a:r>
              <a:rPr lang="sr-Cyrl-CS" sz="2200" b="1" dirty="0" smtClean="0">
                <a:latin typeface="Times New Roman" pitchFamily="18" charset="0"/>
                <a:cs typeface="Times New Roman" pitchFamily="18" charset="0"/>
              </a:rPr>
              <a:t>+</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2</a:t>
            </a:r>
            <a:r>
              <a:rPr lang="sr-Latn-CS" sz="2200" b="1" dirty="0" smtClean="0">
                <a:latin typeface="Times New Roman" pitchFamily="18" charset="0"/>
                <a:cs typeface="Times New Roman" pitchFamily="18" charset="0"/>
              </a:rPr>
              <a:t>F</a:t>
            </a:r>
            <a:r>
              <a:rPr lang="sr-Cyrl-CS" sz="2200" b="1" dirty="0" smtClean="0">
                <a:latin typeface="Times New Roman" pitchFamily="18" charset="0"/>
                <a:cs typeface="Times New Roman" pitchFamily="18" charset="0"/>
              </a:rPr>
              <a:t>1</a:t>
            </a:r>
            <a:r>
              <a:rPr lang="sr-Latn-CS" sz="2200" b="1" baseline="30000" dirty="0" smtClean="0">
                <a:latin typeface="Times New Roman" pitchFamily="18" charset="0"/>
                <a:cs typeface="Times New Roman" pitchFamily="18" charset="0"/>
              </a:rPr>
              <a:t>b</a:t>
            </a:r>
            <a:r>
              <a:rPr lang="sr-Latn-CS" sz="2200" b="1" dirty="0" smtClean="0">
                <a:latin typeface="Times New Roman" pitchFamily="18" charset="0"/>
                <a:cs typeface="Times New Roman" pitchFamily="18" charset="0"/>
              </a:rPr>
              <a:t>r</a:t>
            </a:r>
            <a:r>
              <a:rPr lang="sr-Cyrl-CS" sz="2200" b="1" dirty="0" smtClean="0">
                <a:latin typeface="Times New Roman" pitchFamily="18" charset="0"/>
                <a:cs typeface="Times New Roman" pitchFamily="18" charset="0"/>
              </a:rPr>
              <a:t>+</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2</a:t>
            </a:r>
            <a:r>
              <a:rPr lang="sr-Latn-CS" sz="2200" b="1" dirty="0" smtClean="0">
                <a:latin typeface="Times New Roman" pitchFamily="18" charset="0"/>
                <a:cs typeface="Times New Roman" pitchFamily="18" charset="0"/>
              </a:rPr>
              <a:t>F</a:t>
            </a:r>
            <a:r>
              <a:rPr lang="sr-Cyrl-CS" sz="2200" b="1" dirty="0" smtClean="0">
                <a:latin typeface="Times New Roman" pitchFamily="18" charset="0"/>
                <a:cs typeface="Times New Roman" pitchFamily="18" charset="0"/>
              </a:rPr>
              <a:t>1&gt;</a:t>
            </a:r>
            <a:r>
              <a:rPr lang="sr-Latn-CS" sz="2200" b="1" dirty="0" smtClean="0">
                <a:latin typeface="Times New Roman" pitchFamily="18" charset="0"/>
                <a:cs typeface="Times New Roman" pitchFamily="18" charset="0"/>
              </a:rPr>
              <a:t>r</a:t>
            </a:r>
            <a:r>
              <a:rPr lang="sr-Cyrl-CS" sz="2200" dirty="0" smtClean="0">
                <a:latin typeface="Times New Roman" pitchFamily="18" charset="0"/>
                <a:cs typeface="Times New Roman" pitchFamily="18" charset="0"/>
              </a:rPr>
              <a:t> – 1. </a:t>
            </a:r>
            <a:r>
              <a:rPr lang="pl-PL" sz="2200" dirty="0" smtClean="0">
                <a:latin typeface="Times New Roman" pitchFamily="18" charset="0"/>
                <a:cs typeface="Times New Roman" pitchFamily="18" charset="0"/>
              </a:rPr>
              <a:t>voja</a:t>
            </a:r>
            <a:r>
              <a:rPr lang="sr-Cyrl-CS" sz="2200" dirty="0" smtClean="0">
                <a:latin typeface="Times New Roman" pitchFamily="18" charset="0"/>
                <a:cs typeface="Times New Roman" pitchFamily="18" charset="0"/>
              </a:rPr>
              <a:t>š</a:t>
            </a:r>
            <a:r>
              <a:rPr lang="pl-PL" sz="2200" dirty="0" smtClean="0">
                <a:latin typeface="Times New Roman" pitchFamily="18" charset="0"/>
                <a:cs typeface="Times New Roman" pitchFamily="18" charset="0"/>
              </a:rPr>
              <a:t>ka enota</a:t>
            </a:r>
            <a:r>
              <a:rPr lang="sr-Cyrl-CS" sz="2200" dirty="0" smtClean="0">
                <a:latin typeface="Times New Roman" pitchFamily="18" charset="0"/>
                <a:cs typeface="Times New Roman" pitchFamily="18" charset="0"/>
              </a:rPr>
              <a:t>, </a:t>
            </a:r>
            <a:r>
              <a:rPr lang="pl-PL" sz="2200" dirty="0" smtClean="0">
                <a:latin typeface="Times New Roman" pitchFamily="18" charset="0"/>
                <a:cs typeface="Times New Roman" pitchFamily="18" charset="0"/>
              </a:rPr>
              <a:t>ve</a:t>
            </a:r>
            <a:r>
              <a:rPr lang="sr-Cyrl-CS" sz="2200" dirty="0" smtClean="0">
                <a:latin typeface="Times New Roman" pitchFamily="18" charset="0"/>
                <a:cs typeface="Times New Roman" pitchFamily="18" charset="0"/>
              </a:rPr>
              <a:t>č</a:t>
            </a:r>
            <a:r>
              <a:rPr lang="pl-PL" sz="2200" dirty="0" smtClean="0">
                <a:latin typeface="Times New Roman" pitchFamily="18" charset="0"/>
                <a:cs typeface="Times New Roman" pitchFamily="18" charset="0"/>
              </a:rPr>
              <a:t>ja od polka</a:t>
            </a:r>
            <a:r>
              <a:rPr lang="sr-Cyrl-CS" sz="2200" dirty="0" smtClean="0">
                <a:latin typeface="Times New Roman" pitchFamily="18" charset="0"/>
                <a:cs typeface="Times New Roman" pitchFamily="18" charset="0"/>
              </a:rPr>
              <a:t> // </a:t>
            </a:r>
            <a:r>
              <a:rPr lang="pl-PL" sz="2200" dirty="0" smtClean="0">
                <a:latin typeface="Times New Roman" pitchFamily="18" charset="0"/>
                <a:cs typeface="Times New Roman" pitchFamily="18" charset="0"/>
              </a:rPr>
              <a:t>med narodnoosvobodilnim bojem</a:t>
            </a:r>
            <a:r>
              <a:rPr lang="sr-Cyrl-CS" sz="2200" dirty="0" smtClean="0">
                <a:latin typeface="Times New Roman" pitchFamily="18" charset="0"/>
                <a:cs typeface="Times New Roman" pitchFamily="18" charset="0"/>
              </a:rPr>
              <a:t> – </a:t>
            </a:r>
            <a:r>
              <a:rPr lang="pl-PL" sz="2200" dirty="0" smtClean="0">
                <a:latin typeface="Times New Roman" pitchFamily="18" charset="0"/>
                <a:cs typeface="Times New Roman" pitchFamily="18" charset="0"/>
              </a:rPr>
              <a:t>osnovna voja</a:t>
            </a:r>
            <a:r>
              <a:rPr lang="sr-Cyrl-CS" sz="2200" dirty="0" smtClean="0">
                <a:latin typeface="Times New Roman" pitchFamily="18" charset="0"/>
                <a:cs typeface="Times New Roman" pitchFamily="18" charset="0"/>
              </a:rPr>
              <a:t>š</a:t>
            </a:r>
            <a:r>
              <a:rPr lang="pl-PL" sz="2200" dirty="0" smtClean="0">
                <a:latin typeface="Times New Roman" pitchFamily="18" charset="0"/>
                <a:cs typeface="Times New Roman" pitchFamily="18" charset="0"/>
              </a:rPr>
              <a:t>ka enota</a:t>
            </a:r>
            <a:r>
              <a:rPr lang="sr-Cyrl-CS" sz="2200" dirty="0" smtClean="0">
                <a:latin typeface="Times New Roman" pitchFamily="18" charset="0"/>
                <a:cs typeface="Times New Roman" pitchFamily="18" charset="0"/>
              </a:rPr>
              <a:t>; 2. </a:t>
            </a:r>
            <a:r>
              <a:rPr lang="sr-Latn-CS" sz="2200" dirty="0" smtClean="0">
                <a:latin typeface="Times New Roman" pitchFamily="18" charset="0"/>
                <a:cs typeface="Times New Roman" pitchFamily="18" charset="0"/>
              </a:rPr>
              <a:t>večja delovna skupina, ki prostovoljno in brezplačno sodeluje pri pomembnih javnih delih // skupina s posebno delovno nalogo (SSKJ) </a:t>
            </a:r>
            <a:r>
              <a:rPr lang="sr-Cyrl-CS" sz="2200" dirty="0" smtClean="0">
                <a:latin typeface="Times New Roman" pitchFamily="18" charset="0"/>
                <a:cs typeface="Times New Roman" pitchFamily="18" charset="0"/>
              </a:rPr>
              <a:t>© </a:t>
            </a:r>
            <a:r>
              <a:rPr lang="sr-Latn-C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1</a:t>
            </a:r>
            <a:r>
              <a:rPr lang="sr-Latn-CS" sz="2200" dirty="0" smtClean="0">
                <a:latin typeface="Times New Roman" pitchFamily="18" charset="0"/>
                <a:cs typeface="Times New Roman" pitchFamily="18" charset="0"/>
              </a:rPr>
              <a:t>Nm</a:t>
            </a:r>
            <a:r>
              <a:rPr lang="sr-Cyrl-CS" sz="2200" dirty="0" smtClean="0">
                <a:latin typeface="Times New Roman" pitchFamily="18" charset="0"/>
                <a:cs typeface="Times New Roman" pitchFamily="18" charset="0"/>
              </a:rPr>
              <a:t> (#2: бригада кондукторская - состав кондукторов данного поезда) + </a:t>
            </a:r>
            <a:r>
              <a:rPr lang="sr-Latn-C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2</a:t>
            </a:r>
            <a:r>
              <a:rPr lang="sr-Latn-CS" sz="2200" dirty="0" smtClean="0">
                <a:latin typeface="Times New Roman" pitchFamily="18" charset="0"/>
                <a:cs typeface="Times New Roman" pitchFamily="18" charset="0"/>
              </a:rPr>
              <a:t>F</a:t>
            </a:r>
            <a:r>
              <a:rPr lang="sr-Cyrl-CS" sz="2200" dirty="0" smtClean="0">
                <a:latin typeface="Times New Roman" pitchFamily="18" charset="0"/>
                <a:cs typeface="Times New Roman" pitchFamily="18" charset="0"/>
              </a:rPr>
              <a:t>&gt;</a:t>
            </a:r>
            <a:r>
              <a:rPr lang="sr-Latn-CS" sz="2200" dirty="0" smtClean="0">
                <a:latin typeface="Times New Roman" pitchFamily="18" charset="0"/>
                <a:cs typeface="Times New Roman" pitchFamily="18" charset="0"/>
              </a:rPr>
              <a:t>r</a:t>
            </a:r>
            <a:r>
              <a:rPr lang="sr-Cyrl-CS" sz="2200" dirty="0" smtClean="0">
                <a:latin typeface="Times New Roman" pitchFamily="18" charset="0"/>
                <a:cs typeface="Times New Roman" pitchFamily="18" charset="0"/>
              </a:rPr>
              <a:t> (*1&gt;: в России из 2-х полков или 6-8 батарей) (СИСЧ).</a:t>
            </a:r>
            <a:endParaRPr lang="en-US" sz="2200" dirty="0" smtClean="0">
              <a:latin typeface="Times New Roman" pitchFamily="18" charset="0"/>
              <a:cs typeface="Times New Roman" pitchFamily="18" charset="0"/>
            </a:endParaRPr>
          </a:p>
          <a:p>
            <a:pPr marL="0" indent="0" algn="just">
              <a:spcBef>
                <a:spcPts val="0"/>
              </a:spcBef>
            </a:pPr>
            <a:endParaRPr lang="en-US" sz="2200" dirty="0" smtClean="0">
              <a:latin typeface="Times New Roman" pitchFamily="18" charset="0"/>
              <a:cs typeface="Times New Roman" pitchFamily="18" charset="0"/>
            </a:endParaRPr>
          </a:p>
          <a:p>
            <a:pPr marL="0" indent="0" algn="just">
              <a:spcBef>
                <a:spcPts val="0"/>
              </a:spcBef>
            </a:pPr>
            <a:endParaRPr lang="sr-Latn-CS" sz="2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fontScale="90000"/>
          </a:bodyPr>
          <a:lstStyle/>
          <a:p>
            <a:r>
              <a:rPr lang="sr-Latn-CS" b="1" dirty="0" smtClean="0">
                <a:solidFill>
                  <a:srgbClr val="FFC000"/>
                </a:solidFill>
                <a:latin typeface="Times New Roman" pitchFamily="18" charset="0"/>
                <a:cs typeface="Times New Roman" pitchFamily="18" charset="0"/>
              </a:rPr>
              <a:t>Primer za S1</a:t>
            </a:r>
            <a:r>
              <a:rPr lang="en-US" b="1" dirty="0" smtClean="0">
                <a:solidFill>
                  <a:srgbClr val="FFC000"/>
                </a:solidFill>
                <a:latin typeface="Times New Roman" pitchFamily="18" charset="0"/>
                <a:cs typeface="Times New Roman" pitchFamily="18" charset="0"/>
              </a:rPr>
              <a:t>Fm+S2Nr+S2Fr+S2F&gt;r</a:t>
            </a:r>
            <a:r>
              <a:rPr lang="sr-Latn-CS" b="1" dirty="0" smtClean="0">
                <a:solidFill>
                  <a:srgbClr val="FFC000"/>
                </a:solidFill>
                <a:latin typeface="Times New Roman" pitchFamily="18" charset="0"/>
                <a:cs typeface="Times New Roman" pitchFamily="18" charset="0"/>
              </a:rPr>
              <a:t> </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76400"/>
            <a:ext cx="8229600" cy="5029200"/>
          </a:xfrm>
        </p:spPr>
        <p:txBody>
          <a:bodyPr>
            <a:noAutofit/>
          </a:bodyPr>
          <a:lstStyle/>
          <a:p>
            <a:r>
              <a:rPr lang="en-US" sz="2400" dirty="0" smtClean="0">
                <a:solidFill>
                  <a:srgbClr val="92D050"/>
                </a:solidFill>
                <a:latin typeface="Times New Roman" pitchFamily="18" charset="0"/>
                <a:cs typeface="Times New Roman" pitchFamily="18" charset="0"/>
              </a:rPr>
              <a:t> </a:t>
            </a:r>
            <a:r>
              <a:rPr lang="sr-Latn-CS" sz="2400" b="1" dirty="0" smtClean="0">
                <a:solidFill>
                  <a:srgbClr val="92D050"/>
                </a:solidFill>
                <a:latin typeface="Times New Roman" pitchFamily="18" charset="0"/>
                <a:cs typeface="Times New Roman" pitchFamily="18" charset="0"/>
              </a:rPr>
              <a:t>RUS</a:t>
            </a:r>
            <a:r>
              <a:rPr lang="sr-Cyrl-CS" sz="2400" b="1" dirty="0" smtClean="0">
                <a:solidFill>
                  <a:srgbClr val="92D05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губернатор</a:t>
            </a:r>
            <a:r>
              <a:rPr lang="sr-Cyrl-C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Начальник губернии в России до 1917 г. и после 1991 г.</a:t>
            </a:r>
            <a:r>
              <a:rPr lang="sr-Latn-CS" sz="2400" i="1" dirty="0" smtClean="0">
                <a:latin typeface="Times New Roman" pitchFamily="18" charset="0"/>
                <a:cs typeface="Times New Roman" pitchFamily="18" charset="0"/>
              </a:rPr>
              <a:t> // </a:t>
            </a:r>
            <a:r>
              <a:rPr lang="ru-RU" sz="2400" i="1" dirty="0" smtClean="0">
                <a:latin typeface="Times New Roman" pitchFamily="18" charset="0"/>
                <a:cs typeface="Times New Roman" pitchFamily="18" charset="0"/>
              </a:rPr>
              <a:t>Начальник колонии (назначаемый колониаль</a:t>
            </a:r>
            <a:r>
              <a:rPr lang="en-US" sz="2400" i="1"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ной державой). </a:t>
            </a:r>
            <a:r>
              <a:rPr lang="sr-Latn-CS" sz="2400" i="1" dirty="0" smtClean="0">
                <a:latin typeface="Times New Roman" pitchFamily="18" charset="0"/>
                <a:cs typeface="Times New Roman" pitchFamily="18" charset="0"/>
              </a:rPr>
              <a:t>// </a:t>
            </a:r>
            <a:r>
              <a:rPr lang="ru-RU" sz="2400" i="1" dirty="0" smtClean="0">
                <a:latin typeface="Times New Roman" pitchFamily="18" charset="0"/>
                <a:cs typeface="Times New Roman" pitchFamily="18" charset="0"/>
              </a:rPr>
              <a:t>Начальник штата в США.</a:t>
            </a:r>
            <a:r>
              <a:rPr lang="en-US" sz="2400" i="1" dirty="0" smtClean="0">
                <a:latin typeface="Times New Roman" pitchFamily="18" charset="0"/>
                <a:cs typeface="Times New Roman" pitchFamily="18" charset="0"/>
              </a:rPr>
              <a:t> </a:t>
            </a:r>
            <a:r>
              <a:rPr lang="sr-Cyrl-CS" sz="2400" dirty="0" smtClean="0">
                <a:latin typeface="Times New Roman" pitchFamily="18" charset="0"/>
                <a:cs typeface="Times New Roman" pitchFamily="18" charset="0"/>
              </a:rPr>
              <a:t>БСИС</a:t>
            </a:r>
            <a:r>
              <a:rPr lang="en-US" sz="2400" dirty="0" smtClean="0">
                <a:latin typeface="Times New Roman" pitchFamily="18" charset="0"/>
                <a:cs typeface="Times New Roman" pitchFamily="18" charset="0"/>
              </a:rPr>
              <a:t>2007] </a:t>
            </a:r>
            <a:r>
              <a:rPr lang="sr-Cyrl-CS" sz="2400" dirty="0" smtClean="0">
                <a:latin typeface="Times New Roman" pitchFamily="18" charset="0"/>
                <a:cs typeface="Times New Roman" pitchFamily="18" charset="0"/>
              </a:rPr>
              <a:t>► </a:t>
            </a:r>
            <a:r>
              <a:rPr lang="sr-Latn-CS" sz="2400" b="1" dirty="0" smtClean="0">
                <a:solidFill>
                  <a:srgbClr val="FFFF00"/>
                </a:solidFill>
                <a:latin typeface="Times New Roman" pitchFamily="18" charset="0"/>
                <a:cs typeface="Times New Roman" pitchFamily="18" charset="0"/>
              </a:rPr>
              <a:t>SRP</a:t>
            </a:r>
            <a:r>
              <a:rPr lang="sr-Cyrl-CS" sz="2400" b="1" dirty="0" smtClean="0">
                <a:solidFill>
                  <a:srgbClr val="FFFF00"/>
                </a:solidFill>
                <a:latin typeface="Times New Roman" pitchFamily="18" charset="0"/>
                <a:cs typeface="Times New Roman" pitchFamily="18" charset="0"/>
              </a:rPr>
              <a:t>.</a:t>
            </a:r>
            <a:r>
              <a:rPr lang="sr-Cyrl-CS" sz="2400"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губернатор</a:t>
            </a:r>
            <a:r>
              <a:rPr lang="sr-Cyrl-CS" sz="2400" dirty="0" smtClean="0">
                <a:latin typeface="Times New Roman" pitchFamily="18" charset="0"/>
                <a:cs typeface="Times New Roman" pitchFamily="18" charset="0"/>
              </a:rPr>
              <a:t> = </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1</a:t>
            </a:r>
            <a:r>
              <a:rPr lang="sr-Latn-CS" sz="2400" b="1" dirty="0" smtClean="0">
                <a:latin typeface="Times New Roman" pitchFamily="18" charset="0"/>
                <a:cs typeface="Times New Roman" pitchFamily="18" charset="0"/>
              </a:rPr>
              <a:t>F</a:t>
            </a:r>
            <a:r>
              <a:rPr lang="en-US" sz="2400" b="1" dirty="0" smtClean="0">
                <a:latin typeface="Times New Roman" pitchFamily="18" charset="0"/>
                <a:cs typeface="Times New Roman" pitchFamily="18" charset="0"/>
              </a:rPr>
              <a:t>1</a:t>
            </a:r>
            <a:r>
              <a:rPr lang="sr-Latn-CS" sz="2400" b="1" dirty="0" smtClean="0">
                <a:latin typeface="Times New Roman" pitchFamily="18" charset="0"/>
                <a:cs typeface="Times New Roman" pitchFamily="18" charset="0"/>
              </a:rPr>
              <a:t>m</a:t>
            </a:r>
            <a:r>
              <a:rPr lang="en-US" sz="2400" b="1" dirty="0" smtClean="0">
                <a:latin typeface="Times New Roman" pitchFamily="18" charset="0"/>
                <a:cs typeface="Times New Roman" pitchFamily="18" charset="0"/>
              </a:rPr>
              <a:t>+</a:t>
            </a:r>
            <a:r>
              <a:rPr lang="sr-Latn-CS" sz="2400" b="1" dirty="0" smtClean="0">
                <a:latin typeface="Times New Roman" pitchFamily="18" charset="0"/>
                <a:cs typeface="Times New Roman" pitchFamily="18" charset="0"/>
              </a:rPr>
              <a:t>S</a:t>
            </a:r>
            <a:r>
              <a:rPr lang="en-US" sz="2400" b="1" dirty="0" smtClean="0">
                <a:latin typeface="Times New Roman" pitchFamily="18" charset="0"/>
                <a:cs typeface="Times New Roman" pitchFamily="18" charset="0"/>
              </a:rPr>
              <a:t>2N3r+</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F</a:t>
            </a:r>
            <a:r>
              <a:rPr lang="en-US" sz="2400" b="1" baseline="30000" dirty="0" smtClean="0">
                <a:latin typeface="Times New Roman" pitchFamily="18" charset="0"/>
                <a:cs typeface="Times New Roman" pitchFamily="18" charset="0"/>
              </a:rPr>
              <a:t>a,</a:t>
            </a:r>
            <a:r>
              <a:rPr lang="sr-Latn-CS" sz="2400" b="1" baseline="30000" dirty="0" smtClean="0">
                <a:latin typeface="Times New Roman" pitchFamily="18" charset="0"/>
                <a:cs typeface="Times New Roman" pitchFamily="18" charset="0"/>
              </a:rPr>
              <a:t>b</a:t>
            </a:r>
            <a:r>
              <a:rPr lang="sr-Latn-CS" sz="2400" b="1" dirty="0" smtClean="0">
                <a:latin typeface="Times New Roman" pitchFamily="18" charset="0"/>
                <a:cs typeface="Times New Roman" pitchFamily="18" charset="0"/>
              </a:rPr>
              <a:t>r</a:t>
            </a:r>
            <a:r>
              <a:rPr lang="en-US" sz="2400" b="1" dirty="0" smtClean="0">
                <a:latin typeface="Times New Roman" pitchFamily="18" charset="0"/>
                <a:cs typeface="Times New Roman" pitchFamily="18" charset="0"/>
              </a:rPr>
              <a:t> </a:t>
            </a:r>
            <a:r>
              <a:rPr lang="sr-Cyrl-CS" sz="2400" b="1" dirty="0" smtClean="0">
                <a:latin typeface="Times New Roman" pitchFamily="18" charset="0"/>
                <a:cs typeface="Times New Roman" pitchFamily="18" charset="0"/>
              </a:rPr>
              <a:t>+</a:t>
            </a:r>
            <a:r>
              <a:rPr lang="sr-Latn-CS" sz="2400" b="1" dirty="0" smtClean="0">
                <a:latin typeface="Times New Roman" pitchFamily="18" charset="0"/>
                <a:cs typeface="Times New Roman" pitchFamily="18" charset="0"/>
              </a:rPr>
              <a:t>S</a:t>
            </a:r>
            <a:r>
              <a:rPr lang="sr-Cyrl-CS" sz="2400" b="1" dirty="0" smtClean="0">
                <a:latin typeface="Times New Roman" pitchFamily="18" charset="0"/>
                <a:cs typeface="Times New Roman" pitchFamily="18" charset="0"/>
              </a:rPr>
              <a:t>2</a:t>
            </a:r>
            <a:r>
              <a:rPr lang="sr-Latn-CS" sz="2400" b="1" dirty="0" smtClean="0">
                <a:latin typeface="Times New Roman" pitchFamily="18" charset="0"/>
                <a:cs typeface="Times New Roman" pitchFamily="18" charset="0"/>
              </a:rPr>
              <a:t>F</a:t>
            </a:r>
            <a:r>
              <a:rPr lang="sr-Cyrl-CS" sz="2400" b="1" dirty="0" smtClean="0">
                <a:latin typeface="Times New Roman" pitchFamily="18" charset="0"/>
                <a:cs typeface="Times New Roman" pitchFamily="18" charset="0"/>
              </a:rPr>
              <a:t>&gt;</a:t>
            </a:r>
            <a:r>
              <a:rPr lang="sr-Latn-CS" sz="2400" b="1" dirty="0" smtClean="0">
                <a:latin typeface="Times New Roman" pitchFamily="18" charset="0"/>
                <a:cs typeface="Times New Roman" pitchFamily="18" charset="0"/>
              </a:rPr>
              <a:t>r</a:t>
            </a:r>
            <a:r>
              <a:rPr lang="sr-Cyrl-CS" sz="2400" dirty="0" smtClean="0">
                <a:latin typeface="Times New Roman" pitchFamily="18" charset="0"/>
                <a:cs typeface="Times New Roman" pitchFamily="18" charset="0"/>
              </a:rPr>
              <a:t> – 1. гувернер, а. главни управљач једне покрајине или земље /у колонијама, земљама под протекторатом и сл./, намесник; б. управник града, места; 2. лице које је управљало губернијом /1/; 3. гувернадур, заступник млетачке власти у доба протектората Млетака над Црном Гором /као главни световни старешина; касније наследно звање у племенској хијерархији/ (</a:t>
            </a:r>
            <a:r>
              <a:rPr lang="sr-Cyrl-CS" sz="2200" dirty="0" smtClean="0">
                <a:latin typeface="Times New Roman" pitchFamily="18" charset="0"/>
                <a:cs typeface="Times New Roman" pitchFamily="18" charset="0"/>
              </a:rPr>
              <a:t>РСАНУ) </a:t>
            </a:r>
            <a:r>
              <a:rPr lang="ru-RU" sz="2200" dirty="0" smtClean="0">
                <a:latin typeface="Times New Roman" pitchFamily="18" charset="0"/>
                <a:cs typeface="Times New Roman" pitchFamily="18" charset="0"/>
              </a:rPr>
              <a:t>© С1Фм (#1: в России до 1917 г. и после 1991 г.) + С2Фр</a:t>
            </a:r>
            <a:r>
              <a:rPr lang="en-US" sz="2200"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(*1: покрајине) + С2Ф&gt;р (*&gt;: США) (БСИС2007).</a:t>
            </a:r>
            <a:endParaRPr lang="sr-Latn-CS" sz="2200" dirty="0" smtClean="0">
              <a:latin typeface="Times New Roman" pitchFamily="18" charset="0"/>
              <a:cs typeface="Times New Roman" pitchFamily="18" charset="0"/>
            </a:endParaRPr>
          </a:p>
          <a:p>
            <a:pPr algn="just"/>
            <a:endParaRPr lang="sr-Latn-CS" sz="1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fontScale="90000"/>
          </a:bodyPr>
          <a:lstStyle/>
          <a:p>
            <a:r>
              <a:rPr lang="sr-Latn-CS" b="1" dirty="0" smtClean="0">
                <a:solidFill>
                  <a:srgbClr val="FFC000"/>
                </a:solidFill>
                <a:latin typeface="Times New Roman" pitchFamily="18" charset="0"/>
                <a:cs typeface="Times New Roman" pitchFamily="18" charset="0"/>
              </a:rPr>
              <a:t>Primer za S1</a:t>
            </a:r>
            <a:r>
              <a:rPr lang="en-US" b="1" dirty="0" smtClean="0">
                <a:solidFill>
                  <a:srgbClr val="FFC000"/>
                </a:solidFill>
                <a:latin typeface="Times New Roman" pitchFamily="18" charset="0"/>
                <a:cs typeface="Times New Roman" pitchFamily="18" charset="0"/>
              </a:rPr>
              <a:t>Nm+S1Fm+S1Fr+S2Nr+S2Fr</a:t>
            </a:r>
            <a:r>
              <a:rPr lang="sr-Latn-CS" b="1" dirty="0" smtClean="0">
                <a:solidFill>
                  <a:srgbClr val="FFC000"/>
                </a:solidFill>
                <a:latin typeface="Times New Roman" pitchFamily="18" charset="0"/>
                <a:cs typeface="Times New Roman" pitchFamily="18" charset="0"/>
              </a:rPr>
              <a:t> </a:t>
            </a:r>
            <a:endParaRPr lang="sr-Latn-CS" b="1" dirty="0">
              <a:solidFill>
                <a:srgbClr val="FFC000"/>
              </a:solidFill>
              <a:latin typeface="Times New Roman" pitchFamily="18" charset="0"/>
              <a:cs typeface="Times New Roman" pitchFamily="18" charset="0"/>
            </a:endParaRPr>
          </a:p>
        </p:txBody>
      </p:sp>
      <p:sp>
        <p:nvSpPr>
          <p:cNvPr id="3" name="Content Placeholder 2"/>
          <p:cNvSpPr>
            <a:spLocks noGrp="1"/>
          </p:cNvSpPr>
          <p:nvPr>
            <p:ph idx="1"/>
          </p:nvPr>
        </p:nvSpPr>
        <p:spPr>
          <a:xfrm>
            <a:off x="685800" y="1828800"/>
            <a:ext cx="7848600" cy="4876800"/>
          </a:xfrm>
        </p:spPr>
        <p:txBody>
          <a:bodyPr>
            <a:noAutofit/>
          </a:bodyPr>
          <a:lstStyle/>
          <a:p>
            <a:pPr marL="0" indent="0" algn="just">
              <a:spcBef>
                <a:spcPts val="0"/>
              </a:spcBef>
            </a:pPr>
            <a:r>
              <a:rPr lang="en-US" sz="2200" b="1" dirty="0" smtClean="0">
                <a:solidFill>
                  <a:srgbClr val="92D050"/>
                </a:solidFill>
                <a:latin typeface="Times New Roman" pitchFamily="18" charset="0"/>
                <a:cs typeface="Times New Roman" pitchFamily="18" charset="0"/>
              </a:rPr>
              <a:t> </a:t>
            </a:r>
            <a:r>
              <a:rPr lang="sr-Latn-CS" sz="2200" b="1" dirty="0" smtClean="0">
                <a:solidFill>
                  <a:srgbClr val="92D050"/>
                </a:solidFill>
                <a:latin typeface="Times New Roman" pitchFamily="18" charset="0"/>
                <a:cs typeface="Times New Roman" pitchFamily="18" charset="0"/>
              </a:rPr>
              <a:t>RUS</a:t>
            </a:r>
            <a:r>
              <a:rPr lang="sr-Cyrl-CS" sz="2200" b="1" dirty="0" smtClean="0">
                <a:solidFill>
                  <a:srgbClr val="92D050"/>
                </a:solidFill>
                <a:latin typeface="Times New Roman" pitchFamily="18" charset="0"/>
                <a:cs typeface="Times New Roman" pitchFamily="18" charset="0"/>
              </a:rPr>
              <a:t>.</a:t>
            </a:r>
            <a:r>
              <a:rPr lang="sr-Cyrl-CS" sz="2200" dirty="0" smtClean="0">
                <a:solidFill>
                  <a:srgbClr val="92D050"/>
                </a:solidFill>
                <a:latin typeface="Times New Roman" pitchFamily="18" charset="0"/>
                <a:cs typeface="Times New Roman" pitchFamily="18" charset="0"/>
              </a:rPr>
              <a:t> </a:t>
            </a:r>
            <a:r>
              <a:rPr lang="sr-Cyrl-CS" sz="2200" b="1" dirty="0" smtClean="0">
                <a:latin typeface="Times New Roman" pitchFamily="18" charset="0"/>
                <a:cs typeface="Times New Roman" pitchFamily="18" charset="0"/>
              </a:rPr>
              <a:t>прапорщик</a:t>
            </a:r>
            <a:r>
              <a:rPr lang="en-US" sz="2200" b="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t>
            </a:r>
            <a:r>
              <a:rPr lang="sr-Cyrl-CS" sz="2200" i="1" dirty="0" smtClean="0">
                <a:latin typeface="Times New Roman" pitchFamily="18" charset="0"/>
                <a:cs typeface="Times New Roman" pitchFamily="18" charset="0"/>
              </a:rPr>
              <a:t>1. В Советской Армии, в нек-рых родах войск: </a:t>
            </a:r>
            <a:r>
              <a:rPr lang="sr-Latn-CS" sz="2200" i="1" dirty="0" smtClean="0">
                <a:latin typeface="Times New Roman" pitchFamily="18" charset="0"/>
                <a:cs typeface="Times New Roman" pitchFamily="18" charset="0"/>
              </a:rPr>
              <a:t>воинское звание лиц, добровольно проходящих службу сверх установленного срока, а также лицо, </a:t>
            </a:r>
            <a:r>
              <a:rPr lang="sr-Cyrl-CS" sz="2200" i="1" dirty="0" smtClean="0">
                <a:latin typeface="Times New Roman" pitchFamily="18" charset="0"/>
                <a:cs typeface="Times New Roman" pitchFamily="18" charset="0"/>
              </a:rPr>
              <a:t>носящее </a:t>
            </a:r>
            <a:r>
              <a:rPr lang="sr-Latn-CS" sz="2200" i="1" dirty="0" smtClean="0">
                <a:latin typeface="Times New Roman" pitchFamily="18" charset="0"/>
                <a:cs typeface="Times New Roman" pitchFamily="18" charset="0"/>
              </a:rPr>
              <a:t>это зва</a:t>
            </a:r>
            <a:r>
              <a:rPr lang="en-US" sz="2200" i="1" dirty="0" smtClean="0">
                <a:latin typeface="Times New Roman" pitchFamily="18" charset="0"/>
                <a:cs typeface="Times New Roman" pitchFamily="18" charset="0"/>
              </a:rPr>
              <a:t>-</a:t>
            </a:r>
            <a:r>
              <a:rPr lang="sr-Latn-CS" sz="2200" i="1" dirty="0" smtClean="0">
                <a:latin typeface="Times New Roman" pitchFamily="18" charset="0"/>
                <a:cs typeface="Times New Roman" pitchFamily="18" charset="0"/>
              </a:rPr>
              <a:t>ние</a:t>
            </a:r>
            <a:r>
              <a:rPr lang="sr-Cyrl-CS" sz="2200" i="1" dirty="0" smtClean="0">
                <a:latin typeface="Times New Roman" pitchFamily="18" charset="0"/>
                <a:cs typeface="Times New Roman" pitchFamily="18" charset="0"/>
              </a:rPr>
              <a:t>. 2. </a:t>
            </a:r>
            <a:r>
              <a:rPr lang="sr-Latn-CS" sz="2200" i="1" dirty="0" smtClean="0">
                <a:latin typeface="Times New Roman" pitchFamily="18" charset="0"/>
                <a:cs typeface="Times New Roman" pitchFamily="18" charset="0"/>
              </a:rPr>
              <a:t>В царской армии: самый младший офицерский чин, а также лицо, имеющее этот чин</a:t>
            </a:r>
            <a:r>
              <a:rPr lang="sr-Cyrl-CS" sz="2200" i="1" dirty="0" smtClean="0">
                <a:latin typeface="Times New Roman" pitchFamily="18" charset="0"/>
                <a:cs typeface="Times New Roman" pitchFamily="18" charset="0"/>
              </a:rPr>
              <a:t>. </a:t>
            </a:r>
            <a:r>
              <a:rPr lang="sr-Cyrl-CS" sz="2200" dirty="0" smtClean="0">
                <a:latin typeface="Times New Roman" pitchFamily="18" charset="0"/>
                <a:cs typeface="Times New Roman" pitchFamily="18" charset="0"/>
              </a:rPr>
              <a:t>СРЈО</a:t>
            </a:r>
            <a:r>
              <a:rPr lang="en-US" sz="2200" dirty="0" smtClean="0">
                <a:latin typeface="Times New Roman" pitchFamily="18" charset="0"/>
                <a:cs typeface="Times New Roman" pitchFamily="18" charset="0"/>
              </a:rPr>
              <a:t>]</a:t>
            </a:r>
            <a:r>
              <a:rPr lang="sr-Cyrl-CS" sz="2200" baseline="30000" dirty="0" smtClean="0">
                <a:latin typeface="Times New Roman" pitchFamily="18" charset="0"/>
                <a:cs typeface="Times New Roman" pitchFamily="18" charset="0"/>
              </a:rPr>
              <a:t> </a:t>
            </a:r>
            <a:r>
              <a:rPr lang="sr-Cyrl-CS" sz="2200" dirty="0" smtClean="0">
                <a:latin typeface="Times New Roman" pitchFamily="18" charset="0"/>
                <a:cs typeface="Times New Roman" pitchFamily="18" charset="0"/>
              </a:rPr>
              <a:t>► </a:t>
            </a:r>
            <a:r>
              <a:rPr lang="sr-Latn-CS" sz="2200" b="1" dirty="0" smtClean="0">
                <a:solidFill>
                  <a:srgbClr val="FFFF00"/>
                </a:solidFill>
                <a:latin typeface="Times New Roman" pitchFamily="18" charset="0"/>
                <a:cs typeface="Times New Roman" pitchFamily="18" charset="0"/>
              </a:rPr>
              <a:t>SLOVEN</a:t>
            </a:r>
            <a:r>
              <a:rPr lang="sr-Cyrl-CS" sz="2200" b="1" dirty="0" smtClean="0">
                <a:solidFill>
                  <a:srgbClr val="FFFF00"/>
                </a:solidFill>
                <a:latin typeface="Times New Roman" pitchFamily="18" charset="0"/>
                <a:cs typeface="Times New Roman" pitchFamily="18" charset="0"/>
              </a:rPr>
              <a:t>.</a:t>
            </a:r>
            <a:r>
              <a:rPr lang="sr-Cyrl-CS" sz="2200" dirty="0" smtClean="0">
                <a:latin typeface="Times New Roman" pitchFamily="18" charset="0"/>
                <a:cs typeface="Times New Roman" pitchFamily="18" charset="0"/>
              </a:rPr>
              <a:t> </a:t>
            </a:r>
            <a:r>
              <a:rPr lang="sr-Latn-CS" sz="2200" b="1" dirty="0" smtClean="0">
                <a:latin typeface="Times New Roman" pitchFamily="18" charset="0"/>
                <a:cs typeface="Times New Roman" pitchFamily="18" charset="0"/>
              </a:rPr>
              <a:t>prapor</a:t>
            </a:r>
            <a:r>
              <a:rPr lang="sr-Cyrl-CS" sz="2200" b="1" dirty="0" smtClean="0">
                <a:latin typeface="Times New Roman" pitchFamily="18" charset="0"/>
                <a:cs typeface="Times New Roman" pitchFamily="18" charset="0"/>
              </a:rPr>
              <a:t>-</a:t>
            </a:r>
            <a:r>
              <a:rPr lang="sr-Latn-CS" sz="2200" b="1" dirty="0" smtClean="0">
                <a:latin typeface="Times New Roman" pitchFamily="18" charset="0"/>
                <a:cs typeface="Times New Roman" pitchFamily="18" charset="0"/>
              </a:rPr>
              <a:t>ščak</a:t>
            </a:r>
            <a:r>
              <a:rPr lang="sr-Cyrl-CS" sz="2200" dirty="0" smtClean="0">
                <a:latin typeface="Times New Roman" pitchFamily="18" charset="0"/>
                <a:cs typeface="Times New Roman" pitchFamily="18" charset="0"/>
              </a:rPr>
              <a:t> = </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1</a:t>
            </a:r>
            <a:r>
              <a:rPr lang="sr-Latn-CS" sz="2200" b="1" dirty="0" smtClean="0">
                <a:latin typeface="Times New Roman" pitchFamily="18" charset="0"/>
                <a:cs typeface="Times New Roman" pitchFamily="18" charset="0"/>
              </a:rPr>
              <a:t>N</a:t>
            </a:r>
            <a:r>
              <a:rPr lang="sr-Cyrl-CS" sz="2200" b="1" dirty="0" smtClean="0">
                <a:latin typeface="Times New Roman" pitchFamily="18" charset="0"/>
                <a:cs typeface="Times New Roman" pitchFamily="18" charset="0"/>
              </a:rPr>
              <a:t>2</a:t>
            </a:r>
            <a:r>
              <a:rPr lang="sr-Latn-CS" sz="2200" b="1" dirty="0" smtClean="0">
                <a:latin typeface="Times New Roman" pitchFamily="18" charset="0"/>
                <a:cs typeface="Times New Roman" pitchFamily="18" charset="0"/>
              </a:rPr>
              <a:t>m</a:t>
            </a:r>
            <a:r>
              <a:rPr lang="sr-Cyrl-CS" sz="2200" b="1" dirty="0" smtClean="0">
                <a:latin typeface="Times New Roman" pitchFamily="18" charset="0"/>
                <a:cs typeface="Times New Roman" pitchFamily="18" charset="0"/>
              </a:rPr>
              <a:t>+</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1</a:t>
            </a:r>
            <a:r>
              <a:rPr lang="sr-Latn-CS" sz="2200" b="1" dirty="0" smtClean="0">
                <a:latin typeface="Times New Roman" pitchFamily="18" charset="0"/>
                <a:cs typeface="Times New Roman" pitchFamily="18" charset="0"/>
              </a:rPr>
              <a:t>F</a:t>
            </a:r>
            <a:r>
              <a:rPr lang="sr-Cyrl-CS" sz="2200" b="1" dirty="0" smtClean="0">
                <a:latin typeface="Times New Roman" pitchFamily="18" charset="0"/>
                <a:cs typeface="Times New Roman" pitchFamily="18" charset="0"/>
              </a:rPr>
              <a:t>1</a:t>
            </a:r>
            <a:r>
              <a:rPr lang="sr-Latn-CS" sz="2200" b="1" dirty="0" smtClean="0">
                <a:latin typeface="Times New Roman" pitchFamily="18" charset="0"/>
                <a:cs typeface="Times New Roman" pitchFamily="18" charset="0"/>
              </a:rPr>
              <a:t>m</a:t>
            </a:r>
            <a:r>
              <a:rPr lang="sr-Cyrl-CS" sz="2200" b="1" dirty="0" smtClean="0">
                <a:latin typeface="Times New Roman" pitchFamily="18" charset="0"/>
                <a:cs typeface="Times New Roman" pitchFamily="18" charset="0"/>
              </a:rPr>
              <a:t>+</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1</a:t>
            </a:r>
            <a:r>
              <a:rPr lang="sr-Latn-CS" sz="2200" b="1" dirty="0" smtClean="0">
                <a:latin typeface="Times New Roman" pitchFamily="18" charset="0"/>
                <a:cs typeface="Times New Roman" pitchFamily="18" charset="0"/>
              </a:rPr>
              <a:t>F</a:t>
            </a:r>
            <a:r>
              <a:rPr lang="sr-Cyrl-CS" sz="2200" b="1" dirty="0" smtClean="0">
                <a:latin typeface="Times New Roman" pitchFamily="18" charset="0"/>
                <a:cs typeface="Times New Roman" pitchFamily="18" charset="0"/>
              </a:rPr>
              <a:t>2</a:t>
            </a:r>
            <a:r>
              <a:rPr lang="sr-Latn-CS" sz="2200" b="1" dirty="0" smtClean="0">
                <a:latin typeface="Times New Roman" pitchFamily="18" charset="0"/>
                <a:cs typeface="Times New Roman" pitchFamily="18" charset="0"/>
              </a:rPr>
              <a:t>r</a:t>
            </a:r>
            <a:r>
              <a:rPr lang="sr-Cyrl-CS" sz="2200" b="1" dirty="0" smtClean="0">
                <a:latin typeface="Times New Roman" pitchFamily="18" charset="0"/>
                <a:cs typeface="Times New Roman" pitchFamily="18" charset="0"/>
              </a:rPr>
              <a:t>+</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2</a:t>
            </a:r>
            <a:r>
              <a:rPr lang="sr-Latn-CS" sz="2200" b="1" dirty="0" smtClean="0">
                <a:latin typeface="Times New Roman" pitchFamily="18" charset="0"/>
                <a:cs typeface="Times New Roman" pitchFamily="18" charset="0"/>
              </a:rPr>
              <a:t>N</a:t>
            </a:r>
            <a:r>
              <a:rPr lang="sr-Cyrl-CS" sz="2200" b="1" dirty="0" smtClean="0">
                <a:latin typeface="Times New Roman" pitchFamily="18" charset="0"/>
                <a:cs typeface="Times New Roman" pitchFamily="18" charset="0"/>
              </a:rPr>
              <a:t>1</a:t>
            </a:r>
            <a:r>
              <a:rPr lang="sr-Latn-CS" sz="2200" b="1" dirty="0" smtClean="0">
                <a:latin typeface="Times New Roman" pitchFamily="18" charset="0"/>
                <a:cs typeface="Times New Roman" pitchFamily="18" charset="0"/>
              </a:rPr>
              <a:t>r</a:t>
            </a:r>
            <a:r>
              <a:rPr lang="sr-Cyrl-CS" sz="2200" b="1" dirty="0" smtClean="0">
                <a:latin typeface="Times New Roman" pitchFamily="18" charset="0"/>
                <a:cs typeface="Times New Roman" pitchFamily="18" charset="0"/>
              </a:rPr>
              <a:t>+</a:t>
            </a:r>
            <a:r>
              <a:rPr lang="sr-Latn-CS" sz="2200" b="1" dirty="0" smtClean="0">
                <a:latin typeface="Times New Roman" pitchFamily="18" charset="0"/>
                <a:cs typeface="Times New Roman" pitchFamily="18" charset="0"/>
              </a:rPr>
              <a:t>S</a:t>
            </a:r>
            <a:r>
              <a:rPr lang="sr-Cyrl-CS" sz="2200" b="1" dirty="0" smtClean="0">
                <a:latin typeface="Times New Roman" pitchFamily="18" charset="0"/>
                <a:cs typeface="Times New Roman" pitchFamily="18" charset="0"/>
              </a:rPr>
              <a:t>2</a:t>
            </a:r>
            <a:r>
              <a:rPr lang="sr-Latn-CS" sz="2200" b="1" dirty="0" smtClean="0">
                <a:latin typeface="Times New Roman" pitchFamily="18" charset="0"/>
                <a:cs typeface="Times New Roman" pitchFamily="18" charset="0"/>
              </a:rPr>
              <a:t>F</a:t>
            </a:r>
            <a:r>
              <a:rPr lang="sr-Cyrl-CS" sz="2200" b="1" dirty="0" smtClean="0">
                <a:latin typeface="Times New Roman" pitchFamily="18" charset="0"/>
                <a:cs typeface="Times New Roman" pitchFamily="18" charset="0"/>
              </a:rPr>
              <a:t>2</a:t>
            </a:r>
            <a:r>
              <a:rPr lang="sr-Latn-CS" sz="2200" b="1" dirty="0" smtClean="0">
                <a:latin typeface="Times New Roman" pitchFamily="18" charset="0"/>
                <a:cs typeface="Times New Roman" pitchFamily="18" charset="0"/>
              </a:rPr>
              <a:t>r</a:t>
            </a:r>
            <a:r>
              <a:rPr lang="sr-Cyrl-CS" sz="2200" dirty="0" smtClean="0">
                <a:latin typeface="Times New Roman" pitchFamily="18" charset="0"/>
                <a:cs typeface="Times New Roman" pitchFamily="18" charset="0"/>
              </a:rPr>
              <a:t> – 1. kdor je dolo-čen za nošenje prapora; 2. v stari Avstriji najvišji podoficirski čin ali nosilec tega čina</a:t>
            </a:r>
            <a:r>
              <a:rPr lang="sr-Latn-CS" sz="2200" dirty="0" smtClean="0">
                <a:latin typeface="Times New Roman" pitchFamily="18" charset="0"/>
                <a:cs typeface="Times New Roman" pitchFamily="18" charset="0"/>
              </a:rPr>
              <a:t> (SSKJ) </a:t>
            </a:r>
            <a:r>
              <a:rPr lang="sr-Cyrl-CS" sz="2200" dirty="0" smtClean="0">
                <a:latin typeface="Times New Roman" pitchFamily="18" charset="0"/>
                <a:cs typeface="Times New Roman" pitchFamily="18" charset="0"/>
              </a:rPr>
              <a:t>© </a:t>
            </a:r>
            <a:r>
              <a:rPr lang="sr-Latn-C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1</a:t>
            </a:r>
            <a:r>
              <a:rPr lang="sr-Latn-CS" sz="2200" dirty="0" smtClean="0">
                <a:latin typeface="Times New Roman" pitchFamily="18" charset="0"/>
                <a:cs typeface="Times New Roman" pitchFamily="18" charset="0"/>
              </a:rPr>
              <a:t>Nm</a:t>
            </a:r>
            <a:r>
              <a:rPr lang="sr-Cyrl-CS" sz="2200" dirty="0" smtClean="0">
                <a:latin typeface="Times New Roman" pitchFamily="18" charset="0"/>
                <a:cs typeface="Times New Roman" pitchFamily="18" charset="0"/>
              </a:rPr>
              <a:t> (</a:t>
            </a:r>
            <a:r>
              <a:rPr lang="sr-Latn-CS" sz="2200" dirty="0" smtClean="0">
                <a:latin typeface="Times New Roman" pitchFamily="18" charset="0"/>
                <a:cs typeface="Times New Roman" pitchFamily="18" charset="0"/>
              </a:rPr>
              <a:t>#2: в царской армии: самый младший офицерский чин, а также лицо, имеющее этот чин</a:t>
            </a:r>
            <a:r>
              <a:rPr lang="sr-Cyrl-CS" sz="2200" dirty="0" smtClean="0">
                <a:latin typeface="Times New Roman" pitchFamily="18" charset="0"/>
                <a:cs typeface="Times New Roman" pitchFamily="18" charset="0"/>
              </a:rPr>
              <a:t>) + </a:t>
            </a:r>
            <a:r>
              <a:rPr lang="sr-Latn-C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1</a:t>
            </a:r>
            <a:r>
              <a:rPr lang="sr-Latn-CS" sz="2200" dirty="0" smtClean="0">
                <a:latin typeface="Times New Roman" pitchFamily="18" charset="0"/>
                <a:cs typeface="Times New Roman" pitchFamily="18" charset="0"/>
              </a:rPr>
              <a:t>Fm</a:t>
            </a:r>
            <a:r>
              <a:rPr lang="sr-Cyrl-CS" sz="2200" dirty="0" smtClean="0">
                <a:latin typeface="Times New Roman" pitchFamily="18" charset="0"/>
                <a:cs typeface="Times New Roman" pitchFamily="18" charset="0"/>
              </a:rPr>
              <a:t> (</a:t>
            </a:r>
            <a:r>
              <a:rPr lang="sr-Latn-CS" sz="2200" dirty="0" smtClean="0">
                <a:latin typeface="Times New Roman" pitchFamily="18" charset="0"/>
                <a:cs typeface="Times New Roman" pitchFamily="18" charset="0"/>
              </a:rPr>
              <a:t>#1: в Советской Армии в нек-рых родах войск:</a:t>
            </a:r>
            <a:r>
              <a:rPr lang="sr-Cyrl-CS" sz="2200" dirty="0" smtClean="0">
                <a:latin typeface="Times New Roman" pitchFamily="18" charset="0"/>
                <a:cs typeface="Times New Roman" pitchFamily="18" charset="0"/>
              </a:rPr>
              <a:t> &lt;....&gt;</a:t>
            </a:r>
            <a:r>
              <a:rPr lang="sr-Latn-CS" sz="2200" dirty="0" smtClean="0">
                <a:latin typeface="Times New Roman" pitchFamily="18" charset="0"/>
                <a:cs typeface="Times New Roman" pitchFamily="18" charset="0"/>
              </a:rPr>
              <a:t>, добровольно проходящих службу сверх установленного срока, а также лицо, </a:t>
            </a:r>
            <a:r>
              <a:rPr lang="sr-Cyrl-CS" sz="2200" dirty="0" smtClean="0">
                <a:latin typeface="Times New Roman" pitchFamily="18" charset="0"/>
                <a:cs typeface="Times New Roman" pitchFamily="18" charset="0"/>
              </a:rPr>
              <a:t>носящее</a:t>
            </a:r>
            <a:r>
              <a:rPr lang="sr-Latn-CS" sz="2200" dirty="0" smtClean="0">
                <a:latin typeface="Times New Roman" pitchFamily="18" charset="0"/>
                <a:cs typeface="Times New Roman" pitchFamily="18" charset="0"/>
              </a:rPr>
              <a:t> это звание</a:t>
            </a:r>
            <a:r>
              <a:rPr lang="sr-Cyrl-CS" sz="2200" dirty="0" smtClean="0">
                <a:latin typeface="Times New Roman" pitchFamily="18" charset="0"/>
                <a:cs typeface="Times New Roman" pitchFamily="18" charset="0"/>
              </a:rPr>
              <a:t>) + </a:t>
            </a:r>
            <a:r>
              <a:rPr lang="sr-Latn-C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1</a:t>
            </a:r>
            <a:r>
              <a:rPr lang="sr-Latn-CS" sz="2200" dirty="0" smtClean="0">
                <a:latin typeface="Times New Roman" pitchFamily="18" charset="0"/>
                <a:cs typeface="Times New Roman" pitchFamily="18" charset="0"/>
              </a:rPr>
              <a:t>Fr</a:t>
            </a:r>
            <a:r>
              <a:rPr lang="sr-Cyrl-CS" sz="2200" dirty="0" smtClean="0">
                <a:latin typeface="Times New Roman" pitchFamily="18" charset="0"/>
                <a:cs typeface="Times New Roman" pitchFamily="18" charset="0"/>
              </a:rPr>
              <a:t> (#2: v stari Avstriji najvišji podoficirski &lt;...&gt;) + </a:t>
            </a:r>
            <a:r>
              <a:rPr lang="sr-Latn-CS" sz="2200" dirty="0" smtClean="0">
                <a:latin typeface="Times New Roman" pitchFamily="18" charset="0"/>
                <a:cs typeface="Times New Roman" pitchFamily="18" charset="0"/>
              </a:rPr>
              <a:t>S</a:t>
            </a:r>
            <a:r>
              <a:rPr lang="sr-Cyrl-CS" sz="2200" dirty="0" smtClean="0">
                <a:latin typeface="Times New Roman" pitchFamily="18" charset="0"/>
                <a:cs typeface="Times New Roman" pitchFamily="18" charset="0"/>
              </a:rPr>
              <a:t>2</a:t>
            </a:r>
            <a:r>
              <a:rPr lang="sr-Latn-CS" sz="2200" dirty="0" smtClean="0">
                <a:latin typeface="Times New Roman" pitchFamily="18" charset="0"/>
                <a:cs typeface="Times New Roman" pitchFamily="18" charset="0"/>
              </a:rPr>
              <a:t>Fr</a:t>
            </a:r>
            <a:r>
              <a:rPr lang="sr-Cyrl-CS" sz="2200" dirty="0" smtClean="0">
                <a:latin typeface="Times New Roman" pitchFamily="18" charset="0"/>
                <a:cs typeface="Times New Roman" pitchFamily="18" charset="0"/>
              </a:rPr>
              <a:t> (*2: ali nosilec tega čina) (СРЈО).</a:t>
            </a:r>
            <a:endParaRPr lang="sr-Latn-CS" sz="2200" dirty="0" smtClean="0">
              <a:latin typeface="Times New Roman" pitchFamily="18" charset="0"/>
              <a:cs typeface="Times New Roman" pitchFamily="18" charset="0"/>
            </a:endParaRPr>
          </a:p>
          <a:p>
            <a:pPr algn="just"/>
            <a:endParaRPr lang="sr-Latn-CS" sz="1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4229</TotalTime>
  <Words>10832</Words>
  <Application>Microsoft Office PowerPoint</Application>
  <PresentationFormat>On-screen Show (4:3)</PresentationFormat>
  <Paragraphs>972</Paragraphs>
  <Slides>110</Slides>
  <Notes>3</Notes>
  <HiddenSlides>0</HiddenSlides>
  <MMClips>0</MMClips>
  <ScaleCrop>false</ScaleCrop>
  <HeadingPairs>
    <vt:vector size="4" baseType="variant">
      <vt:variant>
        <vt:lpstr>Theme</vt:lpstr>
      </vt:variant>
      <vt:variant>
        <vt:i4>1</vt:i4>
      </vt:variant>
      <vt:variant>
        <vt:lpstr>Slide Titles</vt:lpstr>
      </vt:variant>
      <vt:variant>
        <vt:i4>110</vt:i4>
      </vt:variant>
    </vt:vector>
  </HeadingPairs>
  <TitlesOfParts>
    <vt:vector size="111" baseType="lpstr">
      <vt:lpstr>Office Theme</vt:lpstr>
      <vt:lpstr>Dr Jovan Ajduković (Beograd)</vt:lpstr>
      <vt:lpstr>2. Sadržaj prezentacije</vt:lpstr>
      <vt:lpstr>3. Osnovni pojmovi u ovom radu</vt:lpstr>
      <vt:lpstr>Slide 4</vt:lpstr>
      <vt:lpstr>Slide 5</vt:lpstr>
      <vt:lpstr>Slide 6</vt:lpstr>
      <vt:lpstr>4. Teorija semantičke adaptacije  R. Filipovića</vt:lpstr>
      <vt:lpstr>Slide 8</vt:lpstr>
      <vt:lpstr>Slide 9</vt:lpstr>
      <vt:lpstr>5. Tipologija transsemantizacije  J. Ajdukovića</vt:lpstr>
      <vt:lpstr>Slide 11</vt:lpstr>
      <vt:lpstr>Slide 12</vt:lpstr>
      <vt:lpstr>6. Kontaktoleksema (J. Ajduković)</vt:lpstr>
      <vt:lpstr>Slide 14</vt:lpstr>
      <vt:lpstr>7. Izvori u ovom istraživanju</vt:lpstr>
      <vt:lpstr>8. Jezička gradja </vt:lpstr>
      <vt:lpstr>9. Istraživačke metode</vt:lpstr>
      <vt:lpstr>Slide 18</vt:lpstr>
      <vt:lpstr>10. Upareni leksikografski izvor</vt:lpstr>
      <vt:lpstr>11. Primer uparene rečničke definicije modela i replike</vt:lpstr>
      <vt:lpstr>Slide 21</vt:lpstr>
      <vt:lpstr>12. Rečničke definicije značenja</vt:lpstr>
      <vt:lpstr>Slide 23</vt:lpstr>
      <vt:lpstr>13. Metod kontaktološke formalizacije S</vt:lpstr>
      <vt:lpstr>Slide 25</vt:lpstr>
      <vt:lpstr>14. Prosta dekompozicija semantičkog sadržaja</vt:lpstr>
      <vt:lpstr>Slide 27</vt:lpstr>
      <vt:lpstr>15. Transsemantizacija u “Medjuslovenskom kontaktološkom atlasu”</vt:lpstr>
      <vt:lpstr>16. Primer primene formalizacije u MKA (transgrafematizacija)</vt:lpstr>
      <vt:lpstr>17. Formalizacija u KRSJ</vt:lpstr>
      <vt:lpstr>Slide 31</vt:lpstr>
      <vt:lpstr>18. Inovacije u KRSJ</vt:lpstr>
      <vt:lpstr>19. Tipologija S u KRSJ</vt:lpstr>
      <vt:lpstr>20. Broj transsemantizacija</vt:lpstr>
      <vt:lpstr>21. Metajezik transsemantizacije. Vrste formalnih zapisa S</vt:lpstr>
      <vt:lpstr>Slide 36</vt:lpstr>
      <vt:lpstr>22. Formalni zapis transsemantizacije</vt:lpstr>
      <vt:lpstr>Slide 38</vt:lpstr>
      <vt:lpstr>23. Pravila formalnog opisa S1</vt:lpstr>
      <vt:lpstr>Slide 40</vt:lpstr>
      <vt:lpstr>24. Vrste influencije</vt:lpstr>
      <vt:lpstr>Slide 42</vt:lpstr>
      <vt:lpstr>Slide 43</vt:lpstr>
      <vt:lpstr>25. Formalni opis S može biti:  korigovan / nekorigovan</vt:lpstr>
      <vt:lpstr>Slide 45</vt:lpstr>
      <vt:lpstr>Slide 46</vt:lpstr>
      <vt:lpstr>Slide 47</vt:lpstr>
      <vt:lpstr>27. Transsemantizacija kontaktolekseme agitka</vt:lpstr>
      <vt:lpstr>28. Nulta transsemantizacija (S0)</vt:lpstr>
      <vt:lpstr>29. Delimična S u KRSJ </vt:lpstr>
      <vt:lpstr>Primeri za S1Nm </vt:lpstr>
      <vt:lpstr>Primeri za S1Fm </vt:lpstr>
      <vt:lpstr>Primer za S1Fr </vt:lpstr>
      <vt:lpstr>Primer za S2Nr </vt:lpstr>
      <vt:lpstr>Primer za S2Fr </vt:lpstr>
      <vt:lpstr>Primer za S2F&gt;r </vt:lpstr>
      <vt:lpstr>Primer za S1Nm+S1Fm </vt:lpstr>
      <vt:lpstr>Primer za S1Nm+S1Fr </vt:lpstr>
      <vt:lpstr>Primer S1Nm+S2Nr </vt:lpstr>
      <vt:lpstr>Primer za S1Nm+S2Fr </vt:lpstr>
      <vt:lpstr>Primer za S1Nm+S2F&gt;r </vt:lpstr>
      <vt:lpstr>Primer za S1Fm+S1Fr </vt:lpstr>
      <vt:lpstr>Primer za S1Fm+S2Nr </vt:lpstr>
      <vt:lpstr>Primer za S1Fm+S2Fr </vt:lpstr>
      <vt:lpstr>Primer za S1Fm+S2F&gt;r </vt:lpstr>
      <vt:lpstr>Primer za S1Fr+S2Nr </vt:lpstr>
      <vt:lpstr>Primer za S1Fr+S2Fr </vt:lpstr>
      <vt:lpstr>Primer za S1Fr+S2F&gt;r </vt:lpstr>
      <vt:lpstr>Primeri za S2Nr+S2Fr </vt:lpstr>
      <vt:lpstr>Primer za S2Nr+S2F&gt;r </vt:lpstr>
      <vt:lpstr>Primer za S2Fr+S2F&gt;r </vt:lpstr>
      <vt:lpstr>Primer za S1Nm+S1Fm+S1Fr </vt:lpstr>
      <vt:lpstr>Primer za S1Nm+S1Fm+S2Nr </vt:lpstr>
      <vt:lpstr>Primer za S1Nm+S1Fm+S2Fr </vt:lpstr>
      <vt:lpstr>Primer za S1Nm+S1Fm+S2F&gt;r </vt:lpstr>
      <vt:lpstr>Primer za S1Nm+S1Fr+S2Nr </vt:lpstr>
      <vt:lpstr>Primer za S1Nm+S1Fr+S2Fr </vt:lpstr>
      <vt:lpstr>Primer za S1Nm+S1Fr+S2F&gt;r </vt:lpstr>
      <vt:lpstr>Primer za S1Nm+S2Nr+S2Fr </vt:lpstr>
      <vt:lpstr>Primer za S1Nm+S2Nr+S2F&gt;r </vt:lpstr>
      <vt:lpstr>Primer za S1Nm+S2Fr+S2F&gt;r </vt:lpstr>
      <vt:lpstr>Primer za S1Fm+S1Fr+S2Fr </vt:lpstr>
      <vt:lpstr>Primer za S1Fm+S1Fr+S2F&gt;r </vt:lpstr>
      <vt:lpstr>Primer za S1Fm+S1Fr+S2Nr </vt:lpstr>
      <vt:lpstr>Primer za S1Fm+S2Nr+S2Fr </vt:lpstr>
      <vt:lpstr>Primer za S1Fm+S2Nr+S2F&gt;r </vt:lpstr>
      <vt:lpstr>Primer za S1Fm+S2Fr+S2F&gt;r </vt:lpstr>
      <vt:lpstr>Primer za S2Nr+S2Fr+S2F&gt;r </vt:lpstr>
      <vt:lpstr>Primer za S1Nm+S1Fm+S1Fr+S2Fr </vt:lpstr>
      <vt:lpstr>Primer za S1Nm+S1Fm+S1Fr+S2Nr </vt:lpstr>
      <vt:lpstr>Primer za S1Nm+S1Fm+S2Nr+S2Fr </vt:lpstr>
      <vt:lpstr>Primer za S1Nm+S1Fm+S2Nr+S2F&gt;r </vt:lpstr>
      <vt:lpstr>Primer za S1Nm+S1Fm+S2Fr+S2F&gt;r </vt:lpstr>
      <vt:lpstr>Primer za S1Nm+S1Fr+S2Nr+S2Fr </vt:lpstr>
      <vt:lpstr>Primer za S1Nm+S1Fr+S2Nr+S2F&gt;r </vt:lpstr>
      <vt:lpstr>Primer za S1Fm+S1Fr+S2Nr+S2F&gt;r </vt:lpstr>
      <vt:lpstr>Primer za S1Nm+S2Nr+S2Fr+S2F&gt;r </vt:lpstr>
      <vt:lpstr>Primer za S1Fm+S2Nr+S2Fr+S2F&gt;r </vt:lpstr>
      <vt:lpstr>Primer za S1Nm+S1Fm+S1Fr+S2Nr+S2Fr </vt:lpstr>
      <vt:lpstr>Primer za S1Nm+S1Fm+S1Fr+S2Nr+S2F&gt;r </vt:lpstr>
      <vt:lpstr>Primer za S1Nm+S1Fm+S2Nr+S2Fr+S2F&gt;r </vt:lpstr>
      <vt:lpstr>Primer za S1Nm+S1Fm+S1Fr+S2Nr+S2Fr+S2F&gt;r </vt:lpstr>
      <vt:lpstr>Primer za S#</vt:lpstr>
      <vt:lpstr>Potvrde S u gradji</vt:lpstr>
      <vt:lpstr>Slide 105</vt:lpstr>
      <vt:lpstr>Slide 106</vt:lpstr>
      <vt:lpstr>Slide 107</vt:lpstr>
      <vt:lpstr>Osnovna literatura</vt:lpstr>
      <vt:lpstr>Rečnici</vt:lpstr>
      <vt:lpstr>Slide 110</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Transsemantizacija u kontaktološkim rečnicima</dc:title>
  <dc:creator>Dr Jovan Ajduković</dc:creator>
  <cp:lastModifiedBy>Ajdukovic</cp:lastModifiedBy>
  <cp:revision>536</cp:revision>
  <dcterms:created xsi:type="dcterms:W3CDTF">2013-05-18T10:39:03Z</dcterms:created>
  <dcterms:modified xsi:type="dcterms:W3CDTF">2015-01-21T16:16:34Z</dcterms:modified>
</cp:coreProperties>
</file>