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1" r:id="rId25"/>
    <p:sldId id="293" r:id="rId26"/>
    <p:sldId id="292" r:id="rId27"/>
    <p:sldId id="282" r:id="rId28"/>
    <p:sldId id="283" r:id="rId29"/>
    <p:sldId id="284" r:id="rId30"/>
    <p:sldId id="285" r:id="rId31"/>
    <p:sldId id="286" r:id="rId32"/>
    <p:sldId id="287" r:id="rId33"/>
    <p:sldId id="290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4660"/>
  </p:normalViewPr>
  <p:slideViewPr>
    <p:cSldViewPr>
      <p:cViewPr>
        <p:scale>
          <a:sx n="70" d="100"/>
          <a:sy n="70" d="100"/>
        </p:scale>
        <p:origin x="-504" y="7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3B7B7B-FB3B-44DA-9EF6-4740B1AAEF8F}" type="datetimeFigureOut">
              <a:rPr lang="sr-Latn-CS" smtClean="0"/>
              <a:pPr/>
              <a:t>5.2.2014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C6B7689-B811-4909-9984-92AC02B5A29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52578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sr-Cyrl-CS" sz="48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4400" b="1" dirty="0" smtClean="0">
                <a:solidFill>
                  <a:schemeClr val="bg1"/>
                </a:solidFill>
              </a:rPr>
              <a:t>ОНЛАЈН ЛИНГВИСТИЧКИ АТЛАСИ</a:t>
            </a:r>
            <a:r>
              <a:rPr lang="sr-Cyrl-CS" sz="4400" b="1" dirty="0" smtClean="0"/>
              <a:t> </a:t>
            </a:r>
          </a:p>
          <a:p>
            <a:r>
              <a:rPr lang="sr-Cyrl-CS" sz="4400" b="1" dirty="0" smtClean="0"/>
              <a:t> </a:t>
            </a:r>
            <a:r>
              <a:rPr lang="sr-Latn-CS" b="1" dirty="0" smtClean="0"/>
              <a:t> </a:t>
            </a:r>
            <a:endParaRPr lang="sr-Cyrl-CS" b="1" dirty="0" smtClean="0"/>
          </a:p>
          <a:p>
            <a:pPr algn="ctr"/>
            <a:endParaRPr lang="sr-Cyrl-C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800" b="1" dirty="0" smtClean="0">
                <a:solidFill>
                  <a:srgbClr val="002060"/>
                </a:solidFill>
              </a:rPr>
              <a:t>И ЈЕДАН ПРЕДЛОГ ОНЛАЈН МЕЂУСЛОВЕНСКОГ КОНТАКТОЛОШКОГ АТЛАСА</a:t>
            </a:r>
            <a:endParaRPr lang="sr-Cyrl-CS" b="1" dirty="0" smtClean="0">
              <a:solidFill>
                <a:srgbClr val="002060"/>
              </a:solidFill>
            </a:endParaRPr>
          </a:p>
          <a:p>
            <a:pPr algn="ctr"/>
            <a:endParaRPr lang="sr-Latn-C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Latn-C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sr-Latn-C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Филолошки факултет у Скопљу,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C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2.9.2013.</a:t>
            </a:r>
            <a:endParaRPr lang="sr-Latn-C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685800"/>
          </a:xfrm>
        </p:spPr>
        <p:txBody>
          <a:bodyPr>
            <a:noAutofit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Јован Ајдуковић</a:t>
            </a:r>
            <a:endParaRPr lang="sr-Latn-C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Атлас угрожених језика (УНЕСКО)</a:t>
            </a:r>
            <a:endParaRPr lang="sr-Latn-C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Карта САУЈ (УНЕСКО)</a:t>
            </a:r>
            <a:b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Србија</a:t>
            </a:r>
            <a:endParaRPr lang="sr-Latn-C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Језик и локација</a:t>
            </a:r>
            <a:endParaRPr lang="sr-Latn-C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Карта “Српски и хрватски дијалекти”</a:t>
            </a:r>
            <a:endParaRPr lang="sr-Latn-C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" y="12954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914400"/>
          <a:ext cx="8686800" cy="565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665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90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Засебна насловна </a:t>
                      </a: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страница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2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Навигатор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Насловна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Обележја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Географија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</a:t>
                      </a:r>
                      <a:r>
                        <a:rPr lang="sr-Cyrl-C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езици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Карте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Публикације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50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Садржај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П</a:t>
                      </a:r>
                      <a:r>
                        <a:rPr lang="sr-Cyrl-C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оглавља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4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Аутори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50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C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Алати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Прегледач</a:t>
                      </a:r>
                      <a:r>
                        <a:rPr lang="en-US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en-US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арата</a:t>
                      </a:r>
                      <a:endParaRPr lang="sr-Latn-C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(пк)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914400"/>
          <a:ext cx="8686800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758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1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Догађаји / Блог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1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Пројекти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In memoriam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Галерија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Базе података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Коментари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Помоћ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Преузимање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45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Errata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41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Прилози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1.20.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29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Контакт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40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О нама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914400"/>
          <a:ext cx="8686800" cy="563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71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51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Рубрикатор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7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Пунктови /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Географска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дистрибуција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(п/н)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7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Комисије / Аутори /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Уредници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(к/н)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(а)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(а)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Уводни том / Увод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Упитник 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Серија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фонетско-граматичка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Серија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лексичко-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ворбена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Серија лексичка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0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Материјали 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истраживања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9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Основни подаци о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језику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8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Монографије / Књиге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Радо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Дисертације /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Библи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ографија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др.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(м)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(м,р)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914401"/>
          <a:ext cx="8686800" cy="572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667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2.11.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према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ID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ISO коду 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83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према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обел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према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аутору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по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тематици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3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по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виталитету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Језици (број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са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конкретним обележјем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према броју говорника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Класификација према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језичким породицама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Карт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са конкретним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језичким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цртама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Основна карта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Google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Map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(о)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(gm)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(gm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(gm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29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Појединачне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карте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</a:t>
                      </a:r>
                      <a:r>
                        <a:rPr lang="sr-Cyrl-CS" sz="1600" baseline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земљ.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1" y="914398"/>
          <a:ext cx="8763000" cy="571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723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06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Појединачне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карте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насеље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них пунктова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2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Историјске карте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Остале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нелингвистичке карте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Приказ значења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обележја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Комбиновање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обележја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06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Генерирање нових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карата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задатим обележјима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27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Заслуге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06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.29.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Приказивање у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KML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XML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TAB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облику      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06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.30.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Библиографски запис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/ Библиографија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(б)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27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Језички интерфејс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82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Администраторски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интерфејс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1" y="913088"/>
          <a:ext cx="8763000" cy="571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82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03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Динамичка форма: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линкови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Динамичка форма: 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фајлови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41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форма: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контакт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41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форма: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галерија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41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форма: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мултимедија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89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модул: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претраживачи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10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модул: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 вести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89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Придружени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динамички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систем: блог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7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Базе података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1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Садржај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291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Тезаурус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Садржај презентације</a:t>
            </a:r>
            <a:endParaRPr lang="sr-Latn-C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r>
              <a:rPr lang="sr-Cyrl-C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Увод. Лингвистички атласи</a:t>
            </a:r>
          </a:p>
          <a:p>
            <a:r>
              <a:rPr lang="sr-Cyrl-C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 шест веб-презентација</a:t>
            </a:r>
          </a:p>
          <a:p>
            <a:r>
              <a:rPr lang="sr-Cyrl-C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Међусловенски контактолошки ГИС</a:t>
            </a:r>
          </a:p>
          <a:p>
            <a:r>
              <a:rPr lang="sr-Cyrl-C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Упитник за МКА</a:t>
            </a:r>
          </a:p>
          <a:p>
            <a:r>
              <a:rPr lang="sr-Cyrl-C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Контактолошка карта</a:t>
            </a:r>
          </a:p>
          <a:p>
            <a:endParaRPr lang="sr-Latn-C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 Архитектура 6 веб-презентација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1" y="913088"/>
          <a:ext cx="8763000" cy="216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914400"/>
                <a:gridCol w="838200"/>
                <a:gridCol w="838200"/>
                <a:gridCol w="762000"/>
                <a:gridCol w="762000"/>
                <a:gridCol w="762000"/>
              </a:tblGrid>
              <a:tr h="82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Ред.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бр.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ОЛА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РАН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Times New Roman"/>
                          <a:ea typeface="Calibri"/>
                          <a:cs typeface="Times New Roman"/>
                        </a:rPr>
                        <a:t>SLA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WALS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JA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sr-Cyrl-CS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MAP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AWLD</a:t>
                      </a:r>
                      <a:endParaRPr lang="sr-Latn-C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03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Панел за пријаву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корисника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Дискусија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Радна платформа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6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Учитавање скупа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података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41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Статистика (дијаграми)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 МКГИС. Основна карта</a:t>
            </a:r>
            <a:endParaRPr lang="sr-Latn-CS" dirty="0"/>
          </a:p>
        </p:txBody>
      </p:sp>
      <p:pic>
        <p:nvPicPr>
          <p:cNvPr id="4" name="Content Placeholder 3" descr="kart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5562600" cy="5486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22. Основна карта (јужнословенски јез.)</a:t>
            </a:r>
            <a:endParaRPr lang="sr-Latn-CS" dirty="0"/>
          </a:p>
        </p:txBody>
      </p:sp>
      <p:pic>
        <p:nvPicPr>
          <p:cNvPr id="6" name="Content Placeholder 5" descr="Juznoslovenski jezic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153400" cy="480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23. Основна карта (западнословенски ј.)</a:t>
            </a:r>
            <a:endParaRPr lang="sr-Latn-CS" dirty="0"/>
          </a:p>
        </p:txBody>
      </p:sp>
      <p:pic>
        <p:nvPicPr>
          <p:cNvPr id="5" name="Content Placeholder 4" descr="3 zapadnoslovenska jezi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50620"/>
            <a:ext cx="6705600" cy="517398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>
            <a:noAutofit/>
          </a:bodyPr>
          <a:lstStyle/>
          <a:p>
            <a:pPr algn="ctr"/>
            <a:r>
              <a:rPr lang="sr-Cyrl-C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24. Карта МКА: Трансграфематизација</a:t>
            </a:r>
            <a:br>
              <a:rPr lang="sr-Cyrl-C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рус.</a:t>
            </a:r>
            <a:r>
              <a:rPr lang="sr-Cyrl-C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былина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r-Cyrl-C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јужнослов. језици</a:t>
            </a:r>
            <a:endParaRPr lang="sr-Latn-CS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Karta.BILJIN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086600" cy="5562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Autofit/>
          </a:bodyPr>
          <a:lstStyle/>
          <a:p>
            <a:pPr algn="ctr"/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25. Предмет карата </a:t>
            </a:r>
            <a:endParaRPr lang="sr-Latn-C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sr-Cyrl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КОНТАКТОЛОШКИ ПРОЦЕСИ: 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Трансграфематизација, трансфонемизација, трансакцентуација, трансморфемизација, трансморфологизација, трансдеривација, транссемантизација, трансконцептуализација, трансстилизација и транссинтаксизација</a:t>
            </a:r>
          </a:p>
          <a:p>
            <a:pPr>
              <a:buNone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r-Cyrl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КОНТАКТОЛОШКЕ ЈЕДИНИЦЕ: 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контактографеме, контактофонеме, контактодериватеме, контактосем</a:t>
            </a: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КОНТАКТОЛОШКЕ ПОЈАВЕ: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 адаптација редукованих самогласника, мекоћа сугласничких фонема, десоноризација и др.</a:t>
            </a:r>
          </a:p>
          <a:p>
            <a:endParaRPr lang="sr-Cyrl-C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 Визуализација помоћу изохипси </a:t>
            </a:r>
            <a:r>
              <a:rPr lang="sr-Cyrl-C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Трансфонемизација</a:t>
            </a:r>
            <a:endParaRPr lang="sr-Latn-C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slik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3695700" cy="2948940"/>
          </a:xfrm>
        </p:spPr>
      </p:pic>
      <p:pic>
        <p:nvPicPr>
          <p:cNvPr id="5" name="Picture 4" descr="sli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429000" cy="30251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Упитник за МКА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533400"/>
          <a:ext cx="8762999" cy="633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1134034"/>
                <a:gridCol w="4329954"/>
                <a:gridCol w="1134035"/>
                <a:gridCol w="1134035"/>
              </a:tblGrid>
              <a:tr h="324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Кл.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Картографисана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појава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2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 графичких знакова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без модификација и без промене кода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без модификација са променом кода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 модификацијама без промене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(елизија еписема; Аг1) </a:t>
                      </a:r>
                      <a:endParaRPr lang="sr-Latn-C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1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 модификацијама без промене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 модификацијама са променом кода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4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изговору модела без промене кода 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изговору модела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А1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и из-говору модела без промене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и из-говору модела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Ц1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28. Упитник за МКА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533400"/>
          <a:ext cx="8762999" cy="626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1134034"/>
                <a:gridCol w="4329954"/>
                <a:gridCol w="1134035"/>
                <a:gridCol w="1134035"/>
              </a:tblGrid>
              <a:tr h="324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Кл.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Картографисана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појава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2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активација лингвистичког садржаја језика примаоца без промене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ортографији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активација лингвистичког садржаја језика примаоца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изговору (и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ортогра-фији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модела и активација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лингвистичког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садржаја језика примаоца без промене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према изговору (и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ортогра-фији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модела и активација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лингвистичког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садржаја језика примаоца са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променом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94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посреднику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без промене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посреднику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А1-Д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4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29. Упитник за МКА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533400"/>
          <a:ext cx="8762999" cy="626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1134034"/>
                <a:gridCol w="4329954"/>
                <a:gridCol w="1134035"/>
                <a:gridCol w="1134035"/>
              </a:tblGrid>
              <a:tr h="324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Кл.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Картографисана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појава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2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Б1-Д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В1-Д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94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Ц-Д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Ц1-Д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4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1.24.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је-зика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>
            <a:noAutofit/>
          </a:bodyPr>
          <a:lstStyle/>
          <a:p>
            <a:pPr algn="ctr"/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ОЛА РАН</a:t>
            </a:r>
            <a:endParaRPr lang="sr-Latn-C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" y="9906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Упитник за МКА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533400"/>
          <a:ext cx="8762999" cy="626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1134034"/>
                <a:gridCol w="4329954"/>
                <a:gridCol w="1134035"/>
                <a:gridCol w="1134035"/>
              </a:tblGrid>
              <a:tr h="324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Кл.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Картографисана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појава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2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посреднику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Г1-Д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Е1-Д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94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А1-[Д]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4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Б1-[Д]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 Упитник за МКА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533400"/>
          <a:ext cx="8762999" cy="626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1134034"/>
                <a:gridCol w="4329954"/>
                <a:gridCol w="1134035"/>
                <a:gridCol w="1134035"/>
              </a:tblGrid>
              <a:tr h="324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Кл.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Картографисана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појава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32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1.33.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1.34.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В1-[Д]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94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1.36.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Ц1-[Д]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Г-[Д]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64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1.38.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Г1-[Д]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>
            <a:normAutofit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32. Упитник за МКА</a:t>
            </a:r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914400"/>
          <a:ext cx="8762999" cy="441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1134034"/>
                <a:gridCol w="4329954"/>
                <a:gridCol w="1134035"/>
                <a:gridCol w="1134035"/>
              </a:tblGrid>
              <a:tr h="311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Кл.</a:t>
                      </a:r>
                      <a:r>
                        <a:rPr lang="sr-Cyrl-C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Картографисана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појава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8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1.39.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посреднику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8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1.40.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језику посреднику, његовом утицају или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утицају је-зика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извора са променом кода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Е1-[Д]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579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</a:t>
                      </a:r>
                      <a:r>
                        <a:rPr lang="sr-Cyrl-CS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према правописним пра-вилима језика даваоца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ТГ0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8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1.42.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Пресликавање / активација према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право-писним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правилима и језика даваоца и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примаоца, односно на комбинован начин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ТГ1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88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1.43.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Активација према правописним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правилима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примаоца која се разликују од </a:t>
                      </a:r>
                      <a:r>
                        <a:rPr lang="sr-Cyrl-C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прави-ла </a:t>
                      </a: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језика даваоца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Аг2</a:t>
                      </a:r>
                      <a:endParaRPr lang="sr-Latn-C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ТГ2</a:t>
                      </a:r>
                      <a:endParaRPr lang="sr-Latn-C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7772400" cy="4114800"/>
          </a:xfrm>
        </p:spPr>
        <p:txBody>
          <a:bodyPr>
            <a:normAutofit/>
          </a:bodyPr>
          <a:lstStyle/>
          <a:p>
            <a:pPr algn="ctr"/>
            <a:r>
              <a:rPr lang="sr-Cyrl-CS" dirty="0" smtClean="0">
                <a:solidFill>
                  <a:srgbClr val="FFC000"/>
                </a:solidFill>
              </a:rPr>
              <a:t>Др Јован Ајдуковић</a:t>
            </a:r>
            <a:br>
              <a:rPr lang="sr-Cyrl-CS" dirty="0" smtClean="0">
                <a:solidFill>
                  <a:srgbClr val="FFC000"/>
                </a:solidFill>
              </a:rPr>
            </a:br>
            <a:r>
              <a:rPr lang="sr-Latn-CS" dirty="0" smtClean="0">
                <a:solidFill>
                  <a:srgbClr val="0070C0"/>
                </a:solidFill>
              </a:rPr>
              <a:t>http://ajdukovicj.narod.ru/</a:t>
            </a:r>
            <a:r>
              <a:rPr lang="sr-Cyrl-CS" dirty="0" smtClean="0">
                <a:solidFill>
                  <a:srgbClr val="0070C0"/>
                </a:solidFill>
              </a:rPr>
              <a:t/>
            </a:r>
            <a:br>
              <a:rPr lang="sr-Cyrl-CS" dirty="0" smtClean="0">
                <a:solidFill>
                  <a:srgbClr val="0070C0"/>
                </a:solidFill>
              </a:rPr>
            </a:br>
            <a:r>
              <a:rPr lang="sr-Cyrl-CS" dirty="0" smtClean="0">
                <a:solidFill>
                  <a:srgbClr val="FF0000"/>
                </a:solidFill>
              </a:rPr>
              <a:t/>
            </a:r>
            <a:br>
              <a:rPr lang="sr-Cyrl-CS" dirty="0" smtClean="0">
                <a:solidFill>
                  <a:srgbClr val="FF0000"/>
                </a:solidFill>
              </a:rPr>
            </a:br>
            <a:r>
              <a:rPr lang="sr-Cyrl-CS" dirty="0" smtClean="0">
                <a:solidFill>
                  <a:srgbClr val="FF0000"/>
                </a:solidFill>
              </a:rPr>
              <a:t/>
            </a:r>
            <a:br>
              <a:rPr lang="sr-Cyrl-CS" dirty="0" smtClean="0">
                <a:solidFill>
                  <a:srgbClr val="FF0000"/>
                </a:solidFill>
              </a:rPr>
            </a:br>
            <a:r>
              <a:rPr lang="sr-Cyrl-CS" dirty="0" smtClean="0">
                <a:solidFill>
                  <a:srgbClr val="FF0000"/>
                </a:solidFill>
              </a:rPr>
              <a:t/>
            </a:r>
            <a:br>
              <a:rPr lang="sr-Cyrl-CS" dirty="0" smtClean="0">
                <a:solidFill>
                  <a:srgbClr val="FF0000"/>
                </a:solidFill>
              </a:rPr>
            </a:br>
            <a:endParaRPr lang="sr-Latn-CS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32. ХВАЛА НА ПАЖЊИ</a:t>
            </a:r>
            <a:endParaRPr kumimoji="0" lang="sr-Latn-C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pPr algn="ctr"/>
            <a:r>
              <a:rPr lang="sr-Cyrl-C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Фрагмент карте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2740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*dev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/ę/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Cyrl-C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(-j</a:t>
            </a:r>
            <a:r>
              <a:rPr lang="sr-Cyrl-C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C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66" y="838200"/>
            <a:ext cx="7253234" cy="54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ОЛА ИЦ САЗУ</a:t>
            </a:r>
            <a:endParaRPr lang="sr-Latn-C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81075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Чешки језички атлас</a:t>
            </a:r>
            <a:endParaRPr lang="sr-Latn-C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33462"/>
            <a:ext cx="8763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Карта 67 “Чешког језичког атласа”</a:t>
            </a:r>
            <a:b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chlapec</a:t>
            </a:r>
            <a:endParaRPr lang="sr-Latn-C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153400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Светски атлас лингвистичких структура </a:t>
            </a:r>
            <a:endParaRPr lang="sr-Latn-C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371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Карта САЛС (категорија рода)</a:t>
            </a:r>
            <a:endParaRPr lang="sr-Latn-C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71562"/>
            <a:ext cx="8763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1050</TotalTime>
  <Words>2179</Words>
  <Application>Microsoft Office PowerPoint</Application>
  <PresentationFormat>On-screen Show (4:3)</PresentationFormat>
  <Paragraphs>952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Др Јован Ајдуковић</vt:lpstr>
      <vt:lpstr>2. Садржај презентације</vt:lpstr>
      <vt:lpstr>3. ОЛА РАН</vt:lpstr>
      <vt:lpstr>4. Фрагмент карте F 2740 *dev/ę/tъ(-jь)</vt:lpstr>
      <vt:lpstr>5. ОЛА ИЦ САЗУ</vt:lpstr>
      <vt:lpstr>6. Чешки језички атлас</vt:lpstr>
      <vt:lpstr>7. Карта 67 “Чешког језичког атласа” chlapec</vt:lpstr>
      <vt:lpstr>8. Светски атлас лингвистичких структура </vt:lpstr>
      <vt:lpstr>9. Карта САЛС (категорија рода)</vt:lpstr>
      <vt:lpstr>10. Атлас угрожених језика (УНЕСКО)</vt:lpstr>
      <vt:lpstr>11. Карта САУЈ (УНЕСКО) Србија</vt:lpstr>
      <vt:lpstr>12. Језик и локација</vt:lpstr>
      <vt:lpstr>13. Карта “Српски и хрватски дијалекти”</vt:lpstr>
      <vt:lpstr>14. Архитектура 6 веб-презентација</vt:lpstr>
      <vt:lpstr>15. Архитектура 6 веб-презентација</vt:lpstr>
      <vt:lpstr>16. Архитектура 6 веб-презентација</vt:lpstr>
      <vt:lpstr>17. Архитектура 6 веб-презентација</vt:lpstr>
      <vt:lpstr>18. Архитектура 6 веб-презентација</vt:lpstr>
      <vt:lpstr>19. Архитектура 6 веб-презентација</vt:lpstr>
      <vt:lpstr>20. Архитектура 6 веб-презентација</vt:lpstr>
      <vt:lpstr>21. МКГИС. Основна карта</vt:lpstr>
      <vt:lpstr>22. Основна карта (јужнословенски јез.)</vt:lpstr>
      <vt:lpstr>23. Основна карта (западнословенски ј.)</vt:lpstr>
      <vt:lpstr>24. Карта МКА: Трансграфематизација рус. былина &gt; јужнослов. језици</vt:lpstr>
      <vt:lpstr>25. Предмет карата </vt:lpstr>
      <vt:lpstr>26. Визуализација помоћу изохипси Трансфонемизација</vt:lpstr>
      <vt:lpstr>27. Упитник за МКА</vt:lpstr>
      <vt:lpstr>28. Упитник за МКА</vt:lpstr>
      <vt:lpstr>29. Упитник за МКА</vt:lpstr>
      <vt:lpstr>30. Упитник за МКА</vt:lpstr>
      <vt:lpstr>31. Упитник за МКА</vt:lpstr>
      <vt:lpstr>32. Упитник за МКА</vt:lpstr>
      <vt:lpstr>Др Јован Ајдуковић http://ajdukovicj.narod.ru/ 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Онлајн лингвистички атласи и један предлог онлајн међусловенског контактолошког атласа</dc:title>
  <dc:creator>Др Јован Ајдуковић</dc:creator>
  <cp:lastModifiedBy>Ajdukovic</cp:lastModifiedBy>
  <cp:revision>142</cp:revision>
  <dcterms:created xsi:type="dcterms:W3CDTF">2013-05-18T10:39:03Z</dcterms:created>
  <dcterms:modified xsi:type="dcterms:W3CDTF">2014-02-05T11:38:17Z</dcterms:modified>
</cp:coreProperties>
</file>